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9" r:id="rId3"/>
    <p:sldId id="271" r:id="rId4"/>
    <p:sldId id="270" r:id="rId5"/>
    <p:sldId id="277" r:id="rId6"/>
    <p:sldId id="273" r:id="rId7"/>
    <p:sldId id="272" r:id="rId8"/>
    <p:sldId id="274" r:id="rId9"/>
    <p:sldId id="275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77129" autoAdjust="0"/>
  </p:normalViewPr>
  <p:slideViewPr>
    <p:cSldViewPr>
      <p:cViewPr varScale="1">
        <p:scale>
          <a:sx n="83" d="100"/>
          <a:sy n="83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5556-D4BE-49B8-8080-88297B622D5E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B5C1F-EBE9-468D-9D08-34C977A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5C1F-EBE9-468D-9D08-34C977AC6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07FD14-E7C8-4333-A39E-4BC5172F08C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DEECBA-70BF-4A52-9191-B85375097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114800"/>
            <a:ext cx="8610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Topographic influence on the distribution of Phytophthora ramorum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Chris Jones				   11/25/2014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0363" y="2740224"/>
            <a:ext cx="142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US Forest Service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20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5"/>
    </mc:Choice>
    <mc:Fallback xmlns="">
      <p:transition spd="slow" advTm="266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729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Aaron Moody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Ross Meentemeyer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David </a:t>
            </a:r>
            <a:r>
              <a:rPr lang="en-US" sz="2400" dirty="0" err="1" smtClean="0"/>
              <a:t>Tarboton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Oliver Lucas Jones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64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Phytophthora Ramorum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00200"/>
            <a:ext cx="3242733" cy="4953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12" y="3352800"/>
            <a:ext cx="4165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796534"/>
            <a:ext cx="3544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Oomycete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types of </a:t>
            </a:r>
            <a:r>
              <a:rPr lang="en-US" dirty="0" smtClean="0"/>
              <a:t>diseases: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Canker (Sudden Oak Death)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Foliar (Ramorum Blight)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Phytophthora Ramorum Hosts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41830"/>
              </p:ext>
            </p:extLst>
          </p:nvPr>
        </p:nvGraphicFramePr>
        <p:xfrm>
          <a:off x="152400" y="1771880"/>
          <a:ext cx="40386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979"/>
                <a:gridCol w="2033621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>
                          <a:effectLst/>
                        </a:rPr>
                        <a:t>Quercus agrifolia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Rubus spectabilis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Quercus kelloggii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Aesculus californica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Quercus parvula var. shrevei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Rhamnus californica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>
                          <a:effectLst/>
                        </a:rPr>
                        <a:t>Quercus chrysolepis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Rhamnus purshiana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Lithocarpus densiflorus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Corylus cornuta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Arbutus menzeisii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err="1">
                          <a:effectLst/>
                        </a:rPr>
                        <a:t>Lonicera</a:t>
                      </a:r>
                      <a:r>
                        <a:rPr lang="en-US" sz="1100" i="1" u="none" strike="noStrike" dirty="0">
                          <a:effectLst/>
                        </a:rPr>
                        <a:t> </a:t>
                      </a:r>
                      <a:r>
                        <a:rPr lang="en-US" sz="1100" i="1" u="none" strike="noStrike" dirty="0" err="1">
                          <a:effectLst/>
                        </a:rPr>
                        <a:t>hispidula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err="1">
                          <a:effectLst/>
                        </a:rPr>
                        <a:t>Vaccinium</a:t>
                      </a:r>
                      <a:r>
                        <a:rPr lang="en-US" sz="1100" i="1" u="none" strike="noStrike" dirty="0">
                          <a:effectLst/>
                        </a:rPr>
                        <a:t> </a:t>
                      </a:r>
                      <a:r>
                        <a:rPr lang="en-US" sz="1100" i="1" u="none" strike="noStrike" dirty="0" err="1">
                          <a:effectLst/>
                        </a:rPr>
                        <a:t>ovatum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Viburnum spp.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Arctostaphylos spp.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Toxicodendron diversilobum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Rhododendron spp.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Trientalis latifolia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Umbellularia californica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Sequoia sempervirens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>
                          <a:effectLst/>
                        </a:rPr>
                        <a:t>Acer macrophyllum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err="1">
                          <a:effectLst/>
                        </a:rPr>
                        <a:t>Pseudotsuga</a:t>
                      </a:r>
                      <a:r>
                        <a:rPr lang="en-US" sz="1100" i="1" u="none" strike="noStrike" dirty="0">
                          <a:effectLst/>
                        </a:rPr>
                        <a:t> </a:t>
                      </a:r>
                      <a:r>
                        <a:rPr lang="en-US" sz="1100" i="1" u="none" strike="noStrike" dirty="0" err="1">
                          <a:effectLst/>
                        </a:rPr>
                        <a:t>menziesii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err="1">
                          <a:effectLst/>
                        </a:rPr>
                        <a:t>Heteromeles</a:t>
                      </a:r>
                      <a:r>
                        <a:rPr lang="en-US" sz="1100" i="1" u="none" strike="noStrike" dirty="0">
                          <a:effectLst/>
                        </a:rPr>
                        <a:t> </a:t>
                      </a:r>
                      <a:r>
                        <a:rPr lang="en-US" sz="1100" i="1" u="none" strike="noStrike" dirty="0" err="1">
                          <a:effectLst/>
                        </a:rPr>
                        <a:t>arbutifolia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17234"/>
            <a:ext cx="1794510" cy="224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8" y="4526465"/>
            <a:ext cx="2960781" cy="2179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6" y="1579191"/>
            <a:ext cx="2477327" cy="2688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40579"/>
            <a:ext cx="1773766" cy="2365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0267" y="1717234"/>
            <a:ext cx="101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Q. agrifolia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957514"/>
            <a:ext cx="11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U. </a:t>
            </a:r>
            <a:r>
              <a:rPr lang="en-US" sz="1400" i="1" dirty="0" err="1" smtClean="0"/>
              <a:t>californica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28301" y="6425640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P. </a:t>
            </a:r>
            <a:r>
              <a:rPr lang="en-US" sz="1400" i="1" dirty="0" err="1" smtClean="0"/>
              <a:t>menziesii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29232" y="4648200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L. </a:t>
            </a:r>
            <a:r>
              <a:rPr lang="en-US" sz="1400" i="1" dirty="0" err="1" smtClean="0"/>
              <a:t>densiflorus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0" y="152400"/>
            <a:ext cx="7315200" cy="990600"/>
          </a:xfrm>
        </p:spPr>
        <p:txBody>
          <a:bodyPr/>
          <a:lstStyle/>
          <a:p>
            <a:r>
              <a:rPr lang="en-US" dirty="0" smtClean="0"/>
              <a:t>P. </a:t>
            </a:r>
            <a:r>
              <a:rPr lang="en-US" dirty="0" smtClean="0"/>
              <a:t>Ramorum </a:t>
            </a:r>
            <a:r>
              <a:rPr lang="en-US" dirty="0" smtClean="0"/>
              <a:t>Range and Data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01954" y="1779954"/>
            <a:ext cx="462697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 30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Interpolated FIA and CALVEG tree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P. ramorum plot data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" y="1524000"/>
            <a:ext cx="4345479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Topographic Calculations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41125" y="3059331"/>
                <a:ext cx="369331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𝑇𝑊𝐼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𝐹𝐴𝐶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𝐶𝑒𝑙𝑙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𝑆𝑖𝑧𝑒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𝑇𝑎𝑛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𝑠𝑙𝑜𝑝𝑒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25" y="3059331"/>
                <a:ext cx="3693319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76800" y="4273549"/>
            <a:ext cx="3376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 = Topographic Wetness Index</a:t>
            </a:r>
          </a:p>
          <a:p>
            <a:r>
              <a:rPr lang="en-US" dirty="0" smtClean="0"/>
              <a:t>FAC = Flow accumulation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716241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5715000"/>
            <a:ext cx="1409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" y="4724400"/>
            <a:ext cx="1409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Accumulation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707031"/>
            <a:ext cx="13589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Slope (Degrees)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2900" y="3707031"/>
            <a:ext cx="1409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Direction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678331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Fill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2"/>
            <a:endCxn id="12" idx="0"/>
          </p:cNvCxnSpPr>
          <p:nvPr/>
        </p:nvCxnSpPr>
        <p:spPr>
          <a:xfrm>
            <a:off x="1905000" y="2478241"/>
            <a:ext cx="0" cy="20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</p:cNvCxnSpPr>
          <p:nvPr/>
        </p:nvCxnSpPr>
        <p:spPr>
          <a:xfrm flipH="1">
            <a:off x="1524000" y="3440331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>
            <a:off x="1905000" y="3440331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8" idx="0"/>
          </p:cNvCxnSpPr>
          <p:nvPr/>
        </p:nvCxnSpPr>
        <p:spPr>
          <a:xfrm flipH="1">
            <a:off x="1847850" y="4469031"/>
            <a:ext cx="889000" cy="124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9" idx="0"/>
          </p:cNvCxnSpPr>
          <p:nvPr/>
        </p:nvCxnSpPr>
        <p:spPr>
          <a:xfrm>
            <a:off x="1047750" y="4469031"/>
            <a:ext cx="0" cy="255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>
            <a:off x="1047750" y="5486400"/>
            <a:ext cx="800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Wetness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1524000"/>
            <a:ext cx="54864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524000"/>
            <a:ext cx="2286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Potential Model Variables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1993"/>
              </p:ext>
            </p:extLst>
          </p:nvPr>
        </p:nvGraphicFramePr>
        <p:xfrm>
          <a:off x="1295400" y="1828800"/>
          <a:ext cx="6248400" cy="447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0512"/>
                <a:gridCol w="1520336"/>
                <a:gridCol w="2407552"/>
              </a:tblGrid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RF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Topographic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Climate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California laurel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Monthly Average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PPT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California live oak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Slope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Monthly Mean TMAX </a:t>
                      </a: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California black oak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kumimoji="0" 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Mean TMIN</a:t>
                      </a: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redwood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tanoak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Pacific Madrone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5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Douglas Fir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r>
              <a:rPr lang="en-US" dirty="0" smtClean="0"/>
              <a:t>Significant Model Variables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26411"/>
              </p:ext>
            </p:extLst>
          </p:nvPr>
        </p:nvGraphicFramePr>
        <p:xfrm>
          <a:off x="152400" y="1752600"/>
          <a:ext cx="3261141" cy="4343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681"/>
                <a:gridCol w="769730"/>
                <a:gridCol w="769730"/>
              </a:tblGrid>
              <a:tr h="51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Estimate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Pr</a:t>
                      </a:r>
                      <a:r>
                        <a:rPr lang="en-US" sz="1600" b="1" u="none" strike="noStrike" dirty="0">
                          <a:effectLst/>
                        </a:rPr>
                        <a:t>(&gt;|t|)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(Intercept)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TWI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TMAX3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-0.364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&lt;0.001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TMAX8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-0.215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TMAX9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TMAX12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TMIN1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TMIN2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PPT4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PPT5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PPT7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-0.855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&lt;0.001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California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Bay Laurel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1676400"/>
            <a:ext cx="5019675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6290" y="2362200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AIC = </a:t>
            </a:r>
            <a:r>
              <a:rPr lang="en-US" dirty="0" smtClean="0"/>
              <a:t>60.0051</a:t>
            </a:r>
            <a:endParaRPr lang="en-US" dirty="0" smtClean="0"/>
          </a:p>
          <a:p>
            <a:r>
              <a:rPr lang="en-US" dirty="0" smtClean="0"/>
              <a:t>Adj. R^2 = </a:t>
            </a:r>
            <a:r>
              <a:rPr lang="en-US" dirty="0" smtClean="0"/>
              <a:t>0.456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51932" cy="1143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2318" y="0"/>
            <a:ext cx="1350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11192</TotalTime>
  <Words>279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Topographic influence on the distribution of Phytophthora ramorum</vt:lpstr>
      <vt:lpstr>Phytophthora Ramorum</vt:lpstr>
      <vt:lpstr>Phytophthora Ramorum Hosts</vt:lpstr>
      <vt:lpstr>P. Ramorum Range and Data</vt:lpstr>
      <vt:lpstr>Topographic Calculations</vt:lpstr>
      <vt:lpstr>Topographic Wetness</vt:lpstr>
      <vt:lpstr>Potential Model Variables</vt:lpstr>
      <vt:lpstr>Significant Model Variables</vt:lpstr>
      <vt:lpstr>PowerPoint Presentation</vt:lpstr>
      <vt:lpstr>Acknowledgements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Justice Orange county, NC</dc:title>
  <dc:creator>Chris</dc:creator>
  <cp:lastModifiedBy>Chris</cp:lastModifiedBy>
  <cp:revision>344</cp:revision>
  <dcterms:created xsi:type="dcterms:W3CDTF">2012-04-11T11:15:09Z</dcterms:created>
  <dcterms:modified xsi:type="dcterms:W3CDTF">2014-11-25T14:27:23Z</dcterms:modified>
</cp:coreProperties>
</file>