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IS\Term%20Project\Working%20Folder\Flow%20Cal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IS\Term%20Project\Working%20Folder\Flow%20Cal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Surface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flat" cmpd="dbl" algn="ctr">
              <a:solidFill>
                <a:schemeClr val="accent1">
                  <a:alpha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'Resovoir (2)'!$K$5:$K$22</c:f>
              <c:numCache>
                <c:formatCode>General</c:formatCode>
                <c:ptCount val="18"/>
                <c:pt idx="0">
                  <c:v>4921.26</c:v>
                </c:pt>
                <c:pt idx="1">
                  <c:v>4926.1812600000003</c:v>
                </c:pt>
                <c:pt idx="2">
                  <c:v>4931.1025200000004</c:v>
                </c:pt>
                <c:pt idx="3">
                  <c:v>4936.0237799999995</c:v>
                </c:pt>
                <c:pt idx="4">
                  <c:v>4940.9450399999996</c:v>
                </c:pt>
                <c:pt idx="5">
                  <c:v>4945.8662999999997</c:v>
                </c:pt>
                <c:pt idx="6">
                  <c:v>4950.7875599999998</c:v>
                </c:pt>
                <c:pt idx="7">
                  <c:v>4955.7088199999998</c:v>
                </c:pt>
                <c:pt idx="8">
                  <c:v>4960.6300799999999</c:v>
                </c:pt>
                <c:pt idx="9">
                  <c:v>4965.55134</c:v>
                </c:pt>
                <c:pt idx="10">
                  <c:v>4970.4726000000001</c:v>
                </c:pt>
                <c:pt idx="11">
                  <c:v>4975.3938600000001</c:v>
                </c:pt>
                <c:pt idx="12">
                  <c:v>4980.3151200000002</c:v>
                </c:pt>
                <c:pt idx="13">
                  <c:v>4985.2363800000003</c:v>
                </c:pt>
                <c:pt idx="14">
                  <c:v>4990.1576400000004</c:v>
                </c:pt>
                <c:pt idx="15">
                  <c:v>4995.0788999999995</c:v>
                </c:pt>
                <c:pt idx="16">
                  <c:v>5000.0001599999996</c:v>
                </c:pt>
                <c:pt idx="17">
                  <c:v>5004.9214199999997</c:v>
                </c:pt>
              </c:numCache>
            </c:numRef>
          </c:xVal>
          <c:yVal>
            <c:numRef>
              <c:f>'Resovoir (2)'!$M$5:$M$22</c:f>
              <c:numCache>
                <c:formatCode>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215.23494439999999</c:v>
                </c:pt>
                <c:pt idx="8">
                  <c:v>3438.8507720000002</c:v>
                </c:pt>
                <c:pt idx="9">
                  <c:v>15151.900710100001</c:v>
                </c:pt>
                <c:pt idx="10">
                  <c:v>26417.936645100002</c:v>
                </c:pt>
                <c:pt idx="11">
                  <c:v>38497.045294399999</c:v>
                </c:pt>
                <c:pt idx="12">
                  <c:v>54105.669045399998</c:v>
                </c:pt>
                <c:pt idx="13">
                  <c:v>71987.305559399989</c:v>
                </c:pt>
                <c:pt idx="14">
                  <c:v>94075.840166000009</c:v>
                </c:pt>
                <c:pt idx="15">
                  <c:v>107855.031473</c:v>
                </c:pt>
                <c:pt idx="16">
                  <c:v>168576.34415299998</c:v>
                </c:pt>
                <c:pt idx="17">
                  <c:v>237279.92826719998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511840"/>
        <c:axId val="127471280"/>
      </c:scatterChart>
      <c:valAx>
        <c:axId val="152511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71280"/>
        <c:crosses val="autoZero"/>
        <c:crossBetween val="midCat"/>
      </c:valAx>
      <c:valAx>
        <c:axId val="1274712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Surfcace Area (ft^2)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511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flat" cmpd="dbl" algn="ctr">
              <a:solidFill>
                <a:schemeClr val="accent1">
                  <a:alpha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'Resovoir (2)'!$K$5:$K$22</c:f>
              <c:numCache>
                <c:formatCode>General</c:formatCode>
                <c:ptCount val="18"/>
                <c:pt idx="0">
                  <c:v>4921.26</c:v>
                </c:pt>
                <c:pt idx="1">
                  <c:v>4926.1812600000003</c:v>
                </c:pt>
                <c:pt idx="2">
                  <c:v>4931.1025200000004</c:v>
                </c:pt>
                <c:pt idx="3">
                  <c:v>4936.0237799999995</c:v>
                </c:pt>
                <c:pt idx="4">
                  <c:v>4940.9450399999996</c:v>
                </c:pt>
                <c:pt idx="5">
                  <c:v>4945.8662999999997</c:v>
                </c:pt>
                <c:pt idx="6">
                  <c:v>4950.7875599999998</c:v>
                </c:pt>
                <c:pt idx="7">
                  <c:v>4955.7088199999998</c:v>
                </c:pt>
                <c:pt idx="8">
                  <c:v>4960.6300799999999</c:v>
                </c:pt>
                <c:pt idx="9">
                  <c:v>4965.55134</c:v>
                </c:pt>
                <c:pt idx="10">
                  <c:v>4970.4726000000001</c:v>
                </c:pt>
                <c:pt idx="11">
                  <c:v>4975.3938600000001</c:v>
                </c:pt>
                <c:pt idx="12">
                  <c:v>4980.3151200000002</c:v>
                </c:pt>
                <c:pt idx="13">
                  <c:v>4985.2363800000003</c:v>
                </c:pt>
                <c:pt idx="14">
                  <c:v>4990.1576400000004</c:v>
                </c:pt>
                <c:pt idx="15">
                  <c:v>4995.0788999999995</c:v>
                </c:pt>
                <c:pt idx="16">
                  <c:v>5000.0001599999996</c:v>
                </c:pt>
                <c:pt idx="17">
                  <c:v>5004.9214199999997</c:v>
                </c:pt>
              </c:numCache>
            </c:numRef>
          </c:xVal>
          <c:yVal>
            <c:numRef>
              <c:f>'Resovoir (2)'!$N$5:$N$22</c:f>
              <c:numCache>
                <c:formatCode>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117.8098392</c:v>
                </c:pt>
                <c:pt idx="8">
                  <c:v>7523.4013103600009</c:v>
                </c:pt>
                <c:pt idx="9">
                  <c:v>53078.029414700002</c:v>
                </c:pt>
                <c:pt idx="10">
                  <c:v>140969.50197760001</c:v>
                </c:pt>
                <c:pt idx="11">
                  <c:v>287674.46438220004</c:v>
                </c:pt>
                <c:pt idx="12">
                  <c:v>527511.03579450003</c:v>
                </c:pt>
                <c:pt idx="13">
                  <c:v>721032.73130380001</c:v>
                </c:pt>
                <c:pt idx="14">
                  <c:v>1097874.6943040001</c:v>
                </c:pt>
                <c:pt idx="15">
                  <c:v>1595989.51602119</c:v>
                </c:pt>
                <c:pt idx="16">
                  <c:v>2280947.8680930003</c:v>
                </c:pt>
                <c:pt idx="17">
                  <c:v>3143886.3258546297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705752"/>
        <c:axId val="152706136"/>
      </c:scatterChart>
      <c:valAx>
        <c:axId val="152705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06136"/>
        <c:crosses val="autoZero"/>
        <c:crossBetween val="midCat"/>
      </c:valAx>
      <c:valAx>
        <c:axId val="152706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Volume (ft^3)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705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A7A-808E-453C-99BE-31111D1CAB67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AFB7D-3A52-4555-A43A-D4C5DFE64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6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1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8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3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5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21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AFB7D-3A52-4555-A43A-D4C5DFE642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4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7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3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0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8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8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9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4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0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0EC09-91BB-4A68-8F94-AABA9E56D194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69587-016B-452B-B187-E61499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-881019"/>
            <a:ext cx="10058400" cy="3566160"/>
          </a:xfrm>
        </p:spPr>
        <p:txBody>
          <a:bodyPr/>
          <a:lstStyle/>
          <a:p>
            <a:pPr algn="ctr"/>
            <a:r>
              <a:rPr lang="en-US" dirty="0"/>
              <a:t>GIS Analysis of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/>
              <a:t>Secret Canyon 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2857500"/>
            <a:ext cx="10058400" cy="1143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Colin Bagley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</a:rPr>
              <a:t>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Purpose:</a:t>
            </a:r>
          </a:p>
          <a:p>
            <a:pPr lvl="1"/>
            <a:r>
              <a:rPr lang="en-US" sz="1800" dirty="0"/>
              <a:t>Digital Mapping of Ranch Extent</a:t>
            </a:r>
          </a:p>
          <a:p>
            <a:pPr lvl="1"/>
            <a:r>
              <a:rPr lang="en-US" sz="1800" dirty="0"/>
              <a:t>Basic Modeling of Potential Reservoir</a:t>
            </a:r>
          </a:p>
          <a:p>
            <a:pPr lvl="1"/>
            <a:endParaRPr lang="en-US" sz="1800" dirty="0"/>
          </a:p>
          <a:p>
            <a:r>
              <a:rPr lang="en-US" sz="1800" dirty="0"/>
              <a:t>Methods</a:t>
            </a:r>
          </a:p>
          <a:p>
            <a:pPr lvl="1"/>
            <a:r>
              <a:rPr lang="en-US" sz="1800" dirty="0"/>
              <a:t>Data Collection</a:t>
            </a:r>
          </a:p>
          <a:p>
            <a:pPr lvl="1"/>
            <a:r>
              <a:rPr lang="en-US" sz="1800" dirty="0"/>
              <a:t>ArcGIS Processing and Modeling</a:t>
            </a:r>
          </a:p>
          <a:p>
            <a:pPr lvl="1"/>
            <a:endParaRPr lang="en-US" sz="1800" dirty="0"/>
          </a:p>
          <a:p>
            <a:r>
              <a:rPr lang="en-US" sz="1800" dirty="0"/>
              <a:t>Results</a:t>
            </a:r>
          </a:p>
          <a:p>
            <a:pPr lvl="1"/>
            <a:r>
              <a:rPr lang="en-US" sz="1800" dirty="0"/>
              <a:t>Digital and Hard copy </a:t>
            </a:r>
            <a:r>
              <a:rPr lang="en-US" sz="1800" dirty="0" smtClean="0"/>
              <a:t>reference </a:t>
            </a:r>
            <a:r>
              <a:rPr lang="en-US" sz="1800" dirty="0"/>
              <a:t>Maps</a:t>
            </a:r>
          </a:p>
          <a:p>
            <a:pPr lvl="1"/>
            <a:r>
              <a:rPr lang="en-US" sz="1800" dirty="0"/>
              <a:t>Reservoir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92" y="-2199489"/>
            <a:ext cx="6673308" cy="86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Maps: Data </a:t>
            </a:r>
            <a:r>
              <a:rPr lang="en-US" dirty="0"/>
              <a:t>Collection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62" y="1476654"/>
            <a:ext cx="3915956" cy="538134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0" y="2253774"/>
            <a:ext cx="2967990" cy="2967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959084"/>
            <a:ext cx="5501268" cy="71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Maps: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CRP and Legal Records</a:t>
            </a:r>
          </a:p>
          <a:p>
            <a:r>
              <a:rPr lang="en-US" dirty="0" smtClean="0"/>
              <a:t>National Datasets</a:t>
            </a:r>
          </a:p>
          <a:p>
            <a:r>
              <a:rPr lang="en-US" dirty="0" smtClean="0"/>
              <a:t>Converted to KMZ </a:t>
            </a:r>
          </a:p>
          <a:p>
            <a:r>
              <a:rPr lang="en-US" dirty="0" smtClean="0"/>
              <a:t>Identified Minor Fixes for</a:t>
            </a:r>
          </a:p>
          <a:p>
            <a:pPr marL="457200" lvl="1" indent="0">
              <a:buNone/>
            </a:pPr>
            <a:r>
              <a:rPr lang="en-US" sz="2800" dirty="0" smtClean="0"/>
              <a:t>County Assessor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52" y="0"/>
            <a:ext cx="5527848" cy="688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Analysis: Location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10" y="1690688"/>
            <a:ext cx="9211989" cy="4734101"/>
          </a:xfrm>
        </p:spPr>
      </p:pic>
      <p:sp>
        <p:nvSpPr>
          <p:cNvPr id="7" name="TextBox 6"/>
          <p:cNvSpPr txBox="1"/>
          <p:nvPr/>
        </p:nvSpPr>
        <p:spPr>
          <a:xfrm>
            <a:off x="1638300" y="5372100"/>
            <a:ext cx="19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 John’s Reservoir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Analysis: Calculation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0" y="2673350"/>
            <a:ext cx="5768886" cy="2717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92" y="2115542"/>
            <a:ext cx="2848161" cy="2313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72" y="4429323"/>
            <a:ext cx="3022600" cy="247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759" y="140790"/>
            <a:ext cx="2423899" cy="207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92350" y="19150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119309" y="410586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m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722292" y="645298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 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66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Analysis: Tool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46" y="1522246"/>
            <a:ext cx="6365875" cy="5051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0" y="1522246"/>
            <a:ext cx="3577389" cy="4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Analysis: Results</a:t>
            </a:r>
            <a:endParaRPr lang="en-US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02995"/>
              </p:ext>
            </p:extLst>
          </p:nvPr>
        </p:nvGraphicFramePr>
        <p:xfrm>
          <a:off x="234950" y="1842293"/>
          <a:ext cx="4984750" cy="413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854148"/>
              </p:ext>
            </p:extLst>
          </p:nvPr>
        </p:nvGraphicFramePr>
        <p:xfrm>
          <a:off x="5248276" y="1861343"/>
          <a:ext cx="6231184" cy="4196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V="1">
            <a:off x="6096000" y="4845050"/>
            <a:ext cx="3879850" cy="5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975850" y="4845050"/>
            <a:ext cx="1707" cy="692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 to usage Polygons</a:t>
            </a:r>
          </a:p>
          <a:p>
            <a:r>
              <a:rPr lang="en-US" dirty="0" smtClean="0"/>
              <a:t>Python scripting to enhance tool </a:t>
            </a:r>
          </a:p>
          <a:p>
            <a:r>
              <a:rPr lang="en-US" dirty="0" smtClean="0"/>
              <a:t>Identify additional sites to apply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130</Words>
  <Application>Microsoft Office PowerPoint</Application>
  <PresentationFormat>Widescreen</PresentationFormat>
  <Paragraphs>49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GIS Analysis of  Secret Canyon Ranch</vt:lpstr>
      <vt:lpstr>Overview</vt:lpstr>
      <vt:lpstr>Reference Maps: Data Collection</vt:lpstr>
      <vt:lpstr>Reference Maps: Results</vt:lpstr>
      <vt:lpstr>Reservoir Analysis: Location</vt:lpstr>
      <vt:lpstr>Reservoir Analysis: Calculation</vt:lpstr>
      <vt:lpstr>Reservoir Analysis: Tool</vt:lpstr>
      <vt:lpstr>Reservoir Analysis: Results</vt:lpstr>
      <vt:lpstr>Future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Bagley</dc:creator>
  <cp:lastModifiedBy>Colin Bagley</cp:lastModifiedBy>
  <cp:revision>30</cp:revision>
  <dcterms:created xsi:type="dcterms:W3CDTF">2014-11-19T21:45:29Z</dcterms:created>
  <dcterms:modified xsi:type="dcterms:W3CDTF">2014-12-06T02:18:15Z</dcterms:modified>
</cp:coreProperties>
</file>