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9" r:id="rId2"/>
    <p:sldId id="260" r:id="rId3"/>
    <p:sldId id="257" r:id="rId4"/>
    <p:sldId id="297" r:id="rId5"/>
    <p:sldId id="298" r:id="rId6"/>
    <p:sldId id="286" r:id="rId7"/>
    <p:sldId id="272" r:id="rId8"/>
    <p:sldId id="280" r:id="rId9"/>
    <p:sldId id="281" r:id="rId10"/>
    <p:sldId id="282" r:id="rId11"/>
    <p:sldId id="256" r:id="rId12"/>
    <p:sldId id="295" r:id="rId13"/>
    <p:sldId id="287" r:id="rId14"/>
    <p:sldId id="292" r:id="rId15"/>
    <p:sldId id="288" r:id="rId16"/>
    <p:sldId id="293" r:id="rId17"/>
    <p:sldId id="289" r:id="rId18"/>
    <p:sldId id="294" r:id="rId19"/>
    <p:sldId id="291" r:id="rId20"/>
    <p:sldId id="29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D9D9D9"/>
    <a:srgbClr val="6B6B6B"/>
    <a:srgbClr val="BFBFBF"/>
    <a:srgbClr val="CC3300"/>
    <a:srgbClr val="757575"/>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4821" autoAdjust="0"/>
  </p:normalViewPr>
  <p:slideViewPr>
    <p:cSldViewPr>
      <p:cViewPr>
        <p:scale>
          <a:sx n="91" d="100"/>
          <a:sy n="91" d="100"/>
        </p:scale>
        <p:origin x="-1290" y="2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FB4B6-4095-4F96-BBA8-8741F5970B29}" type="datetimeFigureOut">
              <a:rPr lang="en-US" smtClean="0"/>
              <a:pPr/>
              <a:t>11/26/2013</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E8496E-D6FB-4EEC-B18F-CFCDFF2B2A1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gdex.cr.usgs.gov/gdex/"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byuhydro.byu.edu/"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74E8496E-D6FB-4EEC-B18F-CFCDFF2B2A1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soil </a:t>
            </a:r>
            <a:r>
              <a:rPr lang="en-US" dirty="0" err="1" smtClean="0"/>
              <a:t>erodibility</a:t>
            </a:r>
            <a:r>
              <a:rPr lang="en-US" dirty="0" smtClean="0"/>
              <a:t> factor</a:t>
            </a:r>
            <a:r>
              <a:rPr lang="en-US" baseline="0" dirty="0" smtClean="0"/>
              <a:t> I used the factors given by the OEA for each type of soil. This factor measures the resistance of the particles to detachment and transport by runoff. The watershed has limestone and conglomerates in the south, quaternary alluvium in the middle and sandstone and sandy loam in the north.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is what we get,</a:t>
            </a:r>
            <a:r>
              <a:rPr lang="en-US" baseline="0" dirty="0" smtClean="0"/>
              <a:t> quaternary alluvium, which is basically sand and gravel, has the highest factor, which is not that different form the other two values.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slope length and steepness factor measures the effects of</a:t>
            </a:r>
            <a:r>
              <a:rPr lang="en-US" baseline="0" dirty="0" smtClean="0"/>
              <a:t> slope on the erosion. According to these authors, these are the correspondent values for each slope range, the higher the slope the higher the factor. By following the same process as in the previous maps…</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we get.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land</a:t>
            </a:r>
            <a:r>
              <a:rPr lang="en-US" baseline="0" dirty="0" smtClean="0"/>
              <a:t> cover factor </a:t>
            </a:r>
            <a:r>
              <a:rPr lang="en-US" dirty="0" smtClean="0"/>
              <a:t>Measures the influence of soil and cover management, such as tillage practices, cropping types, crop rotation, and so on. By merging</a:t>
            </a:r>
            <a:r>
              <a:rPr lang="en-US" baseline="0" dirty="0" smtClean="0"/>
              <a:t> some references, this table shows the factor values for each type of land cover, the highest being intensive crops and grazing. </a:t>
            </a:r>
            <a:endParaRPr lang="en-US" dirty="0" smtClean="0"/>
          </a:p>
          <a:p>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a:t>
            </a:r>
            <a:r>
              <a:rPr lang="en-US" baseline="0" dirty="0" smtClean="0"/>
              <a:t> what we get, all the southern portion of the watershed has the highest values in terms to land cover.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running the equation</a:t>
            </a:r>
            <a:r>
              <a:rPr lang="en-US" baseline="0" dirty="0" smtClean="0"/>
              <a:t>, this is the result. Most of the watershed loses from 5 to a 1000 tons of soil-acre per year, with exception of the middle area in here that loses from 4,000 to 8,000 tons a year, and some random points along the tributaries losses more than 10000 a year. When I did this I thought that I would get higher erosion rates by where the city is, but that tells me that maybe erosion rate depends more on the rainfall and the slope, that is where this maps is showing, rather than on the urban land cover.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in</a:t>
            </a:r>
            <a:r>
              <a:rPr lang="en-US" baseline="0" dirty="0" smtClean="0"/>
              <a:t> conclusion the objective of this project was to</a:t>
            </a:r>
            <a:r>
              <a:rPr lang="en-US" dirty="0" smtClean="0"/>
              <a:t> identify quantitatively the areas in the </a:t>
            </a:r>
            <a:r>
              <a:rPr lang="en-US" dirty="0" err="1" smtClean="0"/>
              <a:t>Moca</a:t>
            </a:r>
            <a:r>
              <a:rPr lang="en-US" dirty="0" smtClean="0"/>
              <a:t> River watershed that have high erosion potential,</a:t>
            </a:r>
            <a:r>
              <a:rPr lang="en-US" baseline="0" dirty="0" smtClean="0"/>
              <a:t> to </a:t>
            </a:r>
            <a:r>
              <a:rPr lang="en-US" dirty="0" smtClean="0"/>
              <a:t>suggest land practices or erosion control techniques.</a:t>
            </a:r>
          </a:p>
          <a:p>
            <a:endParaRPr lang="en-US" dirty="0" smtClean="0"/>
          </a:p>
          <a:p>
            <a:r>
              <a:rPr lang="en-US" dirty="0" smtClean="0"/>
              <a:t>Some of the limitations includes uncertainty in some of the factors, such as the rainfall interpolation.</a:t>
            </a:r>
            <a:r>
              <a:rPr lang="en-US" baseline="0" dirty="0" smtClean="0"/>
              <a:t> </a:t>
            </a:r>
          </a:p>
          <a:p>
            <a:r>
              <a:rPr lang="en-US" baseline="0" dirty="0" smtClean="0"/>
              <a:t>And some sources may be outdated (for instance the rainfall dates or the land cover which are from previous decades)</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project represents a</a:t>
            </a:r>
            <a:r>
              <a:rPr lang="en-US" sz="1200" kern="1200" dirty="0" smtClean="0">
                <a:solidFill>
                  <a:schemeClr val="tx1"/>
                </a:solidFill>
                <a:latin typeface="+mn-lt"/>
                <a:ea typeface="+mn-ea"/>
                <a:cs typeface="+mn-cs"/>
              </a:rPr>
              <a:t> part of my master's thesis,</a:t>
            </a:r>
            <a:r>
              <a:rPr lang="en-US" sz="1200" kern="1200" baseline="0" dirty="0" smtClean="0">
                <a:solidFill>
                  <a:schemeClr val="tx1"/>
                </a:solidFill>
                <a:latin typeface="+mn-lt"/>
                <a:ea typeface="+mn-ea"/>
                <a:cs typeface="+mn-cs"/>
              </a:rPr>
              <a:t> which is </a:t>
            </a:r>
            <a:r>
              <a:rPr lang="en-US" sz="1200" kern="1200" dirty="0" smtClean="0">
                <a:solidFill>
                  <a:schemeClr val="tx1"/>
                </a:solidFill>
                <a:latin typeface="+mn-lt"/>
                <a:ea typeface="+mn-ea"/>
                <a:cs typeface="+mn-cs"/>
              </a:rPr>
              <a:t>focused on developing an integral framework for river restoration in developing countries that identifies three strategies:</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flooding control, water quality improvement and informal settlement upgrading.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part of this, erosion control</a:t>
            </a:r>
            <a:r>
              <a:rPr lang="en-US" sz="1200" kern="1200" baseline="0" dirty="0" smtClean="0">
                <a:solidFill>
                  <a:schemeClr val="tx1"/>
                </a:solidFill>
                <a:latin typeface="+mn-lt"/>
                <a:ea typeface="+mn-ea"/>
                <a:cs typeface="+mn-cs"/>
              </a:rPr>
              <a:t> plays an important role, since</a:t>
            </a:r>
            <a:r>
              <a:rPr lang="en-US" sz="1200" kern="1200" dirty="0" smtClean="0">
                <a:solidFill>
                  <a:schemeClr val="tx1"/>
                </a:solidFill>
                <a:latin typeface="+mn-lt"/>
                <a:ea typeface="+mn-ea"/>
                <a:cs typeface="+mn-cs"/>
              </a:rPr>
              <a:t> it causes</a:t>
            </a:r>
            <a:r>
              <a:rPr lang="en-US" sz="1200" kern="1200" baseline="0" dirty="0" smtClean="0">
                <a:solidFill>
                  <a:schemeClr val="tx1"/>
                </a:solidFill>
                <a:latin typeface="+mn-lt"/>
                <a:ea typeface="+mn-ea"/>
                <a:cs typeface="+mn-cs"/>
              </a:rPr>
              <a:t> channel and bank instability that eventually leads to flooding disasters. </a:t>
            </a:r>
            <a:r>
              <a:rPr lang="en-US" sz="1200" kern="1200" dirty="0" smtClean="0">
                <a:solidFill>
                  <a:schemeClr val="tx1"/>
                </a:solidFill>
                <a:latin typeface="+mn-lt"/>
                <a:ea typeface="+mn-ea"/>
                <a:cs typeface="+mn-cs"/>
              </a:rPr>
              <a:t>Therefore, knowing the patterns of sediment erosion and deposition is crucial to know</a:t>
            </a:r>
            <a:r>
              <a:rPr lang="en-US" sz="1200" kern="1200" baseline="0" dirty="0" smtClean="0">
                <a:solidFill>
                  <a:schemeClr val="tx1"/>
                </a:solidFill>
                <a:latin typeface="+mn-lt"/>
                <a:ea typeface="+mn-ea"/>
                <a:cs typeface="+mn-cs"/>
              </a:rPr>
              <a:t> what technique of erosion control to apply.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a:t>
            </a:r>
            <a:r>
              <a:rPr lang="en-US" sz="1200" kern="1200" baseline="0" dirty="0" smtClean="0">
                <a:solidFill>
                  <a:schemeClr val="tx1"/>
                </a:solidFill>
                <a:latin typeface="+mn-lt"/>
                <a:ea typeface="+mn-ea"/>
                <a:cs typeface="+mn-cs"/>
              </a:rPr>
              <a:t> the first step was data gathering from </a:t>
            </a:r>
            <a:r>
              <a:rPr lang="en-US" sz="1200" kern="1200" dirty="0" smtClean="0">
                <a:solidFill>
                  <a:schemeClr val="tx1"/>
                </a:solidFill>
                <a:latin typeface="+mn-lt"/>
                <a:ea typeface="+mn-ea"/>
                <a:cs typeface="+mn-cs"/>
              </a:rPr>
              <a:t>various agencies and organizations. A 30m DEM for the Dominican Republic was downloaded from the </a:t>
            </a:r>
            <a:r>
              <a:rPr lang="en-US" sz="1200" u="sng" kern="1200" dirty="0" smtClean="0">
                <a:solidFill>
                  <a:schemeClr val="tx1"/>
                </a:solidFill>
                <a:latin typeface="+mn-lt"/>
                <a:ea typeface="+mn-ea"/>
                <a:cs typeface="+mn-cs"/>
                <a:hlinkClick r:id="rId3"/>
              </a:rPr>
              <a:t>LP DAAC Global Data Explorer</a:t>
            </a:r>
            <a:r>
              <a:rPr lang="en-US" sz="1200" u="sng"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website. </a:t>
            </a:r>
            <a:r>
              <a:rPr lang="en-US" sz="1200" kern="1200" dirty="0" err="1" smtClean="0">
                <a:solidFill>
                  <a:schemeClr val="tx1"/>
                </a:solidFill>
                <a:latin typeface="+mn-lt"/>
                <a:ea typeface="+mn-ea"/>
                <a:cs typeface="+mn-cs"/>
              </a:rPr>
              <a:t>Shapefiles</a:t>
            </a:r>
            <a:r>
              <a:rPr lang="en-US" sz="1200" kern="1200" dirty="0" smtClean="0">
                <a:solidFill>
                  <a:schemeClr val="tx1"/>
                </a:solidFill>
                <a:latin typeface="+mn-lt"/>
                <a:ea typeface="+mn-ea"/>
                <a:cs typeface="+mn-cs"/>
              </a:rPr>
              <a:t> containing streams, soil type, land cover and precipitation gages location of the whole country were obtained through The Nature Conservancy, Caribbean Program. As the gages did not have any precipitation values within their attribute table, excel files were downloaded from Brigham Young University </a:t>
            </a:r>
            <a:r>
              <a:rPr lang="en-US" sz="1200" kern="1200" dirty="0" err="1" smtClean="0">
                <a:solidFill>
                  <a:schemeClr val="tx1"/>
                </a:solidFill>
                <a:latin typeface="+mn-lt"/>
                <a:ea typeface="+mn-ea"/>
                <a:cs typeface="+mn-cs"/>
              </a:rPr>
              <a:t>HydroServer</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4"/>
              </a:rPr>
              <a:t>http://byuhydro.byu.edu/</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I did the watershed</a:t>
            </a:r>
            <a:r>
              <a:rPr lang="en-US" sz="1200" kern="1200" baseline="0" dirty="0" smtClean="0">
                <a:solidFill>
                  <a:schemeClr val="tx1"/>
                </a:solidFill>
                <a:latin typeface="+mn-lt"/>
                <a:ea typeface="+mn-ea"/>
                <a:cs typeface="+mn-cs"/>
              </a:rPr>
              <a:t> delineation process that we learned in class. Then inventory maps were made by clipping all the data to the watershed boundary and these were converted to </a:t>
            </a:r>
            <a:r>
              <a:rPr lang="en-US" sz="1200" kern="1200" baseline="0" dirty="0" err="1" smtClean="0">
                <a:solidFill>
                  <a:schemeClr val="tx1"/>
                </a:solidFill>
                <a:latin typeface="+mn-lt"/>
                <a:ea typeface="+mn-ea"/>
                <a:cs typeface="+mn-cs"/>
              </a:rPr>
              <a:t>rasters</a:t>
            </a:r>
            <a:r>
              <a:rPr lang="en-US" sz="1200" kern="1200" baseline="0" dirty="0" smtClean="0">
                <a:solidFill>
                  <a:schemeClr val="tx1"/>
                </a:solidFill>
                <a:latin typeface="+mn-lt"/>
                <a:ea typeface="+mn-ea"/>
                <a:cs typeface="+mn-cs"/>
              </a:rPr>
              <a:t> by adding or calculating the correspondent factor value. Then these </a:t>
            </a:r>
            <a:r>
              <a:rPr lang="en-US" sz="1200" kern="1200" baseline="0" dirty="0" err="1" smtClean="0">
                <a:solidFill>
                  <a:schemeClr val="tx1"/>
                </a:solidFill>
                <a:latin typeface="+mn-lt"/>
                <a:ea typeface="+mn-ea"/>
                <a:cs typeface="+mn-cs"/>
              </a:rPr>
              <a:t>rasters</a:t>
            </a:r>
            <a:r>
              <a:rPr lang="en-US" sz="1200" kern="1200" baseline="0" dirty="0" smtClean="0">
                <a:solidFill>
                  <a:schemeClr val="tx1"/>
                </a:solidFill>
                <a:latin typeface="+mn-lt"/>
                <a:ea typeface="+mn-ea"/>
                <a:cs typeface="+mn-cs"/>
              </a:rPr>
              <a:t> were multiplied following the </a:t>
            </a:r>
            <a:r>
              <a:rPr lang="en-US" sz="1200" kern="1200" baseline="0" dirty="0" err="1" smtClean="0">
                <a:solidFill>
                  <a:schemeClr val="tx1"/>
                </a:solidFill>
                <a:latin typeface="+mn-lt"/>
                <a:ea typeface="+mn-ea"/>
                <a:cs typeface="+mn-cs"/>
              </a:rPr>
              <a:t>Rusle</a:t>
            </a:r>
            <a:r>
              <a:rPr lang="en-US" sz="1200" kern="1200" baseline="0" dirty="0" smtClean="0">
                <a:solidFill>
                  <a:schemeClr val="tx1"/>
                </a:solidFill>
                <a:latin typeface="+mn-lt"/>
                <a:ea typeface="+mn-ea"/>
                <a:cs typeface="+mn-cs"/>
              </a:rPr>
              <a:t> Equation, which basically is the product of six factors: </a:t>
            </a:r>
          </a:p>
        </p:txBody>
      </p:sp>
      <p:sp>
        <p:nvSpPr>
          <p:cNvPr id="4" name="Slide Number Placeholder 3"/>
          <p:cNvSpPr>
            <a:spLocks noGrp="1"/>
          </p:cNvSpPr>
          <p:nvPr>
            <p:ph type="sldNum" sz="quarter" idx="10"/>
          </p:nvPr>
        </p:nvSpPr>
        <p:spPr/>
        <p:txBody>
          <a:bodyPr/>
          <a:lstStyle/>
          <a:p>
            <a:fld id="{74E8496E-D6FB-4EEC-B18F-CFCDFF2B2A10}"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Moca</a:t>
            </a:r>
            <a:r>
              <a:rPr lang="en-US" dirty="0" smtClean="0"/>
              <a:t> River watershed is about 23</a:t>
            </a:r>
            <a:r>
              <a:rPr lang="en-US" baseline="0" dirty="0" smtClean="0"/>
              <a:t> </a:t>
            </a:r>
            <a:r>
              <a:rPr lang="en-US" baseline="0" dirty="0" err="1" smtClean="0"/>
              <a:t>sqmiles</a:t>
            </a:r>
            <a:r>
              <a:rPr lang="en-US" baseline="0" dirty="0" smtClean="0"/>
              <a:t> with an elevation ranging from 328 feet to 3,000 feet. The city of </a:t>
            </a:r>
            <a:r>
              <a:rPr lang="en-US" baseline="0" dirty="0" err="1" smtClean="0"/>
              <a:t>Moca</a:t>
            </a:r>
            <a:r>
              <a:rPr lang="en-US" baseline="0" dirty="0" smtClean="0"/>
              <a:t> is located south of the watershed, almost in the confluence with the </a:t>
            </a:r>
            <a:r>
              <a:rPr lang="en-US" baseline="0" dirty="0" err="1" smtClean="0"/>
              <a:t>Licey</a:t>
            </a:r>
            <a:r>
              <a:rPr lang="en-US" baseline="0" dirty="0" smtClean="0"/>
              <a:t> River.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Some of the main factors influencing</a:t>
            </a:r>
            <a:r>
              <a:rPr lang="en-US" sz="1200" baseline="0" dirty="0" smtClean="0"/>
              <a:t> erosion in this watershed are:</a:t>
            </a:r>
          </a:p>
          <a:p>
            <a:r>
              <a:rPr lang="en-US" sz="1200" dirty="0" smtClean="0"/>
              <a:t>High rainfall amount (approximately 50 inches) </a:t>
            </a:r>
          </a:p>
          <a:p>
            <a:r>
              <a:rPr lang="en-US" sz="1200" dirty="0" smtClean="0"/>
              <a:t>High amount of sandy-</a:t>
            </a:r>
            <a:r>
              <a:rPr lang="en-US" sz="1200" dirty="0" err="1" smtClean="0"/>
              <a:t>silty</a:t>
            </a:r>
            <a:r>
              <a:rPr lang="en-US" sz="1200" baseline="0" dirty="0" smtClean="0"/>
              <a:t> soils </a:t>
            </a:r>
          </a:p>
          <a:p>
            <a:r>
              <a:rPr lang="en-US" sz="1200" baseline="0" dirty="0" smtClean="0"/>
              <a:t>Steep slopes at the upper watershed (ranging from 18%-63%)</a:t>
            </a:r>
            <a:endParaRPr lang="en-US" sz="1200" dirty="0" smtClean="0"/>
          </a:p>
          <a:p>
            <a:r>
              <a:rPr lang="en-US" sz="1200" dirty="0" smtClean="0"/>
              <a:t>Deforestation</a:t>
            </a:r>
          </a:p>
          <a:p>
            <a:r>
              <a:rPr lang="en-US" sz="1200" dirty="0" smtClean="0"/>
              <a:t>Mineral extraction</a:t>
            </a:r>
          </a:p>
          <a:p>
            <a:r>
              <a:rPr lang="en-US" sz="1200" dirty="0" smtClean="0"/>
              <a:t>Wastewater, </a:t>
            </a:r>
            <a:r>
              <a:rPr lang="en-US" sz="1200" dirty="0" err="1" smtClean="0"/>
              <a:t>stormwater</a:t>
            </a:r>
            <a:r>
              <a:rPr lang="en-US" sz="1200" dirty="0" smtClean="0"/>
              <a:t> and solid waste disposal</a:t>
            </a:r>
          </a:p>
          <a:p>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to calculate the factor to</a:t>
            </a:r>
            <a:r>
              <a:rPr lang="en-US" baseline="0" dirty="0" smtClean="0"/>
              <a:t> use in the </a:t>
            </a:r>
            <a:r>
              <a:rPr lang="en-US" baseline="0" dirty="0" err="1" smtClean="0"/>
              <a:t>Rusle</a:t>
            </a:r>
            <a:r>
              <a:rPr lang="en-US" baseline="0" dirty="0" smtClean="0"/>
              <a:t> equation, I begun with rainfall </a:t>
            </a:r>
            <a:r>
              <a:rPr lang="en-US" baseline="0" dirty="0" err="1" smtClean="0"/>
              <a:t>erosivity</a:t>
            </a:r>
            <a:r>
              <a:rPr lang="en-US" baseline="0" dirty="0" smtClean="0"/>
              <a:t> factor which is the </a:t>
            </a:r>
            <a:r>
              <a:rPr lang="en-US" sz="1200" dirty="0" smtClean="0"/>
              <a:t>Measure of the effect of rainfall intensity and total storm energy.</a:t>
            </a:r>
          </a:p>
          <a:p>
            <a:r>
              <a:rPr lang="en-US" dirty="0" smtClean="0"/>
              <a:t>I had</a:t>
            </a:r>
            <a:r>
              <a:rPr lang="en-US" baseline="0" dirty="0" smtClean="0"/>
              <a:t> to interpolate the precipitation values from the BYU’s gages in order to have more accurate precipitation values </a:t>
            </a:r>
            <a:r>
              <a:rPr lang="en-US" baseline="0" dirty="0" err="1" smtClean="0"/>
              <a:t>forthe</a:t>
            </a:r>
            <a:r>
              <a:rPr lang="en-US" baseline="0" dirty="0" smtClean="0"/>
              <a:t> whole watershed.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I used</a:t>
            </a:r>
            <a:r>
              <a:rPr lang="en-US" baseline="0" dirty="0" smtClean="0"/>
              <a:t> raster calculator to get the factor by using this equation, which is normally used in the Caribbean area, and this is the map we get, lower values in the south higher values in the mountains with higher elevations. I  added those values in a new filed in the attribute table of the precipitation layer and then I converted the polygon to a raster keeping only the rainfall factor values. This same process was used for all the coming maps. </a:t>
            </a:r>
            <a:endParaRPr lang="en-US" dirty="0"/>
          </a:p>
        </p:txBody>
      </p:sp>
      <p:sp>
        <p:nvSpPr>
          <p:cNvPr id="4" name="Slide Number Placeholder 3"/>
          <p:cNvSpPr>
            <a:spLocks noGrp="1"/>
          </p:cNvSpPr>
          <p:nvPr>
            <p:ph type="sldNum" sz="quarter" idx="10"/>
          </p:nvPr>
        </p:nvSpPr>
        <p:spPr/>
        <p:txBody>
          <a:bodyPr/>
          <a:lstStyle/>
          <a:p>
            <a:fld id="{74E8496E-D6FB-4EEC-B18F-CFCDFF2B2A10}"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167ADE-798C-486A-9176-16411C4834F2}" type="datetimeFigureOut">
              <a:rPr lang="en-US" smtClean="0"/>
              <a:pPr/>
              <a:t>11/26/2013</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BB563D8-0579-4921-9520-BAD7209B28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67ADE-798C-486A-9176-16411C4834F2}" type="datetimeFigureOut">
              <a:rPr lang="en-US" smtClean="0"/>
              <a:pPr/>
              <a:t>11/26/2013</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563D8-0579-4921-9520-BAD7209B28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00400" y="5638800"/>
            <a:ext cx="8763000" cy="276999"/>
          </a:xfrm>
          <a:prstGeom prst="rect">
            <a:avLst/>
          </a:prstGeom>
          <a:noFill/>
        </p:spPr>
        <p:txBody>
          <a:bodyPr wrap="square" rtlCol="0">
            <a:spAutoFit/>
          </a:bodyPr>
          <a:lstStyle/>
          <a:p>
            <a:pPr algn="r"/>
            <a:r>
              <a:rPr lang="en-US" sz="1200" dirty="0" smtClean="0"/>
              <a:t>Term Project. CEE6440. Marleny Santana</a:t>
            </a:r>
            <a:endParaRPr lang="en-US" sz="1200" dirty="0"/>
          </a:p>
        </p:txBody>
      </p:sp>
      <p:sp>
        <p:nvSpPr>
          <p:cNvPr id="4" name="3 CuadroTexto"/>
          <p:cNvSpPr txBox="1"/>
          <p:nvPr/>
        </p:nvSpPr>
        <p:spPr>
          <a:xfrm>
            <a:off x="-685800" y="6352401"/>
            <a:ext cx="8763000" cy="276999"/>
          </a:xfrm>
          <a:prstGeom prst="rect">
            <a:avLst/>
          </a:prstGeom>
          <a:noFill/>
        </p:spPr>
        <p:txBody>
          <a:bodyPr wrap="square" rtlCol="0">
            <a:spAutoFit/>
          </a:bodyPr>
          <a:lstStyle/>
          <a:p>
            <a:pPr algn="ctr"/>
            <a:r>
              <a:rPr lang="en-US" sz="1200" dirty="0" smtClean="0"/>
              <a:t>Teachers                David </a:t>
            </a:r>
            <a:r>
              <a:rPr lang="en-US" sz="1200" dirty="0" err="1" smtClean="0"/>
              <a:t>Tarboton</a:t>
            </a:r>
            <a:r>
              <a:rPr lang="en-US" sz="1200" dirty="0" smtClean="0"/>
              <a:t>            David R. </a:t>
            </a:r>
            <a:r>
              <a:rPr lang="en-US" sz="1200" dirty="0" err="1" smtClean="0"/>
              <a:t>Maidment</a:t>
            </a:r>
            <a:endParaRPr lang="en-US" sz="1200" dirty="0"/>
          </a:p>
        </p:txBody>
      </p:sp>
      <p:sp>
        <p:nvSpPr>
          <p:cNvPr id="5" name="4 Conector"/>
          <p:cNvSpPr/>
          <p:nvPr/>
        </p:nvSpPr>
        <p:spPr>
          <a:xfrm>
            <a:off x="2743200" y="6477000"/>
            <a:ext cx="76200" cy="76200"/>
          </a:xfrm>
          <a:prstGeom prst="flowChartConnector">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Conector"/>
          <p:cNvSpPr/>
          <p:nvPr/>
        </p:nvSpPr>
        <p:spPr>
          <a:xfrm>
            <a:off x="4114800" y="6477000"/>
            <a:ext cx="76200" cy="76200"/>
          </a:xfrm>
          <a:prstGeom prst="flowChartConnector">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 name="Rectangle 1"/>
          <p:cNvSpPr>
            <a:spLocks noChangeArrowheads="1"/>
          </p:cNvSpPr>
          <p:nvPr/>
        </p:nvSpPr>
        <p:spPr bwMode="auto">
          <a:xfrm>
            <a:off x="-3733535" y="4953000"/>
            <a:ext cx="9296135" cy="9848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0000"/>
                </a:solidFill>
                <a:effectLst>
                  <a:outerShdw blurRad="38100" dist="38100" dir="2700000" algn="tl">
                    <a:srgbClr val="000000">
                      <a:alpha val="43137"/>
                    </a:srgbClr>
                  </a:outerShdw>
                </a:effectLst>
                <a:latin typeface="Century Gothic" pitchFamily="34" charset="0"/>
                <a:ea typeface="Calibri" pitchFamily="34" charset="0"/>
                <a:cs typeface="Times New Roman" pitchFamily="18" charset="0"/>
              </a:rPr>
              <a:t>EROSION PREDICTION </a:t>
            </a:r>
          </a:p>
          <a:p>
            <a:pPr marL="0" marR="0" lvl="0" indent="0" algn="r" defTabSz="914400" rtl="0" eaLnBrk="1" fontAlgn="base" latinLnBrk="0" hangingPunct="1">
              <a:lnSpc>
                <a:spcPct val="100000"/>
              </a:lnSpc>
              <a:spcBef>
                <a:spcPct val="0"/>
              </a:spcBef>
              <a:spcAft>
                <a:spcPct val="0"/>
              </a:spcAft>
              <a:buClrTx/>
              <a:buSzTx/>
              <a:buFontTx/>
              <a:buNone/>
              <a:tabLst/>
            </a:pPr>
            <a:r>
              <a:rPr lang="en-US" sz="1400" b="1" dirty="0" smtClean="0"/>
              <a:t>for the </a:t>
            </a:r>
            <a:r>
              <a:rPr lang="en-US" sz="1400" b="1" dirty="0" err="1" smtClean="0"/>
              <a:t>Moca</a:t>
            </a:r>
            <a:r>
              <a:rPr lang="en-US" sz="1400" b="1" dirty="0" smtClean="0"/>
              <a:t> River Watershed, Dominican Republic</a:t>
            </a:r>
          </a:p>
          <a:p>
            <a:pPr lvl="0" algn="just" fontAlgn="base">
              <a:spcBef>
                <a:spcPct val="0"/>
              </a:spcBef>
              <a:spcAft>
                <a:spcPct val="0"/>
              </a:spcAft>
            </a:pPr>
            <a:r>
              <a:rPr lang="en-US" sz="2400" b="1" dirty="0">
                <a:solidFill>
                  <a:srgbClr val="CC0000"/>
                </a:solidFill>
                <a:effectLst>
                  <a:outerShdw blurRad="38100" dist="38100" dir="2700000" algn="tl">
                    <a:srgbClr val="000000">
                      <a:alpha val="43137"/>
                    </a:srgbClr>
                  </a:outerShdw>
                </a:effectLst>
                <a:latin typeface="Century Gothic" pitchFamily="34" charset="0"/>
                <a:ea typeface="Calibri" pitchFamily="34" charset="0"/>
                <a:cs typeface="Times New Roman" pitchFamily="18" charset="0"/>
              </a:rPr>
              <a:t>	</a:t>
            </a:r>
            <a:r>
              <a:rPr lang="en-US" sz="2400" b="1" dirty="0" smtClean="0">
                <a:solidFill>
                  <a:srgbClr val="CC0000"/>
                </a:solidFill>
                <a:effectLst>
                  <a:outerShdw blurRad="38100" dist="38100" dir="2700000" algn="tl">
                    <a:srgbClr val="000000">
                      <a:alpha val="43137"/>
                    </a:srgbClr>
                  </a:outerShdw>
                </a:effectLst>
                <a:latin typeface="Century Gothic" pitchFamily="34" charset="0"/>
                <a:ea typeface="Calibri" pitchFamily="34" charset="0"/>
                <a:cs typeface="Times New Roman" pitchFamily="18" charset="0"/>
              </a:rPr>
              <a:t>		</a:t>
            </a:r>
            <a:endParaRPr kumimoji="0" lang="en-US" sz="2000" b="0" i="0" u="none" strike="noStrike" cap="none" normalizeH="0" baseline="0" dirty="0" smtClean="0">
              <a:ln>
                <a:noFill/>
              </a:ln>
              <a:effectLst/>
              <a:latin typeface="Arial" pitchFamily="34" charset="0"/>
            </a:endParaRPr>
          </a:p>
        </p:txBody>
      </p:sp>
      <p:cxnSp>
        <p:nvCxnSpPr>
          <p:cNvPr id="13" name="12 Conector recto"/>
          <p:cNvCxnSpPr/>
          <p:nvPr/>
        </p:nvCxnSpPr>
        <p:spPr>
          <a:xfrm flipH="1">
            <a:off x="0" y="5638800"/>
            <a:ext cx="6553200" cy="0"/>
          </a:xfrm>
          <a:prstGeom prst="line">
            <a:avLst/>
          </a:prstGeom>
          <a:ln w="381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pic>
        <p:nvPicPr>
          <p:cNvPr id="1027" name="Picture 3" descr="C:\MARLENY DOCS\Master Landscape Architecture\THESIS\INFO MOCA\MOCA RIVER ON SITE PICS\DSC03355.JPG"/>
          <p:cNvPicPr>
            <a:picLocks noChangeAspect="1" noChangeArrowheads="1"/>
          </p:cNvPicPr>
          <p:nvPr/>
        </p:nvPicPr>
        <p:blipFill>
          <a:blip r:embed="rId3" cstate="print"/>
          <a:srcRect l="62500" r="2500"/>
          <a:stretch>
            <a:fillRect/>
          </a:stretch>
        </p:blipFill>
        <p:spPr bwMode="auto">
          <a:xfrm>
            <a:off x="5943600" y="0"/>
            <a:ext cx="32004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MARLENY DOCS\Master Landscape Architecture\THESIS\FINAL WORD DOCS\FINAL MAPS\onsitepic2.jpg"/>
          <p:cNvPicPr>
            <a:picLocks noChangeAspect="1" noChangeArrowheads="1"/>
          </p:cNvPicPr>
          <p:nvPr/>
        </p:nvPicPr>
        <p:blipFill>
          <a:blip r:embed="rId2" cstate="print"/>
          <a:srcRect/>
          <a:stretch>
            <a:fillRect/>
          </a:stretch>
        </p:blipFill>
        <p:spPr bwMode="auto">
          <a:xfrm>
            <a:off x="0" y="941295"/>
            <a:ext cx="9143999" cy="5916705"/>
          </a:xfrm>
          <a:prstGeom prst="rect">
            <a:avLst/>
          </a:prstGeom>
          <a:noFill/>
        </p:spPr>
      </p:pic>
      <p:sp>
        <p:nvSpPr>
          <p:cNvPr id="3" name="12 Rectángulo"/>
          <p:cNvSpPr/>
          <p:nvPr/>
        </p:nvSpPr>
        <p:spPr>
          <a:xfrm>
            <a:off x="6172200" y="0"/>
            <a:ext cx="2773516" cy="584775"/>
          </a:xfrm>
          <a:prstGeom prst="rect">
            <a:avLst/>
          </a:prstGeom>
        </p:spPr>
        <p:txBody>
          <a:bodyPr wrap="none">
            <a:spAutoFit/>
          </a:bodyPr>
          <a:lstStyle/>
          <a:p>
            <a:pPr lvl="0"/>
            <a:r>
              <a:rPr lang="en-US" sz="1600" b="1" dirty="0" smtClean="0">
                <a:solidFill>
                  <a:schemeClr val="bg1"/>
                </a:solidFill>
                <a:latin typeface="Century Gothic" pitchFamily="34" charset="0"/>
              </a:rPr>
              <a:t>DESCRIPTION OF THE AREA</a:t>
            </a:r>
          </a:p>
          <a:p>
            <a:pPr lvl="0"/>
            <a:endParaRPr lang="en-US" sz="1600" b="1" dirty="0" smtClean="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286898" y="0"/>
            <a:ext cx="2552302" cy="584775"/>
          </a:xfrm>
          <a:prstGeom prst="rect">
            <a:avLst/>
          </a:prstGeom>
        </p:spPr>
        <p:txBody>
          <a:bodyPr wrap="none">
            <a:spAutoFit/>
          </a:bodyPr>
          <a:lstStyle/>
          <a:p>
            <a:r>
              <a:rPr lang="en-US" sz="1600" b="1" dirty="0" smtClean="0">
                <a:solidFill>
                  <a:schemeClr val="bg1"/>
                </a:solidFill>
                <a:latin typeface="Century Gothic" pitchFamily="34" charset="0"/>
              </a:rPr>
              <a:t>RAINFALL EROSIVITY  (R)</a:t>
            </a:r>
          </a:p>
          <a:p>
            <a:pPr lvl="0"/>
            <a:endParaRPr lang="en-US" sz="1600" b="1" dirty="0" smtClean="0">
              <a:solidFill>
                <a:schemeClr val="bg1"/>
              </a:solidFill>
              <a:latin typeface="Century Gothic" pitchFamily="34" charset="0"/>
            </a:endParaRPr>
          </a:p>
        </p:txBody>
      </p:sp>
      <p:pic>
        <p:nvPicPr>
          <p:cNvPr id="9" name="Picture 6" descr="C:\MARLENY DOCS\Master Landscape Architecture\THESIS\FINAL WORD DOCS\FINAL MAPS\PRECIP2.jpg"/>
          <p:cNvPicPr>
            <a:picLocks noChangeAspect="1" noChangeArrowheads="1"/>
          </p:cNvPicPr>
          <p:nvPr/>
        </p:nvPicPr>
        <p:blipFill>
          <a:blip r:embed="rId3" cstate="print"/>
          <a:srcRect/>
          <a:stretch>
            <a:fillRect/>
          </a:stretch>
        </p:blipFill>
        <p:spPr bwMode="auto">
          <a:xfrm>
            <a:off x="4648200" y="1828800"/>
            <a:ext cx="4275221" cy="4778188"/>
          </a:xfrm>
          <a:prstGeom prst="rect">
            <a:avLst/>
          </a:prstGeom>
          <a:noFill/>
        </p:spPr>
      </p:pic>
      <p:pic>
        <p:nvPicPr>
          <p:cNvPr id="3073" name="Picture 1" descr="C:\MARLENY DOCS\Master Landscape Architecture\THESIS\FINAL WORD DOCS\FINAL MAPS\PRECIPITATION.jpg"/>
          <p:cNvPicPr>
            <a:picLocks noChangeAspect="1" noChangeArrowheads="1"/>
          </p:cNvPicPr>
          <p:nvPr/>
        </p:nvPicPr>
        <p:blipFill>
          <a:blip r:embed="rId4" cstate="print"/>
          <a:srcRect/>
          <a:stretch>
            <a:fillRect/>
          </a:stretch>
        </p:blipFill>
        <p:spPr bwMode="auto">
          <a:xfrm>
            <a:off x="152400" y="1828800"/>
            <a:ext cx="4267200" cy="4769224"/>
          </a:xfrm>
          <a:prstGeom prst="rect">
            <a:avLst/>
          </a:prstGeom>
          <a:noFill/>
        </p:spPr>
      </p:pic>
      <p:sp>
        <p:nvSpPr>
          <p:cNvPr id="10" name="Rectangle 9"/>
          <p:cNvSpPr/>
          <p:nvPr/>
        </p:nvSpPr>
        <p:spPr>
          <a:xfrm>
            <a:off x="6019800" y="496669"/>
            <a:ext cx="2971800" cy="646331"/>
          </a:xfrm>
          <a:prstGeom prst="rect">
            <a:avLst/>
          </a:prstGeom>
        </p:spPr>
        <p:txBody>
          <a:bodyPr wrap="square">
            <a:spAutoFit/>
          </a:bodyPr>
          <a:lstStyle/>
          <a:p>
            <a:r>
              <a:rPr lang="en-US" dirty="0" smtClean="0"/>
              <a:t>Effect of rainfall intensity and total storm energy.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286898" y="0"/>
            <a:ext cx="2552302" cy="584775"/>
          </a:xfrm>
          <a:prstGeom prst="rect">
            <a:avLst/>
          </a:prstGeom>
        </p:spPr>
        <p:txBody>
          <a:bodyPr wrap="none">
            <a:spAutoFit/>
          </a:bodyPr>
          <a:lstStyle/>
          <a:p>
            <a:r>
              <a:rPr lang="en-US" sz="1600" b="1" dirty="0" smtClean="0">
                <a:solidFill>
                  <a:schemeClr val="bg1"/>
                </a:solidFill>
                <a:latin typeface="Century Gothic" pitchFamily="34" charset="0"/>
              </a:rPr>
              <a:t>RAINFALL EROSIVITY  (R)</a:t>
            </a:r>
          </a:p>
          <a:p>
            <a:pPr lvl="0"/>
            <a:endParaRPr lang="en-US" sz="1600" b="1" dirty="0" smtClean="0">
              <a:solidFill>
                <a:schemeClr val="bg1"/>
              </a:solidFill>
              <a:latin typeface="Century Gothic" pitchFamily="34" charset="0"/>
            </a:endParaRPr>
          </a:p>
        </p:txBody>
      </p:sp>
      <p:pic>
        <p:nvPicPr>
          <p:cNvPr id="1026" name="Picture 2" descr="C:\MARLENY DOCS\Master Landscape Architecture\THESIS\FINAL WORD DOCS\FINAL MAPS\erosion analysis\Rfactor2.jpg"/>
          <p:cNvPicPr>
            <a:picLocks noChangeAspect="1" noChangeArrowheads="1"/>
          </p:cNvPicPr>
          <p:nvPr/>
        </p:nvPicPr>
        <p:blipFill>
          <a:blip r:embed="rId3" cstate="print"/>
          <a:srcRect/>
          <a:stretch>
            <a:fillRect/>
          </a:stretch>
        </p:blipFill>
        <p:spPr bwMode="auto">
          <a:xfrm>
            <a:off x="0" y="0"/>
            <a:ext cx="5943600" cy="6642848"/>
          </a:xfrm>
          <a:prstGeom prst="rect">
            <a:avLst/>
          </a:prstGeom>
          <a:noFill/>
        </p:spPr>
      </p:pic>
      <p:sp>
        <p:nvSpPr>
          <p:cNvPr id="11" name="Rectangle 10"/>
          <p:cNvSpPr/>
          <p:nvPr/>
        </p:nvSpPr>
        <p:spPr>
          <a:xfrm>
            <a:off x="6019800" y="676870"/>
            <a:ext cx="3225050" cy="923330"/>
          </a:xfrm>
          <a:prstGeom prst="rect">
            <a:avLst/>
          </a:prstGeom>
        </p:spPr>
        <p:txBody>
          <a:bodyPr wrap="none">
            <a:spAutoFit/>
          </a:bodyPr>
          <a:lstStyle/>
          <a:p>
            <a:r>
              <a:rPr lang="en-US" b="1" dirty="0" smtClean="0">
                <a:solidFill>
                  <a:schemeClr val="bg1"/>
                </a:solidFill>
              </a:rPr>
              <a:t>R= -3172 + 7.562 (P) </a:t>
            </a:r>
          </a:p>
          <a:p>
            <a:endParaRPr lang="en-US" b="1" dirty="0" smtClean="0">
              <a:solidFill>
                <a:schemeClr val="bg1"/>
              </a:solidFill>
            </a:endParaRPr>
          </a:p>
          <a:p>
            <a:r>
              <a:rPr lang="en-US" b="1" dirty="0" smtClean="0">
                <a:solidFill>
                  <a:schemeClr val="bg1"/>
                </a:solidFill>
              </a:rPr>
              <a:t>P= annual precipitation in mm   </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286898" y="0"/>
            <a:ext cx="2149948" cy="338554"/>
          </a:xfrm>
          <a:prstGeom prst="rect">
            <a:avLst/>
          </a:prstGeom>
        </p:spPr>
        <p:txBody>
          <a:bodyPr wrap="none">
            <a:spAutoFit/>
          </a:bodyPr>
          <a:lstStyle/>
          <a:p>
            <a:r>
              <a:rPr lang="en-US" sz="1600" b="1" dirty="0" smtClean="0">
                <a:solidFill>
                  <a:schemeClr val="bg1"/>
                </a:solidFill>
                <a:latin typeface="Century Gothic" pitchFamily="34" charset="0"/>
              </a:rPr>
              <a:t>SOIL ERODIBILITY (K)</a:t>
            </a:r>
          </a:p>
        </p:txBody>
      </p:sp>
      <p:pic>
        <p:nvPicPr>
          <p:cNvPr id="2050" name="Picture 2"/>
          <p:cNvPicPr>
            <a:picLocks noChangeAspect="1" noChangeArrowheads="1"/>
          </p:cNvPicPr>
          <p:nvPr/>
        </p:nvPicPr>
        <p:blipFill>
          <a:blip r:embed="rId3"/>
          <a:srcRect l="36500" t="40889" r="21500" b="12000"/>
          <a:stretch>
            <a:fillRect/>
          </a:stretch>
        </p:blipFill>
        <p:spPr bwMode="auto">
          <a:xfrm>
            <a:off x="5883215" y="1828800"/>
            <a:ext cx="3260785" cy="2057400"/>
          </a:xfrm>
          <a:prstGeom prst="rect">
            <a:avLst/>
          </a:prstGeom>
          <a:noFill/>
          <a:ln w="9525">
            <a:noFill/>
            <a:miter lim="800000"/>
            <a:headEnd/>
            <a:tailEnd/>
          </a:ln>
          <a:effectLst/>
        </p:spPr>
      </p:pic>
      <p:sp>
        <p:nvSpPr>
          <p:cNvPr id="6" name="Rectangle 5"/>
          <p:cNvSpPr/>
          <p:nvPr/>
        </p:nvSpPr>
        <p:spPr>
          <a:xfrm>
            <a:off x="6019800" y="609600"/>
            <a:ext cx="3048000" cy="646331"/>
          </a:xfrm>
          <a:prstGeom prst="rect">
            <a:avLst/>
          </a:prstGeom>
        </p:spPr>
        <p:txBody>
          <a:bodyPr wrap="square">
            <a:spAutoFit/>
          </a:bodyPr>
          <a:lstStyle/>
          <a:p>
            <a:r>
              <a:rPr lang="en-US" dirty="0" smtClean="0"/>
              <a:t>Resistance of the soil particles to detachment and transport</a:t>
            </a:r>
            <a:endParaRPr lang="en-US" dirty="0"/>
          </a:p>
        </p:txBody>
      </p:sp>
      <p:pic>
        <p:nvPicPr>
          <p:cNvPr id="9" name="Picture 2" descr="C:\MARLENY DOCS\Master Landscape Architecture\THESIS\FINAL WORD DOCS\FINAL MAPS\GEO.jpg"/>
          <p:cNvPicPr>
            <a:picLocks noChangeAspect="1" noChangeArrowheads="1"/>
          </p:cNvPicPr>
          <p:nvPr/>
        </p:nvPicPr>
        <p:blipFill>
          <a:blip r:embed="rId4" cstate="print"/>
          <a:srcRect/>
          <a:stretch>
            <a:fillRect/>
          </a:stretch>
        </p:blipFill>
        <p:spPr bwMode="auto">
          <a:xfrm>
            <a:off x="0" y="-1"/>
            <a:ext cx="5943600" cy="6642849"/>
          </a:xfrm>
          <a:prstGeom prst="rect">
            <a:avLst/>
          </a:prstGeom>
          <a:noFill/>
        </p:spPr>
      </p:pic>
      <p:sp>
        <p:nvSpPr>
          <p:cNvPr id="10" name="TextBox 9"/>
          <p:cNvSpPr txBox="1"/>
          <p:nvPr/>
        </p:nvSpPr>
        <p:spPr>
          <a:xfrm>
            <a:off x="8153400" y="3962400"/>
            <a:ext cx="2514600" cy="307777"/>
          </a:xfrm>
          <a:prstGeom prst="rect">
            <a:avLst/>
          </a:prstGeom>
          <a:noFill/>
        </p:spPr>
        <p:txBody>
          <a:bodyPr wrap="square" rtlCol="0">
            <a:spAutoFit/>
          </a:bodyPr>
          <a:lstStyle/>
          <a:p>
            <a:r>
              <a:rPr lang="en-US" sz="1400" dirty="0" smtClean="0"/>
              <a:t>(OEA, 1967) </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286898" y="0"/>
            <a:ext cx="2149948" cy="338554"/>
          </a:xfrm>
          <a:prstGeom prst="rect">
            <a:avLst/>
          </a:prstGeom>
        </p:spPr>
        <p:txBody>
          <a:bodyPr wrap="none">
            <a:spAutoFit/>
          </a:bodyPr>
          <a:lstStyle/>
          <a:p>
            <a:r>
              <a:rPr lang="en-US" sz="1600" b="1" dirty="0" smtClean="0">
                <a:solidFill>
                  <a:schemeClr val="bg1"/>
                </a:solidFill>
                <a:latin typeface="Century Gothic" pitchFamily="34" charset="0"/>
              </a:rPr>
              <a:t>SOIL ERODIBILITY (K)</a:t>
            </a:r>
          </a:p>
        </p:txBody>
      </p:sp>
      <p:pic>
        <p:nvPicPr>
          <p:cNvPr id="3074" name="Picture 2" descr="C:\MARLENY DOCS\Master Landscape Architecture\THESIS\FINAL WORD DOCS\FINAL MAPS\erosion analysis\Kfactor.jpg"/>
          <p:cNvPicPr>
            <a:picLocks noChangeAspect="1" noChangeArrowheads="1"/>
          </p:cNvPicPr>
          <p:nvPr/>
        </p:nvPicPr>
        <p:blipFill>
          <a:blip r:embed="rId3" cstate="print"/>
          <a:srcRect/>
          <a:stretch>
            <a:fillRect/>
          </a:stretch>
        </p:blipFill>
        <p:spPr bwMode="auto">
          <a:xfrm>
            <a:off x="0" y="0"/>
            <a:ext cx="5943600" cy="664284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584943" y="0"/>
            <a:ext cx="2101857" cy="584775"/>
          </a:xfrm>
          <a:prstGeom prst="rect">
            <a:avLst/>
          </a:prstGeom>
        </p:spPr>
        <p:txBody>
          <a:bodyPr wrap="none">
            <a:spAutoFit/>
          </a:bodyPr>
          <a:lstStyle/>
          <a:p>
            <a:pPr algn="ctr"/>
            <a:r>
              <a:rPr lang="en-US" sz="1600" b="1" dirty="0" smtClean="0">
                <a:solidFill>
                  <a:schemeClr val="bg1"/>
                </a:solidFill>
                <a:latin typeface="Century Gothic" pitchFamily="34" charset="0"/>
              </a:rPr>
              <a:t>SLOPE LENGTH </a:t>
            </a:r>
          </a:p>
          <a:p>
            <a:pPr algn="ctr"/>
            <a:r>
              <a:rPr lang="en-US" sz="1600" b="1" dirty="0" smtClean="0">
                <a:solidFill>
                  <a:schemeClr val="bg1"/>
                </a:solidFill>
                <a:latin typeface="Century Gothic" pitchFamily="34" charset="0"/>
              </a:rPr>
              <a:t>AND STEEPNESS (LS)</a:t>
            </a:r>
          </a:p>
        </p:txBody>
      </p:sp>
      <p:sp>
        <p:nvSpPr>
          <p:cNvPr id="6" name="Rectangle 5"/>
          <p:cNvSpPr/>
          <p:nvPr/>
        </p:nvSpPr>
        <p:spPr>
          <a:xfrm>
            <a:off x="5943600" y="838200"/>
            <a:ext cx="3200400" cy="646331"/>
          </a:xfrm>
          <a:prstGeom prst="rect">
            <a:avLst/>
          </a:prstGeom>
        </p:spPr>
        <p:txBody>
          <a:bodyPr wrap="square">
            <a:spAutoFit/>
          </a:bodyPr>
          <a:lstStyle/>
          <a:p>
            <a:r>
              <a:rPr lang="en-US" dirty="0" smtClean="0"/>
              <a:t>Effects of slope length on the rate of erosion.</a:t>
            </a:r>
            <a:endParaRPr lang="en-US" dirty="0"/>
          </a:p>
        </p:txBody>
      </p:sp>
      <p:pic>
        <p:nvPicPr>
          <p:cNvPr id="9" name="Picture 7" descr="C:\MARLENY DOCS\Master Landscape Architecture\THESIS\FINAL WORD DOCS\FINAL MAPS\SLOPE.jpg"/>
          <p:cNvPicPr>
            <a:picLocks noChangeAspect="1" noChangeArrowheads="1"/>
          </p:cNvPicPr>
          <p:nvPr/>
        </p:nvPicPr>
        <p:blipFill>
          <a:blip r:embed="rId3" cstate="print"/>
          <a:srcRect/>
          <a:stretch>
            <a:fillRect/>
          </a:stretch>
        </p:blipFill>
        <p:spPr bwMode="auto">
          <a:xfrm>
            <a:off x="0" y="-1"/>
            <a:ext cx="5943600" cy="6642847"/>
          </a:xfrm>
          <a:prstGeom prst="rect">
            <a:avLst/>
          </a:prstGeom>
          <a:noFill/>
        </p:spPr>
      </p:pic>
      <p:pic>
        <p:nvPicPr>
          <p:cNvPr id="10" name="Picture 2"/>
          <p:cNvPicPr>
            <a:picLocks noChangeAspect="1" noChangeArrowheads="1"/>
          </p:cNvPicPr>
          <p:nvPr/>
        </p:nvPicPr>
        <p:blipFill>
          <a:blip r:embed="rId4"/>
          <a:srcRect l="46000" t="54222" r="28500" b="18222"/>
          <a:stretch>
            <a:fillRect/>
          </a:stretch>
        </p:blipFill>
        <p:spPr bwMode="auto">
          <a:xfrm>
            <a:off x="6059129" y="1676400"/>
            <a:ext cx="3008671" cy="1828800"/>
          </a:xfrm>
          <a:prstGeom prst="rect">
            <a:avLst/>
          </a:prstGeom>
          <a:noFill/>
          <a:ln w="9525">
            <a:noFill/>
            <a:miter lim="800000"/>
            <a:headEnd/>
            <a:tailEnd/>
          </a:ln>
          <a:effectLst/>
        </p:spPr>
      </p:pic>
      <p:sp>
        <p:nvSpPr>
          <p:cNvPr id="11" name="TextBox 10"/>
          <p:cNvSpPr txBox="1"/>
          <p:nvPr/>
        </p:nvSpPr>
        <p:spPr>
          <a:xfrm>
            <a:off x="6781800" y="3657600"/>
            <a:ext cx="2514600" cy="307777"/>
          </a:xfrm>
          <a:prstGeom prst="rect">
            <a:avLst/>
          </a:prstGeom>
          <a:noFill/>
        </p:spPr>
        <p:txBody>
          <a:bodyPr wrap="square" rtlCol="0">
            <a:spAutoFit/>
          </a:bodyPr>
          <a:lstStyle/>
          <a:p>
            <a:r>
              <a:rPr lang="en-US" sz="1400" dirty="0" smtClean="0"/>
              <a:t>(</a:t>
            </a:r>
            <a:r>
              <a:rPr lang="en-US" sz="1400" dirty="0" err="1" smtClean="0"/>
              <a:t>Wischmeier</a:t>
            </a:r>
            <a:r>
              <a:rPr lang="en-US" sz="1400" dirty="0" smtClean="0"/>
              <a:t> and Smith, 1978) </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584943" y="0"/>
            <a:ext cx="2101857" cy="584775"/>
          </a:xfrm>
          <a:prstGeom prst="rect">
            <a:avLst/>
          </a:prstGeom>
        </p:spPr>
        <p:txBody>
          <a:bodyPr wrap="none">
            <a:spAutoFit/>
          </a:bodyPr>
          <a:lstStyle/>
          <a:p>
            <a:pPr algn="ctr"/>
            <a:r>
              <a:rPr lang="en-US" sz="1600" b="1" dirty="0" smtClean="0">
                <a:solidFill>
                  <a:schemeClr val="bg1"/>
                </a:solidFill>
                <a:latin typeface="Century Gothic" pitchFamily="34" charset="0"/>
              </a:rPr>
              <a:t>SLOPE LENGTH </a:t>
            </a:r>
          </a:p>
          <a:p>
            <a:pPr algn="ctr"/>
            <a:r>
              <a:rPr lang="en-US" sz="1600" b="1" dirty="0" smtClean="0">
                <a:solidFill>
                  <a:schemeClr val="bg1"/>
                </a:solidFill>
                <a:latin typeface="Century Gothic" pitchFamily="34" charset="0"/>
              </a:rPr>
              <a:t>AND STEEPNESS (LS)</a:t>
            </a:r>
          </a:p>
        </p:txBody>
      </p:sp>
      <p:pic>
        <p:nvPicPr>
          <p:cNvPr id="4099" name="Picture 3" descr="C:\MARLENY DOCS\Master Landscape Architecture\THESIS\FINAL WORD DOCS\FINAL MAPS\erosion analysis\SLfactor2.jpg"/>
          <p:cNvPicPr>
            <a:picLocks noChangeAspect="1" noChangeArrowheads="1"/>
          </p:cNvPicPr>
          <p:nvPr/>
        </p:nvPicPr>
        <p:blipFill>
          <a:blip r:embed="rId3" cstate="print"/>
          <a:srcRect/>
          <a:stretch>
            <a:fillRect/>
          </a:stretch>
        </p:blipFill>
        <p:spPr bwMode="auto">
          <a:xfrm>
            <a:off x="0" y="-1"/>
            <a:ext cx="5943600" cy="664284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248400" y="0"/>
            <a:ext cx="2627642" cy="338554"/>
          </a:xfrm>
          <a:prstGeom prst="rect">
            <a:avLst/>
          </a:prstGeom>
        </p:spPr>
        <p:txBody>
          <a:bodyPr wrap="none">
            <a:spAutoFit/>
          </a:bodyPr>
          <a:lstStyle/>
          <a:p>
            <a:pPr algn="ctr"/>
            <a:r>
              <a:rPr lang="en-US" sz="1600" b="1" dirty="0" smtClean="0">
                <a:solidFill>
                  <a:schemeClr val="bg1"/>
                </a:solidFill>
                <a:latin typeface="Century Gothic" pitchFamily="34" charset="0"/>
              </a:rPr>
              <a:t>LAND COVER FACTOR (C</a:t>
            </a:r>
          </a:p>
        </p:txBody>
      </p:sp>
      <p:pic>
        <p:nvPicPr>
          <p:cNvPr id="6" name="Picture 3" descr="C:\MARLENY DOCS\Master Landscape Architecture\THESIS\FINAL WORD DOCS\FINAL MAPS\landcover.jpg"/>
          <p:cNvPicPr>
            <a:picLocks noChangeAspect="1" noChangeArrowheads="1"/>
          </p:cNvPicPr>
          <p:nvPr/>
        </p:nvPicPr>
        <p:blipFill>
          <a:blip r:embed="rId3" cstate="print"/>
          <a:srcRect/>
          <a:stretch>
            <a:fillRect/>
          </a:stretch>
        </p:blipFill>
        <p:spPr bwMode="auto">
          <a:xfrm>
            <a:off x="0" y="0"/>
            <a:ext cx="5943600" cy="6642848"/>
          </a:xfrm>
          <a:prstGeom prst="rect">
            <a:avLst/>
          </a:prstGeom>
          <a:noFill/>
        </p:spPr>
      </p:pic>
      <p:sp>
        <p:nvSpPr>
          <p:cNvPr id="9" name="Rectangle 8"/>
          <p:cNvSpPr/>
          <p:nvPr/>
        </p:nvSpPr>
        <p:spPr>
          <a:xfrm>
            <a:off x="6019800" y="533400"/>
            <a:ext cx="3048000" cy="646331"/>
          </a:xfrm>
          <a:prstGeom prst="rect">
            <a:avLst/>
          </a:prstGeom>
        </p:spPr>
        <p:txBody>
          <a:bodyPr wrap="square">
            <a:spAutoFit/>
          </a:bodyPr>
          <a:lstStyle/>
          <a:p>
            <a:r>
              <a:rPr lang="en-US" dirty="0" smtClean="0"/>
              <a:t>Influence of soil and cover management</a:t>
            </a:r>
            <a:endParaRPr lang="en-US" dirty="0"/>
          </a:p>
        </p:txBody>
      </p:sp>
      <p:pic>
        <p:nvPicPr>
          <p:cNvPr id="6147" name="Picture 3"/>
          <p:cNvPicPr>
            <a:picLocks noChangeAspect="1" noChangeArrowheads="1"/>
          </p:cNvPicPr>
          <p:nvPr/>
        </p:nvPicPr>
        <p:blipFill>
          <a:blip r:embed="rId4"/>
          <a:srcRect l="45500" t="37556" r="28500" b="10000"/>
          <a:stretch>
            <a:fillRect/>
          </a:stretch>
        </p:blipFill>
        <p:spPr bwMode="auto">
          <a:xfrm>
            <a:off x="6096000" y="2057400"/>
            <a:ext cx="2887851" cy="3276600"/>
          </a:xfrm>
          <a:prstGeom prst="rect">
            <a:avLst/>
          </a:prstGeom>
          <a:noFill/>
          <a:ln w="9525">
            <a:noFill/>
            <a:miter lim="800000"/>
            <a:headEnd/>
            <a:tailEnd/>
          </a:ln>
          <a:effectLst/>
        </p:spPr>
      </p:pic>
      <p:sp>
        <p:nvSpPr>
          <p:cNvPr id="10" name="TextBox 9"/>
          <p:cNvSpPr txBox="1"/>
          <p:nvPr/>
        </p:nvSpPr>
        <p:spPr>
          <a:xfrm>
            <a:off x="6781800" y="5522893"/>
            <a:ext cx="2667000" cy="954107"/>
          </a:xfrm>
          <a:prstGeom prst="rect">
            <a:avLst/>
          </a:prstGeom>
          <a:noFill/>
        </p:spPr>
        <p:txBody>
          <a:bodyPr wrap="square" rtlCol="0">
            <a:spAutoFit/>
          </a:bodyPr>
          <a:lstStyle/>
          <a:p>
            <a:r>
              <a:rPr lang="en-US" sz="1400" dirty="0" smtClean="0"/>
              <a:t>(INDRHI, IICA, BID, 1992 after </a:t>
            </a:r>
            <a:r>
              <a:rPr lang="en-US" sz="1400" dirty="0" err="1" smtClean="0"/>
              <a:t>Wischmeier</a:t>
            </a:r>
            <a:r>
              <a:rPr lang="en-US" sz="1400" dirty="0" smtClean="0"/>
              <a:t> and Smith, 1978; Santana, 1961;  ICONA, 1967; </a:t>
            </a:r>
            <a:r>
              <a:rPr lang="en-US" sz="1400" dirty="0" err="1" smtClean="0"/>
              <a:t>Fadón</a:t>
            </a:r>
            <a:r>
              <a:rPr lang="en-US" sz="1400" dirty="0" smtClean="0"/>
              <a:t>, 1991.)</a:t>
            </a:r>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2 Rectángulo"/>
          <p:cNvSpPr/>
          <p:nvPr/>
        </p:nvSpPr>
        <p:spPr>
          <a:xfrm>
            <a:off x="6248400" y="0"/>
            <a:ext cx="2627642" cy="338554"/>
          </a:xfrm>
          <a:prstGeom prst="rect">
            <a:avLst/>
          </a:prstGeom>
        </p:spPr>
        <p:txBody>
          <a:bodyPr wrap="none">
            <a:spAutoFit/>
          </a:bodyPr>
          <a:lstStyle/>
          <a:p>
            <a:pPr algn="ctr"/>
            <a:r>
              <a:rPr lang="en-US" sz="1600" b="1" dirty="0" smtClean="0">
                <a:solidFill>
                  <a:schemeClr val="bg1"/>
                </a:solidFill>
                <a:latin typeface="Century Gothic" pitchFamily="34" charset="0"/>
              </a:rPr>
              <a:t>LAND COVER FACTOR (C</a:t>
            </a:r>
          </a:p>
        </p:txBody>
      </p:sp>
      <p:pic>
        <p:nvPicPr>
          <p:cNvPr id="5122" name="Picture 2" descr="C:\MARLENY DOCS\Master Landscape Architecture\THESIS\FINAL WORD DOCS\FINAL MAPS\erosion analysis\Cfactor.jpg"/>
          <p:cNvPicPr>
            <a:picLocks noChangeAspect="1" noChangeArrowheads="1"/>
          </p:cNvPicPr>
          <p:nvPr/>
        </p:nvPicPr>
        <p:blipFill>
          <a:blip r:embed="rId3" cstate="print"/>
          <a:srcRect/>
          <a:stretch>
            <a:fillRect/>
          </a:stretch>
        </p:blipFill>
        <p:spPr bwMode="auto">
          <a:xfrm>
            <a:off x="0" y="0"/>
            <a:ext cx="5943600" cy="664284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MARLENY DOCS\Master Landscape Architecture\THESIS\FINAL WORD DOCS\FINAL MAPS\erosion analysis\RUSLE3.jpg"/>
          <p:cNvPicPr>
            <a:picLocks noChangeAspect="1" noChangeArrowheads="1"/>
          </p:cNvPicPr>
          <p:nvPr/>
        </p:nvPicPr>
        <p:blipFill>
          <a:blip r:embed="rId3" cstate="print"/>
          <a:srcRect/>
          <a:stretch>
            <a:fillRect/>
          </a:stretch>
        </p:blipFill>
        <p:spPr bwMode="auto">
          <a:xfrm>
            <a:off x="0" y="-1"/>
            <a:ext cx="5943600" cy="6642847"/>
          </a:xfrm>
          <a:prstGeom prst="rect">
            <a:avLst/>
          </a:prstGeom>
          <a:noFill/>
        </p:spPr>
      </p:pic>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12 Rectángulo"/>
          <p:cNvSpPr/>
          <p:nvPr/>
        </p:nvSpPr>
        <p:spPr>
          <a:xfrm>
            <a:off x="6790642" y="0"/>
            <a:ext cx="1515158" cy="338554"/>
          </a:xfrm>
          <a:prstGeom prst="rect">
            <a:avLst/>
          </a:prstGeom>
        </p:spPr>
        <p:txBody>
          <a:bodyPr wrap="none">
            <a:spAutoFit/>
          </a:bodyPr>
          <a:lstStyle/>
          <a:p>
            <a:pPr algn="ctr"/>
            <a:r>
              <a:rPr lang="en-US" sz="1600" b="1" dirty="0" smtClean="0">
                <a:solidFill>
                  <a:schemeClr val="bg1"/>
                </a:solidFill>
                <a:latin typeface="Century Gothic" pitchFamily="34" charset="0"/>
              </a:rPr>
              <a:t>SOIL LOSS (A)</a:t>
            </a:r>
          </a:p>
        </p:txBody>
      </p:sp>
      <p:sp>
        <p:nvSpPr>
          <p:cNvPr id="6" name="Rectangle 5"/>
          <p:cNvSpPr/>
          <p:nvPr/>
        </p:nvSpPr>
        <p:spPr>
          <a:xfrm>
            <a:off x="6858000" y="838200"/>
            <a:ext cx="1345240" cy="400110"/>
          </a:xfrm>
          <a:prstGeom prst="rect">
            <a:avLst/>
          </a:prstGeom>
        </p:spPr>
        <p:txBody>
          <a:bodyPr wrap="none">
            <a:spAutoFit/>
          </a:bodyPr>
          <a:lstStyle/>
          <a:p>
            <a:r>
              <a:rPr lang="en-US" sz="2000" dirty="0" smtClean="0"/>
              <a:t>A = RKLSCP</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Rectangle 1"/>
          <p:cNvSpPr>
            <a:spLocks noChangeArrowheads="1"/>
          </p:cNvSpPr>
          <p:nvPr/>
        </p:nvSpPr>
        <p:spPr bwMode="auto">
          <a:xfrm>
            <a:off x="6553200" y="2173843"/>
            <a:ext cx="2514599"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lumMod val="65000"/>
                  <a:lumOff val="35000"/>
                </a:schemeClr>
              </a:solidFill>
              <a:effectLst/>
              <a:latin typeface="Century Gothic" pitchFamily="34" charset="0"/>
              <a:ea typeface="Calibri" pitchFamily="34" charset="0"/>
              <a:cs typeface="Times New Roman" pitchFamily="18" charset="0"/>
            </a:endParaRPr>
          </a:p>
          <a:p>
            <a:pPr lvl="0" algn="r"/>
            <a:r>
              <a:rPr lang="en-US" sz="1400" b="1" dirty="0" smtClean="0">
                <a:latin typeface="Century Gothic" pitchFamily="34" charset="0"/>
              </a:rPr>
              <a:t>Introduction </a:t>
            </a:r>
          </a:p>
          <a:p>
            <a:pPr lvl="0" algn="r"/>
            <a:endParaRPr lang="en-US" sz="1400" b="1" dirty="0">
              <a:latin typeface="Century Gothic" pitchFamily="34" charset="0"/>
            </a:endParaRPr>
          </a:p>
          <a:p>
            <a:pPr algn="r"/>
            <a:r>
              <a:rPr lang="en-US" sz="1400" b="1" dirty="0" smtClean="0">
                <a:latin typeface="Century Gothic" pitchFamily="34" charset="0"/>
              </a:rPr>
              <a:t>Objectives </a:t>
            </a:r>
          </a:p>
          <a:p>
            <a:pPr lvl="0" algn="r"/>
            <a:endParaRPr lang="en-US" sz="1400" b="1" dirty="0" smtClean="0">
              <a:latin typeface="Century Gothic" pitchFamily="34" charset="0"/>
            </a:endParaRPr>
          </a:p>
          <a:p>
            <a:pPr lvl="0" algn="r"/>
            <a:r>
              <a:rPr lang="en-US" sz="1400" b="1" dirty="0" smtClean="0">
                <a:latin typeface="Century Gothic" pitchFamily="34" charset="0"/>
              </a:rPr>
              <a:t>Methodology</a:t>
            </a:r>
          </a:p>
          <a:p>
            <a:pPr lvl="0" algn="r"/>
            <a:endParaRPr lang="en-US" sz="1400" b="1" dirty="0" smtClean="0">
              <a:latin typeface="Century Gothic" pitchFamily="34" charset="0"/>
            </a:endParaRPr>
          </a:p>
          <a:p>
            <a:pPr lvl="0" algn="r"/>
            <a:r>
              <a:rPr lang="en-US" sz="1400" b="1" dirty="0" smtClean="0">
                <a:latin typeface="Century Gothic" pitchFamily="34" charset="0"/>
              </a:rPr>
              <a:t>Description of the study area</a:t>
            </a:r>
          </a:p>
          <a:p>
            <a:pPr lvl="0" algn="r"/>
            <a:endParaRPr lang="en-US" sz="1400" b="1" dirty="0" smtClean="0">
              <a:latin typeface="Century Gothic" pitchFamily="34" charset="0"/>
            </a:endParaRPr>
          </a:p>
          <a:p>
            <a:pPr lvl="0" algn="r"/>
            <a:r>
              <a:rPr lang="en-US" sz="1400" b="1" dirty="0" smtClean="0">
                <a:latin typeface="Century Gothic" pitchFamily="34" charset="0"/>
              </a:rPr>
              <a:t>Calculation of erosion factors</a:t>
            </a:r>
          </a:p>
          <a:p>
            <a:pPr lvl="0" algn="r"/>
            <a:endParaRPr lang="en-US" sz="1400" b="1" dirty="0" smtClean="0">
              <a:latin typeface="Century Gothic" pitchFamily="34" charset="0"/>
            </a:endParaRPr>
          </a:p>
          <a:p>
            <a:pPr lvl="0" algn="r"/>
            <a:r>
              <a:rPr lang="en-US" sz="1400" b="1" dirty="0" smtClean="0">
                <a:latin typeface="Century Gothic" pitchFamily="34" charset="0"/>
              </a:rPr>
              <a:t>Results</a:t>
            </a:r>
          </a:p>
          <a:p>
            <a:pPr lvl="0" algn="r"/>
            <a:endParaRPr lang="en-US" sz="1400" b="1" dirty="0" smtClean="0">
              <a:latin typeface="Century Gothic" pitchFamily="34" charset="0"/>
            </a:endParaRPr>
          </a:p>
          <a:p>
            <a:pPr lvl="0" algn="r"/>
            <a:r>
              <a:rPr lang="en-US" sz="1400" b="1" dirty="0" smtClean="0">
                <a:latin typeface="Century Gothic" pitchFamily="34" charset="0"/>
              </a:rPr>
              <a:t>Conclusions</a:t>
            </a:r>
            <a:endParaRPr lang="en-US" sz="1400" b="1" dirty="0">
              <a:latin typeface="Century Gothic" pitchFamily="34" charset="0"/>
            </a:endParaRPr>
          </a:p>
          <a:p>
            <a:pPr lvl="0" algn="r"/>
            <a:endParaRPr lang="en-US" sz="1400" b="1" dirty="0" smtClean="0">
              <a:latin typeface="Century Gothic" pitchFamily="34" charset="0"/>
            </a:endParaRPr>
          </a:p>
          <a:p>
            <a:pPr lvl="0" algn="r"/>
            <a:endParaRPr lang="en-US" sz="1400" b="1" dirty="0">
              <a:latin typeface="Century Gothic" pitchFamily="34" charset="0"/>
            </a:endParaRPr>
          </a:p>
          <a:p>
            <a:pPr lvl="0" algn="r"/>
            <a:endParaRPr lang="en-US" sz="1400" b="1" dirty="0" smtClean="0">
              <a:latin typeface="Century Gothic" pitchFamily="34" charset="0"/>
            </a:endParaRPr>
          </a:p>
          <a:p>
            <a:pPr lvl="0" algn="r"/>
            <a:endParaRPr lang="en-US" sz="1400" b="1" dirty="0">
              <a:latin typeface="Century Gothic" pitchFamily="34" charset="0"/>
            </a:endParaRPr>
          </a:p>
          <a:p>
            <a:pPr lvl="0" algn="r"/>
            <a:endParaRPr lang="en-US" sz="1400" b="1" dirty="0" smtClean="0">
              <a:latin typeface="Century Gothic" pitchFamily="34" charset="0"/>
            </a:endParaRPr>
          </a:p>
          <a:p>
            <a:pPr lvl="0" algn="r"/>
            <a:endParaRPr lang="en-US" sz="1400" b="1" dirty="0">
              <a:latin typeface="Century Gothic"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lumMod val="65000"/>
                  <a:lumOff val="35000"/>
                </a:schemeClr>
              </a:solidFill>
              <a:effectLst/>
              <a:latin typeface="Century Gothic" pitchFamily="34" charset="0"/>
              <a:ea typeface="Calibri" pitchFamily="34" charset="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lumMod val="65000"/>
                  <a:lumOff val="35000"/>
                </a:schemeClr>
              </a:solidFill>
              <a:effectLst/>
              <a:latin typeface="Arial" pitchFamily="34" charset="0"/>
            </a:endParaRPr>
          </a:p>
        </p:txBody>
      </p:sp>
      <p:sp>
        <p:nvSpPr>
          <p:cNvPr id="4" name="3 Rectángulo"/>
          <p:cNvSpPr/>
          <p:nvPr/>
        </p:nvSpPr>
        <p:spPr>
          <a:xfrm>
            <a:off x="0" y="990600"/>
            <a:ext cx="9144000" cy="914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Rectángulo"/>
          <p:cNvSpPr/>
          <p:nvPr/>
        </p:nvSpPr>
        <p:spPr>
          <a:xfrm>
            <a:off x="7930206" y="1447800"/>
            <a:ext cx="1213794" cy="369332"/>
          </a:xfrm>
          <a:prstGeom prst="rect">
            <a:avLst/>
          </a:prstGeom>
        </p:spPr>
        <p:txBody>
          <a:bodyPr wrap="none">
            <a:spAutoFit/>
          </a:bodyPr>
          <a:lstStyle/>
          <a:p>
            <a:pPr lvl="0" algn="r" fontAlgn="base">
              <a:spcBef>
                <a:spcPct val="0"/>
              </a:spcBef>
              <a:spcAft>
                <a:spcPct val="0"/>
              </a:spcAft>
            </a:pPr>
            <a:r>
              <a:rPr kumimoji="0" lang="en-US" b="1" i="0" u="none" strike="noStrike" cap="none" normalizeH="0" baseline="0" dirty="0" smtClean="0">
                <a:ln>
                  <a:noFill/>
                </a:ln>
                <a:solidFill>
                  <a:schemeClr val="bg1"/>
                </a:solidFill>
                <a:effectLst/>
                <a:latin typeface="Century Gothic" pitchFamily="34" charset="0"/>
                <a:ea typeface="Calibri" pitchFamily="34" charset="0"/>
                <a:cs typeface="Times New Roman" pitchFamily="18" charset="0"/>
              </a:rPr>
              <a:t>CONTENT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6553200" y="0"/>
            <a:ext cx="1707519" cy="830997"/>
          </a:xfrm>
          <a:prstGeom prst="rect">
            <a:avLst/>
          </a:prstGeom>
        </p:spPr>
        <p:txBody>
          <a:bodyPr wrap="none">
            <a:spAutoFit/>
          </a:bodyPr>
          <a:lstStyle/>
          <a:p>
            <a:pPr lvl="0"/>
            <a:r>
              <a:rPr lang="en-US" sz="1600" b="1" dirty="0" smtClean="0">
                <a:solidFill>
                  <a:schemeClr val="bg1"/>
                </a:solidFill>
                <a:latin typeface="Century Gothic" pitchFamily="34" charset="0"/>
              </a:rPr>
              <a:t>CONCLUSIONS </a:t>
            </a:r>
          </a:p>
          <a:p>
            <a:pPr lvl="0"/>
            <a:r>
              <a:rPr lang="en-US" sz="1600" b="1" dirty="0" smtClean="0">
                <a:solidFill>
                  <a:schemeClr val="bg1"/>
                </a:solidFill>
                <a:latin typeface="Century Gothic" pitchFamily="34" charset="0"/>
              </a:rPr>
              <a:t>SUMMARY</a:t>
            </a:r>
          </a:p>
          <a:p>
            <a:pPr lvl="0"/>
            <a:endParaRPr lang="en-US" sz="1600" b="1" dirty="0" smtClean="0">
              <a:solidFill>
                <a:schemeClr val="bg1"/>
              </a:solidFill>
              <a:latin typeface="Century Gothic" pitchFamily="34" charset="0"/>
            </a:endParaRPr>
          </a:p>
        </p:txBody>
      </p:sp>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12 Rectángulo"/>
          <p:cNvSpPr/>
          <p:nvPr/>
        </p:nvSpPr>
        <p:spPr>
          <a:xfrm>
            <a:off x="6790642" y="0"/>
            <a:ext cx="1649812" cy="338554"/>
          </a:xfrm>
          <a:prstGeom prst="rect">
            <a:avLst/>
          </a:prstGeom>
        </p:spPr>
        <p:txBody>
          <a:bodyPr wrap="none">
            <a:spAutoFit/>
          </a:bodyPr>
          <a:lstStyle/>
          <a:p>
            <a:pPr algn="ctr"/>
            <a:r>
              <a:rPr lang="en-US" sz="1600" b="1" dirty="0" smtClean="0">
                <a:solidFill>
                  <a:schemeClr val="bg1"/>
                </a:solidFill>
                <a:latin typeface="Century Gothic" pitchFamily="34" charset="0"/>
              </a:rPr>
              <a:t>CONCLUSIONS</a:t>
            </a:r>
          </a:p>
        </p:txBody>
      </p:sp>
      <p:sp>
        <p:nvSpPr>
          <p:cNvPr id="6" name="Rectangle 5"/>
          <p:cNvSpPr/>
          <p:nvPr/>
        </p:nvSpPr>
        <p:spPr>
          <a:xfrm>
            <a:off x="6096000" y="1295400"/>
            <a:ext cx="5257800" cy="2308324"/>
          </a:xfrm>
          <a:prstGeom prst="rect">
            <a:avLst/>
          </a:prstGeom>
        </p:spPr>
        <p:txBody>
          <a:bodyPr wrap="square">
            <a:spAutoFit/>
          </a:bodyPr>
          <a:lstStyle/>
          <a:p>
            <a:r>
              <a:rPr lang="en-US" dirty="0" smtClean="0"/>
              <a:t>-Erosion Quantification</a:t>
            </a:r>
          </a:p>
          <a:p>
            <a:endParaRPr lang="en-US" dirty="0" smtClean="0"/>
          </a:p>
          <a:p>
            <a:r>
              <a:rPr lang="en-US" dirty="0" smtClean="0"/>
              <a:t>-uncertainty lies in some </a:t>
            </a:r>
          </a:p>
          <a:p>
            <a:r>
              <a:rPr lang="en-US" dirty="0" smtClean="0"/>
              <a:t>of the factors.</a:t>
            </a:r>
          </a:p>
          <a:p>
            <a:endParaRPr lang="en-US" dirty="0" smtClean="0"/>
          </a:p>
          <a:p>
            <a:r>
              <a:rPr lang="en-US" dirty="0" smtClean="0"/>
              <a:t>- sources may be outdated.</a:t>
            </a:r>
          </a:p>
          <a:p>
            <a:endParaRPr lang="en-US" dirty="0" smtClean="0"/>
          </a:p>
          <a:p>
            <a:endParaRPr lang="en-US" dirty="0"/>
          </a:p>
        </p:txBody>
      </p:sp>
      <p:pic>
        <p:nvPicPr>
          <p:cNvPr id="9217" name="Picture 1" descr="C:\MARLENY DOCS\Master Landscape Architecture\THESIS\INFO MOCA\MOCA RIVER ON SITE PICS\DSC03558.JPG"/>
          <p:cNvPicPr>
            <a:picLocks noChangeAspect="1" noChangeArrowheads="1"/>
          </p:cNvPicPr>
          <p:nvPr/>
        </p:nvPicPr>
        <p:blipFill>
          <a:blip r:embed="rId3" cstate="print"/>
          <a:srcRect/>
          <a:stretch>
            <a:fillRect/>
          </a:stretch>
        </p:blipFill>
        <p:spPr bwMode="auto">
          <a:xfrm>
            <a:off x="800100" y="0"/>
            <a:ext cx="51435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marleny\MASTER LANDSCAPE ARCHITECTURE\THESIS\p2.jpg"/>
          <p:cNvPicPr>
            <a:picLocks noChangeAspect="1" noChangeArrowheads="1"/>
          </p:cNvPicPr>
          <p:nvPr/>
        </p:nvPicPr>
        <p:blipFill>
          <a:blip r:embed="rId3" cstate="print"/>
          <a:srcRect t="40876"/>
          <a:stretch>
            <a:fillRect/>
          </a:stretch>
        </p:blipFill>
        <p:spPr bwMode="auto">
          <a:xfrm>
            <a:off x="1" y="1519274"/>
            <a:ext cx="6019799" cy="5338726"/>
          </a:xfrm>
          <a:prstGeom prst="rect">
            <a:avLst/>
          </a:prstGeom>
          <a:noFill/>
        </p:spPr>
      </p:pic>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6705600" y="0"/>
            <a:ext cx="1678665" cy="338554"/>
          </a:xfrm>
          <a:prstGeom prst="rect">
            <a:avLst/>
          </a:prstGeom>
        </p:spPr>
        <p:txBody>
          <a:bodyPr wrap="none">
            <a:spAutoFit/>
          </a:bodyPr>
          <a:lstStyle/>
          <a:p>
            <a:pPr lvl="0"/>
            <a:r>
              <a:rPr lang="en-US" sz="1600" b="1" dirty="0" smtClean="0">
                <a:solidFill>
                  <a:schemeClr val="bg1"/>
                </a:solidFill>
                <a:latin typeface="Century Gothic" pitchFamily="34" charset="0"/>
              </a:rPr>
              <a:t>INTRODUCTION</a:t>
            </a:r>
            <a:endParaRPr lang="en-US" sz="1400" dirty="0" smtClean="0">
              <a:solidFill>
                <a:schemeClr val="bg1"/>
              </a:solidFill>
              <a:latin typeface="Century Gothic" pitchFamily="34" charset="0"/>
            </a:endParaRPr>
          </a:p>
        </p:txBody>
      </p:sp>
      <p:sp>
        <p:nvSpPr>
          <p:cNvPr id="15" name="14 Rectángulo"/>
          <p:cNvSpPr/>
          <p:nvPr/>
        </p:nvSpPr>
        <p:spPr>
          <a:xfrm>
            <a:off x="6553200" y="0"/>
            <a:ext cx="2590800" cy="954107"/>
          </a:xfrm>
          <a:prstGeom prst="rect">
            <a:avLst/>
          </a:prstGeom>
        </p:spPr>
        <p:txBody>
          <a:bodyPr wrap="square">
            <a:spAutoFit/>
          </a:bodyPr>
          <a:lstStyle/>
          <a:p>
            <a:endParaRPr lang="en-US" sz="1400" b="1" dirty="0">
              <a:latin typeface="Century Gothic" pitchFamily="34" charset="0"/>
            </a:endParaRPr>
          </a:p>
          <a:p>
            <a:endParaRPr lang="en-US" sz="1400" b="1" dirty="0" smtClean="0">
              <a:latin typeface="Century Gothic" pitchFamily="34" charset="0"/>
            </a:endParaRPr>
          </a:p>
          <a:p>
            <a:endParaRPr lang="en-US" sz="1400" b="1" dirty="0" smtClean="0">
              <a:latin typeface="Century Gothic" pitchFamily="34" charset="0"/>
            </a:endParaRPr>
          </a:p>
          <a:p>
            <a:endParaRPr lang="en-US" sz="1400" b="1" dirty="0">
              <a:latin typeface="Century Gothic" pitchFamily="34" charset="0"/>
            </a:endParaRPr>
          </a:p>
        </p:txBody>
      </p:sp>
      <p:sp>
        <p:nvSpPr>
          <p:cNvPr id="6" name="Rectangle 5"/>
          <p:cNvSpPr/>
          <p:nvPr/>
        </p:nvSpPr>
        <p:spPr>
          <a:xfrm>
            <a:off x="6019800" y="609600"/>
            <a:ext cx="2937902" cy="2308324"/>
          </a:xfrm>
          <a:prstGeom prst="rect">
            <a:avLst/>
          </a:prstGeom>
        </p:spPr>
        <p:txBody>
          <a:bodyPr wrap="square">
            <a:spAutoFit/>
          </a:bodyPr>
          <a:lstStyle/>
          <a:p>
            <a:r>
              <a:rPr lang="en-US" dirty="0" smtClean="0"/>
              <a:t>Part of a master thesis:</a:t>
            </a:r>
          </a:p>
          <a:p>
            <a:endParaRPr lang="en-US" dirty="0" smtClean="0"/>
          </a:p>
          <a:p>
            <a:r>
              <a:rPr lang="en-US" dirty="0" smtClean="0"/>
              <a:t>“Restoring the </a:t>
            </a:r>
            <a:r>
              <a:rPr lang="en-US" dirty="0" err="1" smtClean="0"/>
              <a:t>Moca</a:t>
            </a:r>
            <a:r>
              <a:rPr lang="en-US" dirty="0" smtClean="0"/>
              <a:t> River:</a:t>
            </a:r>
          </a:p>
          <a:p>
            <a:r>
              <a:rPr lang="en-US" dirty="0" smtClean="0"/>
              <a:t>an exploration through sustainable strategies for developing countries. “</a:t>
            </a:r>
          </a:p>
          <a:p>
            <a:endParaRPr lang="en-US" dirty="0" smtClean="0"/>
          </a:p>
          <a:p>
            <a:endParaRPr lang="en-US" dirty="0"/>
          </a:p>
        </p:txBody>
      </p:sp>
      <p:sp>
        <p:nvSpPr>
          <p:cNvPr id="8" name="Isosceles Triangle 7"/>
          <p:cNvSpPr/>
          <p:nvPr/>
        </p:nvSpPr>
        <p:spPr>
          <a:xfrm>
            <a:off x="6096000" y="2971800"/>
            <a:ext cx="2514600" cy="1447800"/>
          </a:xfrm>
          <a:prstGeom prst="triangle">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marleny\MASTER LANDSCAPE ARCHITECTURE\THESIS\p2.jpg"/>
          <p:cNvPicPr>
            <a:picLocks noChangeAspect="1" noChangeArrowheads="1"/>
          </p:cNvPicPr>
          <p:nvPr/>
        </p:nvPicPr>
        <p:blipFill>
          <a:blip r:embed="rId3" cstate="print"/>
          <a:srcRect t="40876"/>
          <a:stretch>
            <a:fillRect/>
          </a:stretch>
        </p:blipFill>
        <p:spPr bwMode="auto">
          <a:xfrm>
            <a:off x="1" y="1519274"/>
            <a:ext cx="6019799" cy="5338726"/>
          </a:xfrm>
          <a:prstGeom prst="rect">
            <a:avLst/>
          </a:prstGeom>
          <a:noFill/>
        </p:spPr>
      </p:pic>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6096000" y="3124200"/>
            <a:ext cx="2514600" cy="1447800"/>
          </a:xfrm>
          <a:prstGeom prst="triangl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6705600" y="0"/>
            <a:ext cx="1678665" cy="338554"/>
          </a:xfrm>
          <a:prstGeom prst="rect">
            <a:avLst/>
          </a:prstGeom>
        </p:spPr>
        <p:txBody>
          <a:bodyPr wrap="none">
            <a:spAutoFit/>
          </a:bodyPr>
          <a:lstStyle/>
          <a:p>
            <a:pPr lvl="0"/>
            <a:r>
              <a:rPr lang="en-US" sz="1600" b="1" dirty="0" smtClean="0">
                <a:solidFill>
                  <a:schemeClr val="bg1"/>
                </a:solidFill>
                <a:latin typeface="Century Gothic" pitchFamily="34" charset="0"/>
              </a:rPr>
              <a:t>INTRODUCTION</a:t>
            </a:r>
            <a:endParaRPr lang="en-US" sz="1400" dirty="0" smtClean="0">
              <a:solidFill>
                <a:schemeClr val="bg1"/>
              </a:solidFill>
              <a:latin typeface="Century Gothic" pitchFamily="34" charset="0"/>
            </a:endParaRPr>
          </a:p>
        </p:txBody>
      </p:sp>
      <p:sp>
        <p:nvSpPr>
          <p:cNvPr id="15" name="14 Rectángulo"/>
          <p:cNvSpPr/>
          <p:nvPr/>
        </p:nvSpPr>
        <p:spPr>
          <a:xfrm>
            <a:off x="6553200" y="0"/>
            <a:ext cx="2590800" cy="954107"/>
          </a:xfrm>
          <a:prstGeom prst="rect">
            <a:avLst/>
          </a:prstGeom>
        </p:spPr>
        <p:txBody>
          <a:bodyPr wrap="square">
            <a:spAutoFit/>
          </a:bodyPr>
          <a:lstStyle/>
          <a:p>
            <a:endParaRPr lang="en-US" sz="1400" b="1" dirty="0">
              <a:latin typeface="Century Gothic" pitchFamily="34" charset="0"/>
            </a:endParaRPr>
          </a:p>
          <a:p>
            <a:endParaRPr lang="en-US" sz="1400" b="1" dirty="0" smtClean="0">
              <a:latin typeface="Century Gothic" pitchFamily="34" charset="0"/>
            </a:endParaRPr>
          </a:p>
          <a:p>
            <a:endParaRPr lang="en-US" sz="1400" b="1" dirty="0" smtClean="0">
              <a:latin typeface="Century Gothic" pitchFamily="34" charset="0"/>
            </a:endParaRPr>
          </a:p>
          <a:p>
            <a:endParaRPr lang="en-US" sz="1400" b="1" dirty="0">
              <a:latin typeface="Century Gothic" pitchFamily="34" charset="0"/>
            </a:endParaRPr>
          </a:p>
        </p:txBody>
      </p:sp>
      <p:sp>
        <p:nvSpPr>
          <p:cNvPr id="6" name="Rectangle 5"/>
          <p:cNvSpPr/>
          <p:nvPr/>
        </p:nvSpPr>
        <p:spPr>
          <a:xfrm>
            <a:off x="6019800" y="609600"/>
            <a:ext cx="2937902" cy="2308324"/>
          </a:xfrm>
          <a:prstGeom prst="rect">
            <a:avLst/>
          </a:prstGeom>
        </p:spPr>
        <p:txBody>
          <a:bodyPr wrap="square">
            <a:spAutoFit/>
          </a:bodyPr>
          <a:lstStyle/>
          <a:p>
            <a:r>
              <a:rPr lang="en-US" dirty="0" smtClean="0"/>
              <a:t>Part of a master thesis:</a:t>
            </a:r>
          </a:p>
          <a:p>
            <a:endParaRPr lang="en-US" dirty="0" smtClean="0"/>
          </a:p>
          <a:p>
            <a:r>
              <a:rPr lang="en-US" dirty="0" smtClean="0"/>
              <a:t>“Restoring the </a:t>
            </a:r>
            <a:r>
              <a:rPr lang="en-US" dirty="0" err="1" smtClean="0"/>
              <a:t>Moca</a:t>
            </a:r>
            <a:r>
              <a:rPr lang="en-US" dirty="0" smtClean="0"/>
              <a:t> River:</a:t>
            </a:r>
          </a:p>
          <a:p>
            <a:r>
              <a:rPr lang="en-US" dirty="0" smtClean="0"/>
              <a:t>an exploration through sustainable strategies for developing countries. “</a:t>
            </a:r>
          </a:p>
          <a:p>
            <a:endParaRPr lang="en-US" dirty="0" smtClean="0"/>
          </a:p>
          <a:p>
            <a:endParaRPr lang="en-US" dirty="0"/>
          </a:p>
        </p:txBody>
      </p:sp>
      <p:sp>
        <p:nvSpPr>
          <p:cNvPr id="8" name="Isosceles Triangle 7"/>
          <p:cNvSpPr/>
          <p:nvPr/>
        </p:nvSpPr>
        <p:spPr>
          <a:xfrm>
            <a:off x="6096000" y="2971800"/>
            <a:ext cx="2514600" cy="1447800"/>
          </a:xfrm>
          <a:prstGeom prst="triangle">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05600" y="2514600"/>
            <a:ext cx="1371600" cy="13716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81800" y="2920425"/>
            <a:ext cx="1219200" cy="584775"/>
          </a:xfrm>
          <a:prstGeom prst="rect">
            <a:avLst/>
          </a:prstGeom>
          <a:noFill/>
        </p:spPr>
        <p:txBody>
          <a:bodyPr wrap="square" rtlCol="0">
            <a:spAutoFit/>
          </a:bodyPr>
          <a:lstStyle/>
          <a:p>
            <a:pPr algn="ctr"/>
            <a:r>
              <a:rPr lang="en-US" sz="1600" dirty="0" smtClean="0"/>
              <a:t>Flooding Control</a:t>
            </a:r>
            <a:endParaRPr lang="en-US" sz="1600" dirty="0"/>
          </a:p>
        </p:txBody>
      </p:sp>
      <p:sp>
        <p:nvSpPr>
          <p:cNvPr id="11" name="Oval 10"/>
          <p:cNvSpPr/>
          <p:nvPr/>
        </p:nvSpPr>
        <p:spPr>
          <a:xfrm>
            <a:off x="7772400" y="3886200"/>
            <a:ext cx="1371600" cy="137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48600" y="4191000"/>
            <a:ext cx="1219200" cy="830997"/>
          </a:xfrm>
          <a:prstGeom prst="rect">
            <a:avLst/>
          </a:prstGeom>
          <a:noFill/>
        </p:spPr>
        <p:txBody>
          <a:bodyPr wrap="square" rtlCol="0">
            <a:spAutoFit/>
          </a:bodyPr>
          <a:lstStyle/>
          <a:p>
            <a:pPr algn="ctr"/>
            <a:r>
              <a:rPr lang="en-US" sz="1600" dirty="0" smtClean="0"/>
              <a:t>Informal Settlement Upgrading</a:t>
            </a:r>
            <a:endParaRPr lang="en-US" sz="1600" dirty="0"/>
          </a:p>
        </p:txBody>
      </p:sp>
      <p:sp>
        <p:nvSpPr>
          <p:cNvPr id="13" name="Oval 12"/>
          <p:cNvSpPr/>
          <p:nvPr/>
        </p:nvSpPr>
        <p:spPr>
          <a:xfrm>
            <a:off x="5486400" y="3886200"/>
            <a:ext cx="1371600" cy="13716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86400" y="4267200"/>
            <a:ext cx="1447800" cy="584775"/>
          </a:xfrm>
          <a:prstGeom prst="rect">
            <a:avLst/>
          </a:prstGeom>
          <a:noFill/>
        </p:spPr>
        <p:txBody>
          <a:bodyPr wrap="square" rtlCol="0">
            <a:spAutoFit/>
          </a:bodyPr>
          <a:lstStyle/>
          <a:p>
            <a:pPr algn="ctr"/>
            <a:r>
              <a:rPr lang="en-US" sz="1600" dirty="0" smtClean="0"/>
              <a:t>Water Quality Improvement</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marleny\MASTER LANDSCAPE ARCHITECTURE\THESIS\p2.jpg"/>
          <p:cNvPicPr>
            <a:picLocks noChangeAspect="1" noChangeArrowheads="1"/>
          </p:cNvPicPr>
          <p:nvPr/>
        </p:nvPicPr>
        <p:blipFill>
          <a:blip r:embed="rId3" cstate="print"/>
          <a:srcRect t="40876"/>
          <a:stretch>
            <a:fillRect/>
          </a:stretch>
        </p:blipFill>
        <p:spPr bwMode="auto">
          <a:xfrm>
            <a:off x="1" y="1519274"/>
            <a:ext cx="6019799" cy="5338726"/>
          </a:xfrm>
          <a:prstGeom prst="rect">
            <a:avLst/>
          </a:prstGeom>
          <a:noFill/>
        </p:spPr>
      </p:pic>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6096000" y="3124200"/>
            <a:ext cx="2514600" cy="1447800"/>
          </a:xfrm>
          <a:prstGeom prst="triangle">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6705600" y="0"/>
            <a:ext cx="1678665" cy="338554"/>
          </a:xfrm>
          <a:prstGeom prst="rect">
            <a:avLst/>
          </a:prstGeom>
        </p:spPr>
        <p:txBody>
          <a:bodyPr wrap="none">
            <a:spAutoFit/>
          </a:bodyPr>
          <a:lstStyle/>
          <a:p>
            <a:pPr lvl="0"/>
            <a:r>
              <a:rPr lang="en-US" sz="1600" b="1" dirty="0" smtClean="0">
                <a:solidFill>
                  <a:schemeClr val="bg1"/>
                </a:solidFill>
                <a:latin typeface="Century Gothic" pitchFamily="34" charset="0"/>
              </a:rPr>
              <a:t>INTRODUCTION</a:t>
            </a:r>
            <a:endParaRPr lang="en-US" sz="1400" dirty="0" smtClean="0">
              <a:solidFill>
                <a:schemeClr val="bg1"/>
              </a:solidFill>
              <a:latin typeface="Century Gothic" pitchFamily="34" charset="0"/>
            </a:endParaRPr>
          </a:p>
        </p:txBody>
      </p:sp>
      <p:sp>
        <p:nvSpPr>
          <p:cNvPr id="15" name="14 Rectángulo"/>
          <p:cNvSpPr/>
          <p:nvPr/>
        </p:nvSpPr>
        <p:spPr>
          <a:xfrm>
            <a:off x="6553200" y="0"/>
            <a:ext cx="2590800" cy="954107"/>
          </a:xfrm>
          <a:prstGeom prst="rect">
            <a:avLst/>
          </a:prstGeom>
        </p:spPr>
        <p:txBody>
          <a:bodyPr wrap="square">
            <a:spAutoFit/>
          </a:bodyPr>
          <a:lstStyle/>
          <a:p>
            <a:endParaRPr lang="en-US" sz="1400" b="1" dirty="0">
              <a:latin typeface="Century Gothic" pitchFamily="34" charset="0"/>
            </a:endParaRPr>
          </a:p>
          <a:p>
            <a:endParaRPr lang="en-US" sz="1400" b="1" dirty="0" smtClean="0">
              <a:latin typeface="Century Gothic" pitchFamily="34" charset="0"/>
            </a:endParaRPr>
          </a:p>
          <a:p>
            <a:endParaRPr lang="en-US" sz="1400" b="1" dirty="0" smtClean="0">
              <a:latin typeface="Century Gothic" pitchFamily="34" charset="0"/>
            </a:endParaRPr>
          </a:p>
          <a:p>
            <a:endParaRPr lang="en-US" sz="1400" b="1" dirty="0">
              <a:latin typeface="Century Gothic" pitchFamily="34" charset="0"/>
            </a:endParaRPr>
          </a:p>
        </p:txBody>
      </p:sp>
      <p:sp>
        <p:nvSpPr>
          <p:cNvPr id="6" name="Rectangle 5"/>
          <p:cNvSpPr/>
          <p:nvPr/>
        </p:nvSpPr>
        <p:spPr>
          <a:xfrm>
            <a:off x="6019800" y="609600"/>
            <a:ext cx="2937902" cy="2308324"/>
          </a:xfrm>
          <a:prstGeom prst="rect">
            <a:avLst/>
          </a:prstGeom>
        </p:spPr>
        <p:txBody>
          <a:bodyPr wrap="square">
            <a:spAutoFit/>
          </a:bodyPr>
          <a:lstStyle/>
          <a:p>
            <a:r>
              <a:rPr lang="en-US" dirty="0" smtClean="0"/>
              <a:t>Part of a master thesis:</a:t>
            </a:r>
          </a:p>
          <a:p>
            <a:endParaRPr lang="en-US" dirty="0" smtClean="0"/>
          </a:p>
          <a:p>
            <a:r>
              <a:rPr lang="en-US" dirty="0" smtClean="0"/>
              <a:t>“Restoring the </a:t>
            </a:r>
            <a:r>
              <a:rPr lang="en-US" dirty="0" err="1" smtClean="0"/>
              <a:t>Moca</a:t>
            </a:r>
            <a:r>
              <a:rPr lang="en-US" dirty="0" smtClean="0"/>
              <a:t> River:</a:t>
            </a:r>
          </a:p>
          <a:p>
            <a:r>
              <a:rPr lang="en-US" dirty="0" smtClean="0"/>
              <a:t>an exploration through sustainable strategies for developing countries. “</a:t>
            </a:r>
          </a:p>
          <a:p>
            <a:endParaRPr lang="en-US" dirty="0" smtClean="0"/>
          </a:p>
          <a:p>
            <a:endParaRPr lang="en-US" dirty="0"/>
          </a:p>
        </p:txBody>
      </p:sp>
      <p:sp>
        <p:nvSpPr>
          <p:cNvPr id="8" name="Isosceles Triangle 7"/>
          <p:cNvSpPr/>
          <p:nvPr/>
        </p:nvSpPr>
        <p:spPr>
          <a:xfrm>
            <a:off x="6096000" y="2971800"/>
            <a:ext cx="2514600" cy="1447800"/>
          </a:xfrm>
          <a:prstGeom prst="triangle">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05600" y="2514600"/>
            <a:ext cx="1371600" cy="13716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81800" y="2920425"/>
            <a:ext cx="1219200" cy="584775"/>
          </a:xfrm>
          <a:prstGeom prst="rect">
            <a:avLst/>
          </a:prstGeom>
          <a:noFill/>
        </p:spPr>
        <p:txBody>
          <a:bodyPr wrap="square" rtlCol="0">
            <a:spAutoFit/>
          </a:bodyPr>
          <a:lstStyle/>
          <a:p>
            <a:pPr algn="ctr"/>
            <a:r>
              <a:rPr lang="en-US" sz="1600" dirty="0" smtClean="0">
                <a:solidFill>
                  <a:srgbClr val="6B6B6B"/>
                </a:solidFill>
              </a:rPr>
              <a:t>Flooding Control</a:t>
            </a:r>
            <a:endParaRPr lang="en-US" sz="1600" dirty="0">
              <a:solidFill>
                <a:srgbClr val="6B6B6B"/>
              </a:solidFill>
            </a:endParaRPr>
          </a:p>
        </p:txBody>
      </p:sp>
      <p:sp>
        <p:nvSpPr>
          <p:cNvPr id="11" name="Oval 10"/>
          <p:cNvSpPr/>
          <p:nvPr/>
        </p:nvSpPr>
        <p:spPr>
          <a:xfrm>
            <a:off x="7772400" y="3886200"/>
            <a:ext cx="1371600" cy="13716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48600" y="4191000"/>
            <a:ext cx="1219200" cy="830997"/>
          </a:xfrm>
          <a:prstGeom prst="rect">
            <a:avLst/>
          </a:prstGeom>
          <a:noFill/>
        </p:spPr>
        <p:txBody>
          <a:bodyPr wrap="square" rtlCol="0">
            <a:spAutoFit/>
          </a:bodyPr>
          <a:lstStyle/>
          <a:p>
            <a:pPr algn="ctr"/>
            <a:r>
              <a:rPr lang="en-US" sz="1600" dirty="0" smtClean="0">
                <a:solidFill>
                  <a:srgbClr val="6B6B6B"/>
                </a:solidFill>
              </a:rPr>
              <a:t>Informal Settlement Upgrading</a:t>
            </a:r>
            <a:endParaRPr lang="en-US" sz="1600" dirty="0">
              <a:solidFill>
                <a:srgbClr val="6B6B6B"/>
              </a:solidFill>
            </a:endParaRPr>
          </a:p>
        </p:txBody>
      </p:sp>
      <p:sp>
        <p:nvSpPr>
          <p:cNvPr id="13" name="Oval 12"/>
          <p:cNvSpPr/>
          <p:nvPr/>
        </p:nvSpPr>
        <p:spPr>
          <a:xfrm>
            <a:off x="5486400" y="3886200"/>
            <a:ext cx="1371600" cy="13716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86400" y="4267200"/>
            <a:ext cx="1447800" cy="584775"/>
          </a:xfrm>
          <a:prstGeom prst="rect">
            <a:avLst/>
          </a:prstGeom>
          <a:noFill/>
        </p:spPr>
        <p:txBody>
          <a:bodyPr wrap="square" rtlCol="0">
            <a:spAutoFit/>
          </a:bodyPr>
          <a:lstStyle/>
          <a:p>
            <a:pPr algn="ctr"/>
            <a:r>
              <a:rPr lang="en-US" sz="1600" dirty="0" smtClean="0">
                <a:solidFill>
                  <a:srgbClr val="6B6B6B"/>
                </a:solidFill>
              </a:rPr>
              <a:t>Water Quality Improvement</a:t>
            </a:r>
            <a:endParaRPr lang="en-US" sz="1600" dirty="0">
              <a:solidFill>
                <a:srgbClr val="6B6B6B"/>
              </a:solidFill>
            </a:endParaRPr>
          </a:p>
        </p:txBody>
      </p:sp>
      <p:sp>
        <p:nvSpPr>
          <p:cNvPr id="18" name="Oval 17"/>
          <p:cNvSpPr/>
          <p:nvPr/>
        </p:nvSpPr>
        <p:spPr>
          <a:xfrm>
            <a:off x="6172200" y="5334000"/>
            <a:ext cx="1371600" cy="1371600"/>
          </a:xfrm>
          <a:prstGeom prst="ellipse">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248400" y="5715000"/>
            <a:ext cx="1219200" cy="584775"/>
          </a:xfrm>
          <a:prstGeom prst="rect">
            <a:avLst/>
          </a:prstGeom>
          <a:noFill/>
        </p:spPr>
        <p:txBody>
          <a:bodyPr wrap="square" rtlCol="0">
            <a:spAutoFit/>
          </a:bodyPr>
          <a:lstStyle/>
          <a:p>
            <a:pPr algn="ctr"/>
            <a:r>
              <a:rPr lang="en-US" sz="1600" dirty="0" smtClean="0"/>
              <a:t>Erosion Control</a:t>
            </a:r>
            <a:endParaRPr lang="en-US" sz="1600" dirty="0"/>
          </a:p>
        </p:txBody>
      </p:sp>
      <p:cxnSp>
        <p:nvCxnSpPr>
          <p:cNvPr id="21" name="Straight Arrow Connector 20"/>
          <p:cNvCxnSpPr>
            <a:stCxn id="9" idx="4"/>
            <a:endCxn id="18" idx="7"/>
          </p:cNvCxnSpPr>
          <p:nvPr/>
        </p:nvCxnSpPr>
        <p:spPr>
          <a:xfrm rot="5400000">
            <a:off x="6542834" y="4686300"/>
            <a:ext cx="1648666" cy="484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a:stCxn id="13" idx="4"/>
            <a:endCxn id="18" idx="1"/>
          </p:cNvCxnSpPr>
          <p:nvPr/>
        </p:nvCxnSpPr>
        <p:spPr>
          <a:xfrm rot="16200000" flipH="1">
            <a:off x="6134100" y="5295900"/>
            <a:ext cx="277066" cy="2008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6934200" y="0"/>
            <a:ext cx="1237839" cy="338554"/>
          </a:xfrm>
          <a:prstGeom prst="rect">
            <a:avLst/>
          </a:prstGeom>
        </p:spPr>
        <p:txBody>
          <a:bodyPr wrap="none">
            <a:spAutoFit/>
          </a:bodyPr>
          <a:lstStyle/>
          <a:p>
            <a:pPr lvl="0"/>
            <a:r>
              <a:rPr lang="en-US" sz="1600" b="1" dirty="0" smtClean="0">
                <a:solidFill>
                  <a:schemeClr val="bg1"/>
                </a:solidFill>
                <a:latin typeface="Century Gothic" pitchFamily="34" charset="0"/>
              </a:rPr>
              <a:t>OBJECTIVE</a:t>
            </a:r>
            <a:endParaRPr lang="en-US" sz="1400" dirty="0" smtClean="0">
              <a:solidFill>
                <a:schemeClr val="bg1"/>
              </a:solidFill>
              <a:latin typeface="Century Gothic" pitchFamily="34" charset="0"/>
            </a:endParaRPr>
          </a:p>
        </p:txBody>
      </p:sp>
      <p:sp>
        <p:nvSpPr>
          <p:cNvPr id="15" name="14 Rectángulo"/>
          <p:cNvSpPr/>
          <p:nvPr/>
        </p:nvSpPr>
        <p:spPr>
          <a:xfrm>
            <a:off x="6553200" y="0"/>
            <a:ext cx="2590800" cy="954107"/>
          </a:xfrm>
          <a:prstGeom prst="rect">
            <a:avLst/>
          </a:prstGeom>
        </p:spPr>
        <p:txBody>
          <a:bodyPr wrap="square">
            <a:spAutoFit/>
          </a:bodyPr>
          <a:lstStyle/>
          <a:p>
            <a:endParaRPr lang="en-US" sz="1400" b="1" dirty="0">
              <a:latin typeface="Century Gothic" pitchFamily="34" charset="0"/>
            </a:endParaRPr>
          </a:p>
          <a:p>
            <a:endParaRPr lang="en-US" sz="1400" b="1" dirty="0" smtClean="0">
              <a:latin typeface="Century Gothic" pitchFamily="34" charset="0"/>
            </a:endParaRPr>
          </a:p>
          <a:p>
            <a:endParaRPr lang="en-US" sz="1400" b="1" dirty="0" smtClean="0">
              <a:latin typeface="Century Gothic" pitchFamily="34" charset="0"/>
            </a:endParaRPr>
          </a:p>
          <a:p>
            <a:endParaRPr lang="en-US" sz="1400" b="1" dirty="0">
              <a:latin typeface="Century Gothic" pitchFamily="34" charset="0"/>
            </a:endParaRPr>
          </a:p>
        </p:txBody>
      </p:sp>
      <p:sp>
        <p:nvSpPr>
          <p:cNvPr id="6" name="Rectangle 5"/>
          <p:cNvSpPr/>
          <p:nvPr/>
        </p:nvSpPr>
        <p:spPr>
          <a:xfrm>
            <a:off x="6096000" y="914400"/>
            <a:ext cx="2861702" cy="1477328"/>
          </a:xfrm>
          <a:prstGeom prst="rect">
            <a:avLst/>
          </a:prstGeom>
        </p:spPr>
        <p:txBody>
          <a:bodyPr wrap="square">
            <a:spAutoFit/>
          </a:bodyPr>
          <a:lstStyle/>
          <a:p>
            <a:r>
              <a:rPr lang="en-US" dirty="0" smtClean="0"/>
              <a:t>Identify locations of erosion rates using </a:t>
            </a:r>
            <a:r>
              <a:rPr lang="en-US" dirty="0" err="1" smtClean="0"/>
              <a:t>ArcGIS</a:t>
            </a:r>
            <a:r>
              <a:rPr lang="en-US" dirty="0" smtClean="0"/>
              <a:t> and the Revised Universal Soil Loss Equation (RUSLE) in the </a:t>
            </a:r>
            <a:r>
              <a:rPr lang="en-US" dirty="0" err="1" smtClean="0"/>
              <a:t>Moca</a:t>
            </a:r>
            <a:r>
              <a:rPr lang="en-US" dirty="0" smtClean="0"/>
              <a:t> River Watershed.</a:t>
            </a:r>
            <a:endParaRPr lang="en-US" dirty="0"/>
          </a:p>
        </p:txBody>
      </p:sp>
      <p:pic>
        <p:nvPicPr>
          <p:cNvPr id="2052" name="Picture 4" descr="http://www.bbc.co.uk/bitesize/higher/geography/images/river_07meander.gif"/>
          <p:cNvPicPr>
            <a:picLocks noChangeAspect="1" noChangeArrowheads="1"/>
          </p:cNvPicPr>
          <p:nvPr/>
        </p:nvPicPr>
        <p:blipFill>
          <a:blip r:embed="rId2"/>
          <a:srcRect/>
          <a:stretch>
            <a:fillRect/>
          </a:stretch>
        </p:blipFill>
        <p:spPr bwMode="auto">
          <a:xfrm>
            <a:off x="172862" y="2590800"/>
            <a:ext cx="5714294" cy="25431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MARLENY DOCS\Master Landscape Architecture\THESIS\INFO MOCA\SCENARIOS\3D cuenca.jpg"/>
          <p:cNvPicPr>
            <a:picLocks noChangeAspect="1" noChangeArrowheads="1"/>
          </p:cNvPicPr>
          <p:nvPr/>
        </p:nvPicPr>
        <p:blipFill>
          <a:blip r:embed="rId3"/>
          <a:srcRect/>
          <a:stretch>
            <a:fillRect/>
          </a:stretch>
        </p:blipFill>
        <p:spPr bwMode="auto">
          <a:xfrm>
            <a:off x="0" y="3386667"/>
            <a:ext cx="5952602" cy="3471333"/>
          </a:xfrm>
          <a:prstGeom prst="rect">
            <a:avLst/>
          </a:prstGeom>
          <a:noFill/>
        </p:spPr>
      </p:pic>
      <p:sp>
        <p:nvSpPr>
          <p:cNvPr id="6"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12 Rectángulo"/>
          <p:cNvSpPr/>
          <p:nvPr/>
        </p:nvSpPr>
        <p:spPr>
          <a:xfrm>
            <a:off x="6705600" y="0"/>
            <a:ext cx="1755609" cy="584775"/>
          </a:xfrm>
          <a:prstGeom prst="rect">
            <a:avLst/>
          </a:prstGeom>
        </p:spPr>
        <p:txBody>
          <a:bodyPr wrap="none">
            <a:spAutoFit/>
          </a:bodyPr>
          <a:lstStyle/>
          <a:p>
            <a:pPr lvl="0"/>
            <a:r>
              <a:rPr lang="en-US" sz="1600" b="1" dirty="0" smtClean="0">
                <a:solidFill>
                  <a:schemeClr val="bg1"/>
                </a:solidFill>
                <a:latin typeface="Century Gothic" pitchFamily="34" charset="0"/>
              </a:rPr>
              <a:t>METHODOLOGY</a:t>
            </a:r>
          </a:p>
          <a:p>
            <a:pPr lvl="0"/>
            <a:endParaRPr lang="en-US" sz="1600" b="1" dirty="0" smtClean="0">
              <a:solidFill>
                <a:schemeClr val="bg1"/>
              </a:solidFill>
              <a:latin typeface="Century Gothic" pitchFamily="34" charset="0"/>
            </a:endParaRPr>
          </a:p>
        </p:txBody>
      </p:sp>
      <p:sp>
        <p:nvSpPr>
          <p:cNvPr id="7" name="Rectangle 6"/>
          <p:cNvSpPr/>
          <p:nvPr/>
        </p:nvSpPr>
        <p:spPr>
          <a:xfrm>
            <a:off x="5943600" y="457200"/>
            <a:ext cx="3048000" cy="5755422"/>
          </a:xfrm>
          <a:prstGeom prst="rect">
            <a:avLst/>
          </a:prstGeom>
        </p:spPr>
        <p:txBody>
          <a:bodyPr wrap="square">
            <a:spAutoFit/>
          </a:bodyPr>
          <a:lstStyle/>
          <a:p>
            <a:r>
              <a:rPr lang="en-US" sz="1600" b="1" dirty="0" smtClean="0"/>
              <a:t>1. Data gathering </a:t>
            </a:r>
          </a:p>
          <a:p>
            <a:endParaRPr lang="en-US" sz="1600" b="1" dirty="0" smtClean="0"/>
          </a:p>
          <a:p>
            <a:r>
              <a:rPr lang="en-US" sz="1600" b="1" dirty="0" smtClean="0"/>
              <a:t>2. Watershed Delineation</a:t>
            </a:r>
          </a:p>
          <a:p>
            <a:endParaRPr lang="en-US" sz="1600" b="1" dirty="0" smtClean="0"/>
          </a:p>
          <a:p>
            <a:r>
              <a:rPr lang="en-US" sz="1600" b="1" dirty="0" smtClean="0"/>
              <a:t>3. Inventory  Maps</a:t>
            </a:r>
          </a:p>
          <a:p>
            <a:endParaRPr lang="en-US" sz="1600" b="1" dirty="0" smtClean="0"/>
          </a:p>
          <a:p>
            <a:r>
              <a:rPr lang="en-US" sz="1600" b="1" dirty="0" smtClean="0"/>
              <a:t>4. Revised Universal Soil Loss     Equation (RUSLE):</a:t>
            </a:r>
          </a:p>
          <a:p>
            <a:endParaRPr lang="en-US" sz="1600" dirty="0" smtClean="0"/>
          </a:p>
          <a:p>
            <a:r>
              <a:rPr lang="en-US" sz="1600" dirty="0" smtClean="0"/>
              <a:t>A = RKLSCP</a:t>
            </a:r>
          </a:p>
          <a:p>
            <a:pPr>
              <a:spcBef>
                <a:spcPct val="50000"/>
              </a:spcBef>
            </a:pPr>
            <a:r>
              <a:rPr lang="en-US" sz="1600" dirty="0" smtClean="0"/>
              <a:t>A = soil loss per unit area (t/ha)</a:t>
            </a:r>
          </a:p>
          <a:p>
            <a:pPr>
              <a:spcBef>
                <a:spcPct val="50000"/>
              </a:spcBef>
            </a:pPr>
            <a:r>
              <a:rPr lang="en-US" sz="1600" dirty="0" smtClean="0"/>
              <a:t>R = Rainfall-Runoff </a:t>
            </a:r>
            <a:r>
              <a:rPr lang="en-US" sz="1600" dirty="0" err="1" smtClean="0"/>
              <a:t>erosivity</a:t>
            </a:r>
            <a:r>
              <a:rPr lang="en-US" sz="1600" dirty="0" smtClean="0"/>
              <a:t> </a:t>
            </a:r>
            <a:r>
              <a:rPr lang="en-US" sz="1600" dirty="0" smtClean="0"/>
              <a:t>(</a:t>
            </a:r>
            <a:r>
              <a:rPr lang="en-US" sz="1600" dirty="0" err="1" smtClean="0"/>
              <a:t>Mj</a:t>
            </a:r>
            <a:r>
              <a:rPr lang="en-US" sz="1600" dirty="0" smtClean="0"/>
              <a:t>*mm/ha*h*yr)</a:t>
            </a:r>
          </a:p>
          <a:p>
            <a:pPr>
              <a:spcBef>
                <a:spcPct val="50000"/>
              </a:spcBef>
            </a:pPr>
            <a:r>
              <a:rPr lang="en-US" sz="1600" dirty="0" smtClean="0"/>
              <a:t>K = Soil </a:t>
            </a:r>
            <a:r>
              <a:rPr lang="en-US" sz="1600" dirty="0" err="1" smtClean="0"/>
              <a:t>erodibility</a:t>
            </a:r>
            <a:r>
              <a:rPr lang="en-US" sz="1600" dirty="0" smtClean="0"/>
              <a:t> (t*ha*h/ha*</a:t>
            </a:r>
            <a:r>
              <a:rPr lang="en-US" sz="1600" dirty="0" err="1" smtClean="0"/>
              <a:t>Mj</a:t>
            </a:r>
            <a:r>
              <a:rPr lang="en-US" sz="1600" dirty="0" smtClean="0"/>
              <a:t>*mm)</a:t>
            </a:r>
          </a:p>
          <a:p>
            <a:pPr>
              <a:spcBef>
                <a:spcPct val="50000"/>
              </a:spcBef>
            </a:pPr>
            <a:r>
              <a:rPr lang="en-US" sz="1600" dirty="0" smtClean="0"/>
              <a:t>LS = Slope length and steepness factor</a:t>
            </a:r>
          </a:p>
          <a:p>
            <a:pPr>
              <a:spcBef>
                <a:spcPct val="50000"/>
              </a:spcBef>
            </a:pPr>
            <a:r>
              <a:rPr lang="en-US" sz="1600" dirty="0" smtClean="0"/>
              <a:t>C = Cover management factor</a:t>
            </a:r>
          </a:p>
          <a:p>
            <a:pPr>
              <a:spcBef>
                <a:spcPct val="50000"/>
              </a:spcBef>
            </a:pPr>
            <a:r>
              <a:rPr lang="en-US" sz="1600" dirty="0" smtClean="0"/>
              <a:t>P = Erosion control factor</a:t>
            </a:r>
          </a:p>
          <a:p>
            <a:endParaRPr lang="en-US" sz="16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12 Rectángulo"/>
          <p:cNvSpPr/>
          <p:nvPr/>
        </p:nvSpPr>
        <p:spPr>
          <a:xfrm>
            <a:off x="6172200" y="0"/>
            <a:ext cx="2773516" cy="584775"/>
          </a:xfrm>
          <a:prstGeom prst="rect">
            <a:avLst/>
          </a:prstGeom>
        </p:spPr>
        <p:txBody>
          <a:bodyPr wrap="none">
            <a:spAutoFit/>
          </a:bodyPr>
          <a:lstStyle/>
          <a:p>
            <a:pPr lvl="0"/>
            <a:r>
              <a:rPr lang="en-US" sz="1600" b="1" dirty="0" smtClean="0">
                <a:solidFill>
                  <a:schemeClr val="bg1"/>
                </a:solidFill>
                <a:latin typeface="Century Gothic" pitchFamily="34" charset="0"/>
              </a:rPr>
              <a:t>DESCRIPTION OF THE AREA</a:t>
            </a:r>
          </a:p>
          <a:p>
            <a:pPr lvl="0"/>
            <a:endParaRPr lang="en-US" sz="1600" b="1" dirty="0" smtClean="0">
              <a:solidFill>
                <a:schemeClr val="bg1"/>
              </a:solidFill>
              <a:latin typeface="Century Gothic" pitchFamily="34" charset="0"/>
            </a:endParaRPr>
          </a:p>
        </p:txBody>
      </p:sp>
      <p:pic>
        <p:nvPicPr>
          <p:cNvPr id="1026" name="Picture 2" descr="C:\MARLENY DOCS\Master Landscape Architecture\THESIS\FINAL WORD DOCS\FINAL MAPS\onsitepic.jpg"/>
          <p:cNvPicPr>
            <a:picLocks noChangeAspect="1" noChangeArrowheads="1"/>
          </p:cNvPicPr>
          <p:nvPr/>
        </p:nvPicPr>
        <p:blipFill>
          <a:blip r:embed="rId3" cstate="print">
            <a:clrChange>
              <a:clrFrom>
                <a:srgbClr val="FFFFFF"/>
              </a:clrFrom>
              <a:clrTo>
                <a:srgbClr val="FFFFFF">
                  <a:alpha val="0"/>
                </a:srgbClr>
              </a:clrTo>
            </a:clrChange>
          </a:blip>
          <a:srcRect l="28431" t="3509" r="3922" b="1754"/>
          <a:stretch>
            <a:fillRect/>
          </a:stretch>
        </p:blipFill>
        <p:spPr bwMode="auto">
          <a:xfrm>
            <a:off x="5105400" y="536713"/>
            <a:ext cx="4038600" cy="6321287"/>
          </a:xfrm>
          <a:prstGeom prst="rect">
            <a:avLst/>
          </a:prstGeom>
          <a:noFill/>
        </p:spPr>
      </p:pic>
      <p:pic>
        <p:nvPicPr>
          <p:cNvPr id="6" name="Picture 5" descr="C:\MARLENY DOCS\Master Landscape Architecture\THESIS\FINAL WORD DOCS\FINAL MAPS\CONTEXT3.jpg"/>
          <p:cNvPicPr/>
          <p:nvPr/>
        </p:nvPicPr>
        <p:blipFill>
          <a:blip r:embed="rId4" cstate="print"/>
          <a:srcRect t="1345" b="7624"/>
          <a:stretch>
            <a:fillRect/>
          </a:stretch>
        </p:blipFill>
        <p:spPr bwMode="auto">
          <a:xfrm>
            <a:off x="304800" y="381000"/>
            <a:ext cx="5439434" cy="3200401"/>
          </a:xfrm>
          <a:prstGeom prst="rect">
            <a:avLst/>
          </a:prstGeom>
          <a:noFill/>
          <a:ln w="9525">
            <a:noFill/>
            <a:miter lim="800000"/>
            <a:headEnd/>
            <a:tailEnd/>
          </a:ln>
        </p:spPr>
      </p:pic>
      <p:cxnSp>
        <p:nvCxnSpPr>
          <p:cNvPr id="9" name="Straight Connector 8"/>
          <p:cNvCxnSpPr/>
          <p:nvPr/>
        </p:nvCxnSpPr>
        <p:spPr>
          <a:xfrm rot="16200000" flipH="1">
            <a:off x="1676400" y="2514600"/>
            <a:ext cx="5105400" cy="2514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971800" y="609600"/>
            <a:ext cx="388620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2400" y="4038600"/>
            <a:ext cx="5105400" cy="1815882"/>
          </a:xfrm>
          <a:prstGeom prst="rect">
            <a:avLst/>
          </a:prstGeom>
        </p:spPr>
        <p:txBody>
          <a:bodyPr wrap="square">
            <a:spAutoFit/>
          </a:bodyPr>
          <a:lstStyle/>
          <a:p>
            <a:r>
              <a:rPr lang="en-US" sz="1600" dirty="0" err="1" smtClean="0"/>
              <a:t>Moca</a:t>
            </a:r>
            <a:r>
              <a:rPr lang="en-US" sz="1600" dirty="0" smtClean="0"/>
              <a:t> River : 21.63 km ( 13.44 miles)</a:t>
            </a:r>
          </a:p>
          <a:p>
            <a:r>
              <a:rPr lang="en-US" sz="1600" dirty="0" smtClean="0"/>
              <a:t>Watershed: 58 </a:t>
            </a:r>
            <a:r>
              <a:rPr lang="en-US" sz="1600" dirty="0" err="1" smtClean="0"/>
              <a:t>sqkm</a:t>
            </a:r>
            <a:r>
              <a:rPr lang="en-US" sz="1600" dirty="0" smtClean="0"/>
              <a:t> (22.40 </a:t>
            </a:r>
            <a:r>
              <a:rPr lang="en-US" sz="1600" dirty="0" err="1" smtClean="0"/>
              <a:t>sqmi</a:t>
            </a:r>
            <a:r>
              <a:rPr lang="en-US" sz="1600" dirty="0" smtClean="0"/>
              <a:t>)</a:t>
            </a:r>
          </a:p>
          <a:p>
            <a:r>
              <a:rPr lang="en-US" sz="1600" dirty="0" smtClean="0"/>
              <a:t>Elevation: 900 </a:t>
            </a:r>
            <a:r>
              <a:rPr lang="en-US" sz="1600" dirty="0" err="1" smtClean="0"/>
              <a:t>mamsl</a:t>
            </a:r>
            <a:r>
              <a:rPr lang="en-US" sz="1600" dirty="0" smtClean="0"/>
              <a:t> (2952 ft) (max), 100 </a:t>
            </a:r>
            <a:r>
              <a:rPr lang="en-US" sz="1600" dirty="0" err="1" smtClean="0"/>
              <a:t>mamsl</a:t>
            </a:r>
            <a:r>
              <a:rPr lang="en-US" sz="1600" dirty="0" smtClean="0"/>
              <a:t> (min)</a:t>
            </a:r>
          </a:p>
          <a:p>
            <a:r>
              <a:rPr lang="en-US" sz="1600" dirty="0" smtClean="0"/>
              <a:t>Seven tributaries</a:t>
            </a:r>
          </a:p>
          <a:p>
            <a:r>
              <a:rPr lang="en-US" sz="1600" dirty="0" smtClean="0"/>
              <a:t>Average temperature of 25.3°C</a:t>
            </a:r>
          </a:p>
          <a:p>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ctángulo"/>
          <p:cNvSpPr/>
          <p:nvPr/>
        </p:nvSpPr>
        <p:spPr>
          <a:xfrm>
            <a:off x="5943600" y="0"/>
            <a:ext cx="3200400" cy="685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ARLENY DOCS\Master Landscape Architecture\THESIS\FINAL WORD DOCS\FINAL MAPS\onsitepic1.jpg"/>
          <p:cNvPicPr>
            <a:picLocks noChangeAspect="1" noChangeArrowheads="1"/>
          </p:cNvPicPr>
          <p:nvPr/>
        </p:nvPicPr>
        <p:blipFill>
          <a:blip r:embed="rId3" cstate="print"/>
          <a:srcRect/>
          <a:stretch>
            <a:fillRect/>
          </a:stretch>
        </p:blipFill>
        <p:spPr bwMode="auto">
          <a:xfrm>
            <a:off x="0" y="941294"/>
            <a:ext cx="9144000" cy="5916706"/>
          </a:xfrm>
          <a:prstGeom prst="rect">
            <a:avLst/>
          </a:prstGeom>
          <a:noFill/>
        </p:spPr>
      </p:pic>
      <p:sp>
        <p:nvSpPr>
          <p:cNvPr id="4" name="12 Rectángulo"/>
          <p:cNvSpPr/>
          <p:nvPr/>
        </p:nvSpPr>
        <p:spPr>
          <a:xfrm>
            <a:off x="6172200" y="0"/>
            <a:ext cx="2773516" cy="584775"/>
          </a:xfrm>
          <a:prstGeom prst="rect">
            <a:avLst/>
          </a:prstGeom>
        </p:spPr>
        <p:txBody>
          <a:bodyPr wrap="none">
            <a:spAutoFit/>
          </a:bodyPr>
          <a:lstStyle/>
          <a:p>
            <a:pPr lvl="0"/>
            <a:r>
              <a:rPr lang="en-US" sz="1600" b="1" dirty="0" smtClean="0">
                <a:solidFill>
                  <a:schemeClr val="bg1"/>
                </a:solidFill>
                <a:latin typeface="Century Gothic" pitchFamily="34" charset="0"/>
              </a:rPr>
              <a:t>DESCRIPTION OF THE AREA</a:t>
            </a:r>
          </a:p>
          <a:p>
            <a:pPr lvl="0"/>
            <a:endParaRPr lang="en-US" sz="1600" b="1" dirty="0" smtClean="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2621</TotalTime>
  <Words>1342</Words>
  <Application>Microsoft Office PowerPoint</Application>
  <PresentationFormat>On-screen Show (4:3)</PresentationFormat>
  <Paragraphs>177</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Tema de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Updatesofts.com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Otros</dc:creator>
  <cp:lastModifiedBy>marleny</cp:lastModifiedBy>
  <cp:revision>145</cp:revision>
  <dcterms:created xsi:type="dcterms:W3CDTF">2012-12-01T20:37:38Z</dcterms:created>
  <dcterms:modified xsi:type="dcterms:W3CDTF">2013-11-26T08:26:29Z</dcterms:modified>
</cp:coreProperties>
</file>