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1"/>
  </p:notesMasterIdLst>
  <p:sldIdLst>
    <p:sldId id="256" r:id="rId2"/>
    <p:sldId id="258" r:id="rId3"/>
    <p:sldId id="259" r:id="rId4"/>
    <p:sldId id="260" r:id="rId5"/>
    <p:sldId id="261" r:id="rId6"/>
    <p:sldId id="264" r:id="rId7"/>
    <p:sldId id="288" r:id="rId8"/>
    <p:sldId id="280" r:id="rId9"/>
    <p:sldId id="262" r:id="rId10"/>
    <p:sldId id="263" r:id="rId11"/>
    <p:sldId id="265" r:id="rId12"/>
    <p:sldId id="267" r:id="rId13"/>
    <p:sldId id="268" r:id="rId14"/>
    <p:sldId id="269" r:id="rId15"/>
    <p:sldId id="279" r:id="rId16"/>
    <p:sldId id="270" r:id="rId17"/>
    <p:sldId id="281" r:id="rId18"/>
    <p:sldId id="282" r:id="rId19"/>
    <p:sldId id="283" r:id="rId20"/>
    <p:sldId id="271" r:id="rId21"/>
    <p:sldId id="273" r:id="rId22"/>
    <p:sldId id="287" r:id="rId23"/>
    <p:sldId id="272" r:id="rId24"/>
    <p:sldId id="274" r:id="rId25"/>
    <p:sldId id="275" r:id="rId26"/>
    <p:sldId id="276" r:id="rId27"/>
    <p:sldId id="277" r:id="rId28"/>
    <p:sldId id="284" r:id="rId29"/>
    <p:sldId id="285"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13" autoAdjust="0"/>
  </p:normalViewPr>
  <p:slideViewPr>
    <p:cSldViewPr>
      <p:cViewPr varScale="1">
        <p:scale>
          <a:sx n="115" d="100"/>
          <a:sy n="115" d="100"/>
        </p:scale>
        <p:origin x="-152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A665A9-94F0-41D9-BC84-7C218281A3BC}" type="datetimeFigureOut">
              <a:rPr lang="en-US" smtClean="0"/>
              <a:pPr/>
              <a:t>12/3/2013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9C2FDA-0106-49F7-95E1-64651A9F29D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9C2FDA-0106-49F7-95E1-64651A9F29D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AFC9101-EC63-483A-AD46-475EE3EBFDB0}" type="datetimeFigureOut">
              <a:rPr lang="en-US" smtClean="0"/>
              <a:pPr/>
              <a:t>12/3/2013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2D16E4A-CF07-418E-A6BD-4B1C13D61F06}"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FC9101-EC63-483A-AD46-475EE3EBFDB0}"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FC9101-EC63-483A-AD46-475EE3EBFDB0}"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AFC9101-EC63-483A-AD46-475EE3EBFDB0}"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AFC9101-EC63-483A-AD46-475EE3EBFDB0}" type="datetimeFigureOut">
              <a:rPr lang="en-US" smtClean="0"/>
              <a:pPr/>
              <a:t>12/3/2013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2D16E4A-CF07-418E-A6BD-4B1C13D61F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AFC9101-EC63-483A-AD46-475EE3EBFDB0}" type="datetimeFigureOut">
              <a:rPr lang="en-US" smtClean="0"/>
              <a:pPr/>
              <a:t>12/3/2013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AFC9101-EC63-483A-AD46-475EE3EBFDB0}" type="datetimeFigureOut">
              <a:rPr lang="en-US" smtClean="0"/>
              <a:pPr/>
              <a:t>12/3/2013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AFC9101-EC63-483A-AD46-475EE3EBFDB0}" type="datetimeFigureOut">
              <a:rPr lang="en-US" smtClean="0"/>
              <a:pPr/>
              <a:t>12/3/2013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C9101-EC63-483A-AD46-475EE3EBFDB0}" type="datetimeFigureOut">
              <a:rPr lang="en-US" smtClean="0"/>
              <a:pPr/>
              <a:t>12/3/2013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AFC9101-EC63-483A-AD46-475EE3EBFDB0}" type="datetimeFigureOut">
              <a:rPr lang="en-US" smtClean="0"/>
              <a:pPr/>
              <a:t>12/3/2013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AFC9101-EC63-483A-AD46-475EE3EBFDB0}" type="datetimeFigureOut">
              <a:rPr lang="en-US" smtClean="0"/>
              <a:pPr/>
              <a:t>12/3/2013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16E4A-CF07-418E-A6BD-4B1C13D61F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AFC9101-EC63-483A-AD46-475EE3EBFDB0}" type="datetimeFigureOut">
              <a:rPr lang="en-US" smtClean="0"/>
              <a:pPr/>
              <a:t>12/3/2013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2D16E4A-CF07-418E-A6BD-4B1C13D61F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0" y="3197225"/>
            <a:ext cx="9144000" cy="1222375"/>
          </a:xfrm>
        </p:spPr>
        <p:txBody>
          <a:bodyPr>
            <a:noAutofit/>
          </a:bodyPr>
          <a:lstStyle/>
          <a:p>
            <a:pPr algn="ctr"/>
            <a:r>
              <a:rPr lang="en-US" sz="2700" cap="none" dirty="0" smtClean="0">
                <a:solidFill>
                  <a:schemeClr val="tx1"/>
                </a:solidFill>
                <a:latin typeface="Times New Roman" pitchFamily="18" charset="0"/>
                <a:cs typeface="Times New Roman" pitchFamily="18" charset="0"/>
              </a:rPr>
              <a:t>Effects Of Climate and Location on Traffic Signs Deterioration:</a:t>
            </a:r>
            <a:br>
              <a:rPr lang="en-US" sz="2700" cap="none" dirty="0" smtClean="0">
                <a:solidFill>
                  <a:schemeClr val="tx1"/>
                </a:solidFill>
                <a:latin typeface="Times New Roman" pitchFamily="18" charset="0"/>
                <a:cs typeface="Times New Roman" pitchFamily="18" charset="0"/>
              </a:rPr>
            </a:br>
            <a:r>
              <a:rPr lang="en-US" sz="2700" cap="none" dirty="0" smtClean="0">
                <a:solidFill>
                  <a:schemeClr val="tx1"/>
                </a:solidFill>
                <a:latin typeface="Times New Roman" pitchFamily="18" charset="0"/>
                <a:cs typeface="Times New Roman" pitchFamily="18" charset="0"/>
              </a:rPr>
              <a:t> A </a:t>
            </a:r>
            <a:r>
              <a:rPr lang="en-US" sz="2700" cap="none" dirty="0" err="1" smtClean="0">
                <a:solidFill>
                  <a:schemeClr val="tx1"/>
                </a:solidFill>
                <a:latin typeface="Times New Roman" pitchFamily="18" charset="0"/>
                <a:cs typeface="Times New Roman" pitchFamily="18" charset="0"/>
              </a:rPr>
              <a:t>LiDAR</a:t>
            </a:r>
            <a:r>
              <a:rPr lang="en-US" sz="2700" cap="none" dirty="0" smtClean="0">
                <a:solidFill>
                  <a:schemeClr val="tx1"/>
                </a:solidFill>
                <a:latin typeface="Times New Roman" pitchFamily="18" charset="0"/>
                <a:cs typeface="Times New Roman" pitchFamily="18" charset="0"/>
              </a:rPr>
              <a:t>-Based Study In Utah</a:t>
            </a:r>
            <a:endParaRPr lang="en-US" sz="2700" cap="none" dirty="0">
              <a:solidFill>
                <a:schemeClr val="tx1"/>
              </a:solidFill>
              <a:latin typeface="Times New Roman" pitchFamily="18" charset="0"/>
              <a:cs typeface="Times New Roman" pitchFamily="18" charset="0"/>
            </a:endParaRPr>
          </a:p>
        </p:txBody>
      </p:sp>
      <p:sp>
        <p:nvSpPr>
          <p:cNvPr id="5" name="Subtitle 2"/>
          <p:cNvSpPr>
            <a:spLocks noGrp="1"/>
          </p:cNvSpPr>
          <p:nvPr>
            <p:ph type="subTitle" idx="1"/>
          </p:nvPr>
        </p:nvSpPr>
        <p:spPr>
          <a:xfrm>
            <a:off x="1371600" y="5029200"/>
            <a:ext cx="6400800" cy="1752600"/>
          </a:xfrm>
        </p:spPr>
        <p:txBody>
          <a:bodyPr/>
          <a:lstStyle/>
          <a:p>
            <a:pPr algn="ctr"/>
            <a:r>
              <a:rPr lang="en-US" dirty="0" err="1" smtClean="0">
                <a:latin typeface="Times New Roman" pitchFamily="18" charset="0"/>
                <a:cs typeface="Times New Roman" pitchFamily="18" charset="0"/>
              </a:rPr>
              <a:t>Majid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Khalilikhah</a:t>
            </a:r>
            <a:endParaRPr lang="en-US" dirty="0" smtClean="0">
              <a:latin typeface="Times New Roman" pitchFamily="18" charset="0"/>
              <a:cs typeface="Times New Roman" pitchFamily="18" charset="0"/>
            </a:endParaRPr>
          </a:p>
          <a:p>
            <a:pPr algn="ctr"/>
            <a:endParaRPr lang="en-US" dirty="0">
              <a:latin typeface="Times New Roman" pitchFamily="18" charset="0"/>
              <a:cs typeface="Times New Roman" pitchFamily="18" charset="0"/>
            </a:endParaRPr>
          </a:p>
          <a:p>
            <a:pPr algn="ctr"/>
            <a:r>
              <a:rPr lang="en-US" dirty="0" smtClean="0">
                <a:latin typeface="Times New Roman" pitchFamily="18" charset="0"/>
                <a:cs typeface="Times New Roman" pitchFamily="18" charset="0"/>
              </a:rPr>
              <a:t>GIS in Water Resources Term Project</a:t>
            </a:r>
            <a:endParaRPr lang="en-US" dirty="0">
              <a:latin typeface="Times New Roman" pitchFamily="18" charset="0"/>
              <a:cs typeface="Times New Roman" pitchFamily="18" charset="0"/>
            </a:endParaRPr>
          </a:p>
        </p:txBody>
      </p:sp>
      <p:pic>
        <p:nvPicPr>
          <p:cNvPr id="6" name="Picture 2" descr="utah-health-insurance"/>
          <p:cNvPicPr>
            <a:picLocks noChangeAspect="1" noChangeArrowheads="1"/>
          </p:cNvPicPr>
          <p:nvPr/>
        </p:nvPicPr>
        <p:blipFill>
          <a:blip r:embed="rId3" cstate="print"/>
          <a:srcRect/>
          <a:stretch>
            <a:fillRect/>
          </a:stretch>
        </p:blipFill>
        <p:spPr bwMode="auto">
          <a:xfrm>
            <a:off x="2133600" y="152400"/>
            <a:ext cx="4486275" cy="28575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68475" y="76200"/>
          <a:ext cx="5054600" cy="1664970"/>
        </p:xfrm>
        <a:graphic>
          <a:graphicData uri="http://schemas.openxmlformats.org/drawingml/2006/table">
            <a:tbl>
              <a:tblPr/>
              <a:tblGrid>
                <a:gridCol w="1774825"/>
                <a:gridCol w="914400"/>
                <a:gridCol w="742950"/>
                <a:gridCol w="497840"/>
                <a:gridCol w="438785"/>
                <a:gridCol w="685800"/>
              </a:tblGrid>
              <a:tr h="131445">
                <a:tc rowSpan="2">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Mean Precipitation (mm)</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843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3843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100-200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5447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5133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250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64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3843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200-300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19395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17910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1149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336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92</a:t>
                      </a:r>
                      <a:endParaRPr lang="en-US" sz="1200">
                        <a:latin typeface="Times New Roman"/>
                        <a:ea typeface="Times New Roman"/>
                      </a:endParaRPr>
                    </a:p>
                  </a:txBody>
                  <a:tcPr marL="68580" marR="68580" marT="0" marB="0" anchor="ctr">
                    <a:lnL>
                      <a:noFill/>
                    </a:lnL>
                    <a:lnR>
                      <a:noFill/>
                    </a:lnR>
                    <a:lnT>
                      <a:noFill/>
                    </a:lnT>
                    <a:lnB>
                      <a:noFill/>
                    </a:lnB>
                  </a:tcPr>
                </a:tc>
              </a:tr>
              <a:tr h="13843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300-400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21163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19725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1074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364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a:noFill/>
                    </a:lnT>
                    <a:lnB>
                      <a:noFill/>
                    </a:lnB>
                  </a:tcPr>
                </a:tc>
              </a:tr>
              <a:tr h="13843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400-500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28486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26984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1105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397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95</a:t>
                      </a:r>
                      <a:endParaRPr lang="en-US" sz="1200">
                        <a:latin typeface="Times New Roman"/>
                        <a:ea typeface="Times New Roman"/>
                      </a:endParaRPr>
                    </a:p>
                  </a:txBody>
                  <a:tcPr marL="68580" marR="68580" marT="0" marB="0" anchor="ctr">
                    <a:lnL>
                      <a:noFill/>
                    </a:lnL>
                    <a:lnR>
                      <a:noFill/>
                    </a:lnR>
                    <a:lnT>
                      <a:noFill/>
                    </a:lnT>
                    <a:lnB>
                      <a:noFill/>
                    </a:lnB>
                  </a:tcPr>
                </a:tc>
              </a:tr>
              <a:tr h="13843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500-600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11357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10558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586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213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a:noFill/>
                    </a:lnT>
                    <a:lnB>
                      <a:noFill/>
                    </a:lnB>
                  </a:tcPr>
                </a:tc>
              </a:tr>
              <a:tr h="13843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&gt;600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11466</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10492</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731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243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rPr>
                        <a:t>92</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 name="Picture 4" descr="C:\Users\Majid\Desktop\TermProject\Precipitation.jpg"/>
          <p:cNvPicPr/>
          <p:nvPr/>
        </p:nvPicPr>
        <p:blipFill>
          <a:blip r:embed="rId3" cstate="print"/>
          <a:srcRect/>
          <a:stretch>
            <a:fillRect/>
          </a:stretch>
        </p:blipFill>
        <p:spPr bwMode="auto">
          <a:xfrm>
            <a:off x="2286000" y="1752600"/>
            <a:ext cx="3938298"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jid\Desktop\TermProject\Wind.jpg"/>
          <p:cNvPicPr/>
          <p:nvPr/>
        </p:nvPicPr>
        <p:blipFill>
          <a:blip r:embed="rId3" cstate="print"/>
          <a:srcRect/>
          <a:stretch>
            <a:fillRect/>
          </a:stretch>
        </p:blipFill>
        <p:spPr bwMode="auto">
          <a:xfrm>
            <a:off x="76200" y="1066800"/>
            <a:ext cx="5181600" cy="5706749"/>
          </a:xfrm>
          <a:prstGeom prst="rect">
            <a:avLst/>
          </a:prstGeom>
          <a:noFill/>
          <a:ln w="9525">
            <a:noFill/>
            <a:miter lim="800000"/>
            <a:headEnd/>
            <a:tailEnd/>
          </a:ln>
        </p:spPr>
      </p:pic>
      <p:graphicFrame>
        <p:nvGraphicFramePr>
          <p:cNvPr id="5" name="Table 4"/>
          <p:cNvGraphicFramePr>
            <a:graphicFrameLocks noGrp="1"/>
          </p:cNvGraphicFramePr>
          <p:nvPr/>
        </p:nvGraphicFramePr>
        <p:xfrm>
          <a:off x="2286000" y="152400"/>
          <a:ext cx="4572000" cy="790575"/>
        </p:xfrm>
        <a:graphic>
          <a:graphicData uri="http://schemas.openxmlformats.org/drawingml/2006/table">
            <a:tbl>
              <a:tblPr/>
              <a:tblGrid>
                <a:gridCol w="1040677"/>
                <a:gridCol w="1094615"/>
                <a:gridCol w="609177"/>
                <a:gridCol w="609177"/>
                <a:gridCol w="609177"/>
                <a:gridCol w="609177"/>
              </a:tblGrid>
              <a:tr h="190500">
                <a:tc rowSpan="2">
                  <a:txBody>
                    <a:bodyPr/>
                    <a:lstStyle/>
                    <a:p>
                      <a:pPr algn="ctr" fontAlgn="ctr"/>
                      <a:r>
                        <a:rPr lang="en-US" sz="1200" b="0" i="0" u="none" strike="noStrike" dirty="0">
                          <a:solidFill>
                            <a:srgbClr val="000000"/>
                          </a:solidFill>
                          <a:latin typeface="Times New Roman"/>
                        </a:rPr>
                        <a:t>Wind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solidFill>
                            <a:srgbClr val="000000"/>
                          </a:solidFill>
                          <a:latin typeface="Times New Roman"/>
                        </a:rPr>
                        <a:t># of Traffic Signs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100" b="0" i="0" u="none" strike="noStrike" dirty="0">
                          <a:solidFill>
                            <a:srgbClr val="000000"/>
                          </a:solidFill>
                          <a:latin typeface="Times New Roman"/>
                        </a:rPr>
                        <a:t>Sign Condition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a:solidFill>
                            <a:srgbClr val="000000"/>
                          </a:solidFill>
                          <a:latin typeface="Times New Roman"/>
                        </a:rPr>
                        <a:t>% 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latin typeface="Times New Roman"/>
                        </a:rPr>
                        <a:t>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Fair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Poor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fontAlgn="ctr"/>
                      <a:r>
                        <a:rPr lang="en-US" sz="1200" b="0" i="0" u="none" strike="noStrike">
                          <a:solidFill>
                            <a:srgbClr val="000000"/>
                          </a:solidFill>
                          <a:latin typeface="Times New Roman"/>
                        </a:rPr>
                        <a: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89887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83795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4577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1515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90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200025">
                <a:tc>
                  <a:txBody>
                    <a:bodyPr/>
                    <a:lstStyle/>
                    <a:p>
                      <a:pPr algn="ctr" fontAlgn="ctr"/>
                      <a:r>
                        <a:rPr lang="en-US" sz="1200" b="0" i="0" u="none" strike="noStrike">
                          <a:solidFill>
                            <a:srgbClr val="000000"/>
                          </a:solidFill>
                          <a:latin typeface="Times New Roman"/>
                        </a:rPr>
                        <a:t>&gt;1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7427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7007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318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102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94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30721" name="Picture 1" descr="C:\Users\Majid\Desktop\TermProject\TablesFigures\Windgroups.PNG"/>
          <p:cNvPicPr>
            <a:picLocks noChangeAspect="1" noChangeArrowheads="1"/>
          </p:cNvPicPr>
          <p:nvPr/>
        </p:nvPicPr>
        <p:blipFill>
          <a:blip r:embed="rId4" cstate="print"/>
          <a:srcRect/>
          <a:stretch>
            <a:fillRect/>
          </a:stretch>
        </p:blipFill>
        <p:spPr bwMode="auto">
          <a:xfrm>
            <a:off x="5410200" y="1371600"/>
            <a:ext cx="3540219" cy="174277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81200" y="152400"/>
          <a:ext cx="4800599" cy="1472184"/>
        </p:xfrm>
        <a:graphic>
          <a:graphicData uri="http://schemas.openxmlformats.org/drawingml/2006/table">
            <a:tbl>
              <a:tblPr/>
              <a:tblGrid>
                <a:gridCol w="1094193"/>
                <a:gridCol w="1148232"/>
                <a:gridCol w="748082"/>
                <a:gridCol w="598709"/>
                <a:gridCol w="567134"/>
                <a:gridCol w="644249"/>
              </a:tblGrid>
              <a:tr h="152400">
                <a:tc rowSpan="2">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rPr>
                        <a:t>Elevation (m)</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240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5240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&lt;1000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1870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1822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5240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1000-1500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49165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46800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1714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651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95</a:t>
                      </a:r>
                      <a:endParaRPr lang="en-US" sz="1200">
                        <a:latin typeface="Times New Roman"/>
                        <a:ea typeface="Times New Roman"/>
                      </a:endParaRPr>
                    </a:p>
                  </a:txBody>
                  <a:tcPr marL="68580" marR="68580" marT="0" marB="0" anchor="ctr">
                    <a:lnL>
                      <a:noFill/>
                    </a:lnL>
                    <a:lnR>
                      <a:noFill/>
                    </a:lnR>
                    <a:lnT>
                      <a:noFill/>
                    </a:lnT>
                    <a:lnB>
                      <a:noFill/>
                    </a:lnB>
                  </a:tcPr>
                </a:tc>
              </a:tr>
              <a:tr h="15240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1500-2000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34198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31569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rPr>
                        <a:t>1982</a:t>
                      </a:r>
                      <a:endParaRPr lang="en-US" sz="1200" dirty="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647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92</a:t>
                      </a:r>
                      <a:endParaRPr lang="en-US" sz="1200">
                        <a:latin typeface="Times New Roman"/>
                        <a:ea typeface="Times New Roman"/>
                      </a:endParaRPr>
                    </a:p>
                  </a:txBody>
                  <a:tcPr marL="68580" marR="68580" marT="0" marB="0" anchor="ctr">
                    <a:lnL>
                      <a:noFill/>
                    </a:lnL>
                    <a:lnR>
                      <a:noFill/>
                    </a:lnR>
                    <a:lnT>
                      <a:noFill/>
                    </a:lnT>
                    <a:lnB>
                      <a:noFill/>
                    </a:lnB>
                  </a:tcPr>
                </a:tc>
              </a:tr>
              <a:tr h="15240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2000-2500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9728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8630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881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217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89</a:t>
                      </a:r>
                      <a:endParaRPr lang="en-US" sz="1200">
                        <a:latin typeface="Times New Roman"/>
                        <a:ea typeface="Times New Roman"/>
                      </a:endParaRPr>
                    </a:p>
                  </a:txBody>
                  <a:tcPr marL="68580" marR="68580" marT="0" marB="0" anchor="ctr">
                    <a:lnL>
                      <a:noFill/>
                    </a:lnL>
                    <a:lnR>
                      <a:noFill/>
                    </a:lnR>
                    <a:lnT>
                      <a:noFill/>
                    </a:lnT>
                    <a:lnB>
                      <a:noFill/>
                    </a:lnB>
                  </a:tcPr>
                </a:tc>
              </a:tr>
              <a:tr h="152400">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&gt;2500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2353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1980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284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rPr>
                        <a:t>89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rPr>
                        <a:t>84</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 name="Picture 4" descr="C:\Users\Majid\Desktop\TermProject\Elevation.jpg"/>
          <p:cNvPicPr/>
          <p:nvPr/>
        </p:nvPicPr>
        <p:blipFill>
          <a:blip r:embed="rId3" cstate="print"/>
          <a:srcRect/>
          <a:stretch>
            <a:fillRect/>
          </a:stretch>
        </p:blipFill>
        <p:spPr bwMode="auto">
          <a:xfrm>
            <a:off x="2214024" y="1676400"/>
            <a:ext cx="4415376" cy="5098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152400"/>
          <a:ext cx="4724400" cy="2374540"/>
        </p:xfrm>
        <a:graphic>
          <a:graphicData uri="http://schemas.openxmlformats.org/drawingml/2006/table">
            <a:tbl>
              <a:tblPr/>
              <a:tblGrid>
                <a:gridCol w="1960812"/>
                <a:gridCol w="616134"/>
                <a:gridCol w="757706"/>
                <a:gridCol w="434263"/>
                <a:gridCol w="411463"/>
                <a:gridCol w="544022"/>
              </a:tblGrid>
              <a:tr h="180446">
                <a:tc rowSpan="2">
                  <a:txBody>
                    <a:bodyPr/>
                    <a:lstStyle/>
                    <a:p>
                      <a:pPr algn="ctr">
                        <a:lnSpc>
                          <a:spcPct val="115000"/>
                        </a:lnSpc>
                        <a:spcAft>
                          <a:spcPts val="0"/>
                        </a:spcAft>
                      </a:pPr>
                      <a:r>
                        <a:rPr lang="en-US" sz="1100" dirty="0">
                          <a:solidFill>
                            <a:srgbClr val="000000"/>
                          </a:solidFill>
                          <a:latin typeface="Times New Roman"/>
                          <a:ea typeface="Times New Roman"/>
                        </a:rPr>
                        <a:t>Land Cover</a:t>
                      </a:r>
                      <a:endParaRPr lang="en-US" sz="11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100">
                          <a:solidFill>
                            <a:srgbClr val="000000"/>
                          </a:solidFill>
                          <a:latin typeface="Times New Roman"/>
                          <a:ea typeface="Times New Roman"/>
                        </a:rPr>
                        <a:t># of Signs</a:t>
                      </a:r>
                      <a:endParaRPr lang="en-US" sz="11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1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100" dirty="0">
                          <a:solidFill>
                            <a:srgbClr val="000000"/>
                          </a:solidFill>
                          <a:latin typeface="Times New Roman"/>
                          <a:ea typeface="Times New Roman"/>
                        </a:rPr>
                        <a:t>% Good</a:t>
                      </a:r>
                      <a:endParaRPr lang="en-US" sz="11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254">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Good</a:t>
                      </a:r>
                      <a:endParaRPr lang="en-US" sz="11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Fair</a:t>
                      </a:r>
                      <a:endParaRPr lang="en-US" sz="11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solidFill>
                            <a:srgbClr val="000000"/>
                          </a:solidFill>
                          <a:latin typeface="Times New Roman"/>
                          <a:ea typeface="Times New Roman"/>
                        </a:rPr>
                        <a:t>Poor</a:t>
                      </a:r>
                      <a:endParaRPr lang="en-US" sz="11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6850">
                <a:tc>
                  <a:txBody>
                    <a:bodyPr/>
                    <a:lstStyle/>
                    <a:p>
                      <a:pPr>
                        <a:lnSpc>
                          <a:spcPct val="115000"/>
                        </a:lnSpc>
                        <a:spcAft>
                          <a:spcPts val="0"/>
                        </a:spcAft>
                      </a:pPr>
                      <a:r>
                        <a:rPr lang="en-US" sz="900" dirty="0">
                          <a:solidFill>
                            <a:srgbClr val="000000"/>
                          </a:solidFill>
                          <a:latin typeface="Times New Roman"/>
                          <a:ea typeface="Times New Roman"/>
                        </a:rPr>
                        <a:t>Low Intensity Residential</a:t>
                      </a:r>
                      <a:endParaRPr lang="en-US" sz="10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26956</a:t>
                      </a:r>
                      <a:endParaRPr lang="en-US" sz="11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24381</a:t>
                      </a:r>
                      <a:endParaRPr lang="en-US" sz="11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2030</a:t>
                      </a:r>
                      <a:endParaRPr lang="en-US" sz="11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545</a:t>
                      </a:r>
                      <a:endParaRPr lang="en-US" sz="11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90</a:t>
                      </a:r>
                      <a:endParaRPr lang="en-US" sz="11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High Intensity Residential</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24560</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22898</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1288</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374</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93</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Commercial/Industrial/Transportation</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19777</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18996</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530</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251</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96</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Developed High Intensity </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10843</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10487</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207</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149</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97</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Bare Rock/Sand/Clay</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194</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187</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6</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96</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 Forest</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1585</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1456</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82</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47</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92</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Shrub/Scrub</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9980</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9228</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556</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196</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92</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a:solidFill>
                            <a:srgbClr val="000000"/>
                          </a:solidFill>
                          <a:latin typeface="Times New Roman"/>
                          <a:ea typeface="Times New Roman"/>
                        </a:rPr>
                        <a:t>Grasslands/Herbaceous</a:t>
                      </a:r>
                      <a:endParaRPr lang="en-US" sz="10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553</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525</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20</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8</a:t>
                      </a:r>
                      <a:endParaRPr lang="en-US" sz="11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95</a:t>
                      </a:r>
                      <a:endParaRPr lang="en-US" sz="110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dirty="0">
                          <a:solidFill>
                            <a:srgbClr val="000000"/>
                          </a:solidFill>
                          <a:latin typeface="Times New Roman"/>
                          <a:ea typeface="Times New Roman"/>
                        </a:rPr>
                        <a:t>Planted/Cultivated</a:t>
                      </a:r>
                      <a:endParaRPr lang="en-US" sz="10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2183</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2084</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70</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29</a:t>
                      </a:r>
                      <a:endParaRPr lang="en-US" sz="11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95</a:t>
                      </a:r>
                      <a:endParaRPr lang="en-US" sz="1100" dirty="0">
                        <a:latin typeface="Times New Roman"/>
                        <a:ea typeface="Times New Roman"/>
                      </a:endParaRPr>
                    </a:p>
                  </a:txBody>
                  <a:tcPr marL="68580" marR="68580" marT="0" marB="0" anchor="ctr">
                    <a:lnL>
                      <a:noFill/>
                    </a:lnL>
                    <a:lnR>
                      <a:noFill/>
                    </a:lnR>
                    <a:lnT>
                      <a:noFill/>
                    </a:lnT>
                    <a:lnB>
                      <a:noFill/>
                    </a:lnB>
                  </a:tcPr>
                </a:tc>
              </a:tr>
              <a:tr h="196850">
                <a:tc>
                  <a:txBody>
                    <a:bodyPr/>
                    <a:lstStyle/>
                    <a:p>
                      <a:pPr>
                        <a:lnSpc>
                          <a:spcPct val="115000"/>
                        </a:lnSpc>
                        <a:spcAft>
                          <a:spcPts val="0"/>
                        </a:spcAft>
                      </a:pPr>
                      <a:r>
                        <a:rPr lang="en-US" sz="900" dirty="0">
                          <a:solidFill>
                            <a:srgbClr val="000000"/>
                          </a:solidFill>
                          <a:latin typeface="Times New Roman"/>
                          <a:ea typeface="Times New Roman"/>
                        </a:rPr>
                        <a:t>Wetlands</a:t>
                      </a:r>
                      <a:endParaRPr lang="en-US" sz="10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610</a:t>
                      </a:r>
                      <a:endParaRPr lang="en-US" sz="11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560</a:t>
                      </a:r>
                      <a:endParaRPr lang="en-US" sz="11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33</a:t>
                      </a:r>
                      <a:endParaRPr lang="en-US" sz="11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17</a:t>
                      </a:r>
                      <a:endParaRPr lang="en-US" sz="11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solidFill>
                            <a:srgbClr val="000000"/>
                          </a:solidFill>
                          <a:latin typeface="Times New Roman"/>
                          <a:ea typeface="Times New Roman"/>
                        </a:rPr>
                        <a:t>92</a:t>
                      </a:r>
                      <a:endParaRPr lang="en-US" sz="11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 name="Picture 4"/>
          <p:cNvPicPr/>
          <p:nvPr/>
        </p:nvPicPr>
        <p:blipFill>
          <a:blip r:embed="rId3" cstate="print"/>
          <a:srcRect/>
          <a:stretch>
            <a:fillRect/>
          </a:stretch>
        </p:blipFill>
        <p:spPr bwMode="auto">
          <a:xfrm>
            <a:off x="762000" y="3581400"/>
            <a:ext cx="4038600" cy="1752600"/>
          </a:xfrm>
          <a:prstGeom prst="rect">
            <a:avLst/>
          </a:prstGeom>
          <a:noFill/>
          <a:ln w="9525">
            <a:noFill/>
            <a:miter lim="800000"/>
            <a:headEnd/>
            <a:tailEnd/>
          </a:ln>
        </p:spPr>
      </p:pic>
      <p:pic>
        <p:nvPicPr>
          <p:cNvPr id="6" name="Picture 5" descr="C:\Users\Majid\Desktop\TermProject\Land_Cover.jpg"/>
          <p:cNvPicPr/>
          <p:nvPr/>
        </p:nvPicPr>
        <p:blipFill>
          <a:blip r:embed="rId4" cstate="print"/>
          <a:srcRect/>
          <a:stretch>
            <a:fillRect/>
          </a:stretch>
        </p:blipFill>
        <p:spPr bwMode="auto">
          <a:xfrm>
            <a:off x="5029200" y="1752600"/>
            <a:ext cx="4114801" cy="4890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05000" y="152400"/>
          <a:ext cx="4885690" cy="823722"/>
        </p:xfrm>
        <a:graphic>
          <a:graphicData uri="http://schemas.openxmlformats.org/drawingml/2006/table">
            <a:tbl>
              <a:tblPr/>
              <a:tblGrid>
                <a:gridCol w="1103998"/>
                <a:gridCol w="959369"/>
                <a:gridCol w="811986"/>
                <a:gridCol w="649451"/>
                <a:gridCol w="649451"/>
                <a:gridCol w="711435"/>
              </a:tblGrid>
              <a:tr h="186690">
                <a:tc rowSpan="2">
                  <a:txBody>
                    <a:bodyPr/>
                    <a:lstStyle/>
                    <a:p>
                      <a:pPr algn="ctr">
                        <a:lnSpc>
                          <a:spcPct val="115000"/>
                        </a:lnSpc>
                        <a:spcAft>
                          <a:spcPts val="0"/>
                        </a:spcAft>
                      </a:pPr>
                      <a:r>
                        <a:rPr lang="en-US" sz="1200">
                          <a:solidFill>
                            <a:srgbClr val="000000"/>
                          </a:solidFill>
                          <a:latin typeface="Times New Roman"/>
                          <a:ea typeface="Times New Roman"/>
                        </a:rPr>
                        <a:t>Municipalities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1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21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96215">
                <a:tc>
                  <a:txBody>
                    <a:bodyPr/>
                    <a:lstStyle/>
                    <a:p>
                      <a:pPr algn="ctr">
                        <a:lnSpc>
                          <a:spcPct val="115000"/>
                        </a:lnSpc>
                        <a:spcAft>
                          <a:spcPts val="0"/>
                        </a:spcAft>
                      </a:pPr>
                      <a:r>
                        <a:rPr lang="en-US" sz="1200">
                          <a:solidFill>
                            <a:srgbClr val="000000"/>
                          </a:solidFill>
                          <a:latin typeface="Times New Roman"/>
                          <a:ea typeface="Times New Roman"/>
                        </a:rPr>
                        <a:t>Yes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46611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44861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1211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539</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96</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96215">
                <a:tc>
                  <a:txBody>
                    <a:bodyPr/>
                    <a:lstStyle/>
                    <a:p>
                      <a:pPr algn="ctr">
                        <a:lnSpc>
                          <a:spcPct val="115000"/>
                        </a:lnSpc>
                        <a:spcAft>
                          <a:spcPts val="0"/>
                        </a:spcAft>
                      </a:pPr>
                      <a:r>
                        <a:rPr lang="en-US" sz="1200">
                          <a:solidFill>
                            <a:srgbClr val="000000"/>
                          </a:solidFill>
                          <a:latin typeface="Times New Roman"/>
                          <a:ea typeface="Times New Roman"/>
                        </a:rPr>
                        <a:t>No</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50703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45941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3684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1078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91</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 name="Picture 4" descr="C:\Users\Majid\Desktop\TermProject\Municipalities.jpg"/>
          <p:cNvPicPr/>
          <p:nvPr/>
        </p:nvPicPr>
        <p:blipFill>
          <a:blip r:embed="rId3" cstate="print"/>
          <a:srcRect/>
          <a:stretch>
            <a:fillRect/>
          </a:stretch>
        </p:blipFill>
        <p:spPr bwMode="auto">
          <a:xfrm>
            <a:off x="2286000" y="1066800"/>
            <a:ext cx="4419600" cy="5551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3810000" cy="792162"/>
          </a:xfrm>
        </p:spPr>
        <p:txBody>
          <a:bodyPr>
            <a:normAutofit/>
          </a:bodyPr>
          <a:lstStyle/>
          <a:p>
            <a:pPr algn="l"/>
            <a:r>
              <a:rPr lang="en-US" sz="2800" dirty="0" smtClean="0">
                <a:latin typeface="Times New Roman" pitchFamily="18" charset="0"/>
                <a:cs typeface="Times New Roman" pitchFamily="18" charset="0"/>
              </a:rPr>
              <a:t>Research Conclusions</a:t>
            </a:r>
          </a:p>
        </p:txBody>
      </p:sp>
      <p:sp>
        <p:nvSpPr>
          <p:cNvPr id="3" name="Rectangle 2"/>
          <p:cNvSpPr/>
          <p:nvPr/>
        </p:nvSpPr>
        <p:spPr>
          <a:xfrm>
            <a:off x="685800" y="1143000"/>
            <a:ext cx="7391400" cy="3724096"/>
          </a:xfrm>
          <a:prstGeom prst="rect">
            <a:avLst/>
          </a:prstGeom>
        </p:spPr>
        <p:txBody>
          <a:bodyPr wrap="square">
            <a:spAutoFit/>
          </a:bodyPr>
          <a:lstStyle/>
          <a:p>
            <a:r>
              <a:rPr lang="en-US" dirty="0" smtClean="0">
                <a:latin typeface="Times New Roman" pitchFamily="18" charset="0"/>
                <a:ea typeface="Times New Roman" pitchFamily="18" charset="0"/>
                <a:cs typeface="Times New Roman" pitchFamily="18" charset="0"/>
              </a:rPr>
              <a:t>This research determined that that the major contributing climate and location factors affecting sign deterioration rate include:</a:t>
            </a:r>
          </a:p>
          <a:p>
            <a:endParaRPr lang="en-US" dirty="0" smtClean="0">
              <a:latin typeface="Times New Roman" pitchFamily="18" charset="0"/>
              <a:ea typeface="Times New Roman" pitchFamily="18" charset="0"/>
              <a:cs typeface="Times New Roman" pitchFamily="18" charset="0"/>
            </a:endParaRPr>
          </a:p>
          <a:p>
            <a:pPr>
              <a:buFont typeface="Arial" pitchFamily="34" charset="0"/>
              <a:buChar char="•"/>
            </a:pPr>
            <a:r>
              <a:rPr lang="en-US" dirty="0" smtClean="0">
                <a:latin typeface="Times New Roman" pitchFamily="18" charset="0"/>
                <a:ea typeface="Times New Roman" pitchFamily="18" charset="0"/>
                <a:cs typeface="Times New Roman" pitchFamily="18" charset="0"/>
              </a:rPr>
              <a:t> </a:t>
            </a:r>
            <a:r>
              <a:rPr lang="en-US" sz="1400" dirty="0" smtClean="0">
                <a:solidFill>
                  <a:srgbClr val="000000"/>
                </a:solidFill>
                <a:latin typeface="Times New Roman"/>
                <a:ea typeface="Times New Roman"/>
              </a:rPr>
              <a:t>Mean Temperature</a:t>
            </a:r>
          </a:p>
          <a:p>
            <a:pPr>
              <a:buFont typeface="Arial" pitchFamily="34" charset="0"/>
              <a:buChar char="•"/>
            </a:pPr>
            <a:r>
              <a:rPr lang="en-US" sz="1400" dirty="0" smtClean="0">
                <a:solidFill>
                  <a:srgbClr val="000000"/>
                </a:solidFill>
                <a:latin typeface="Times New Roman"/>
                <a:ea typeface="Times New Roman"/>
              </a:rPr>
              <a:t> Elevation</a:t>
            </a:r>
          </a:p>
          <a:p>
            <a:pPr>
              <a:buFont typeface="Arial" pitchFamily="34" charset="0"/>
              <a:buChar char="•"/>
            </a:pPr>
            <a:r>
              <a:rPr lang="en-US" sz="1400" dirty="0" smtClean="0">
                <a:solidFill>
                  <a:srgbClr val="000000"/>
                </a:solidFill>
                <a:latin typeface="Times New Roman"/>
                <a:ea typeface="Times New Roman"/>
              </a:rPr>
              <a:t> Exposure</a:t>
            </a:r>
          </a:p>
          <a:p>
            <a:pPr>
              <a:buFont typeface="Arial" pitchFamily="34" charset="0"/>
              <a:buChar char="•"/>
            </a:pPr>
            <a:endParaRPr lang="en-US" sz="1400" dirty="0" smtClean="0">
              <a:solidFill>
                <a:srgbClr val="000000"/>
              </a:solidFill>
              <a:latin typeface="Times New Roman"/>
              <a:ea typeface="Times New Roman"/>
            </a:endParaRPr>
          </a:p>
          <a:p>
            <a:r>
              <a:rPr lang="en-US" dirty="0" smtClean="0">
                <a:latin typeface="Times New Roman" pitchFamily="18" charset="0"/>
                <a:ea typeface="Times New Roman" pitchFamily="18" charset="0"/>
                <a:cs typeface="Times New Roman" pitchFamily="18" charset="0"/>
              </a:rPr>
              <a:t>Therefore, the routes with capable signs of deterioration are determined and traffic agencies might focus on them and perform more frequent assessment..</a:t>
            </a:r>
          </a:p>
          <a:p>
            <a:endParaRPr lang="en-US" sz="1400" dirty="0" smtClean="0">
              <a:solidFill>
                <a:srgbClr val="000000"/>
              </a:solidFill>
              <a:latin typeface="Times New Roman"/>
              <a:ea typeface="Times New Roman"/>
            </a:endParaRPr>
          </a:p>
          <a:p>
            <a:pPr>
              <a:buFont typeface="Arial" pitchFamily="34" charset="0"/>
              <a:buChar char="•"/>
            </a:pPr>
            <a:endParaRPr lang="en-US" dirty="0" smtClean="0">
              <a:latin typeface="Times New Roman" pitchFamily="18" charset="0"/>
              <a:ea typeface="Times New Roman" pitchFamily="18" charset="0"/>
              <a:cs typeface="Times New Roman" pitchFamily="18" charset="0"/>
            </a:endParaRPr>
          </a:p>
          <a:p>
            <a:endParaRPr lang="en-US" dirty="0" smtClean="0">
              <a:latin typeface="Times New Roman" pitchFamily="18" charset="0"/>
              <a:ea typeface="Times New Roman" pitchFamily="18" charset="0"/>
              <a:cs typeface="Times New Roman" pitchFamily="18" charset="0"/>
            </a:endParaRPr>
          </a:p>
          <a:p>
            <a:pPr>
              <a:buFont typeface="Arial" pitchFamily="34" charset="0"/>
              <a:buChar char="•"/>
            </a:pPr>
            <a:endParaRPr lang="en-US" dirty="0" smtClean="0">
              <a:latin typeface="Times New Roman" pitchFamily="18" charset="0"/>
              <a:ea typeface="Times New Roman" pitchFamily="18" charset="0"/>
              <a:cs typeface="Times New Roman" pitchFamily="18" charset="0"/>
            </a:endParaRPr>
          </a:p>
          <a:p>
            <a:r>
              <a:rPr lang="en-US" dirty="0" smtClean="0">
                <a:latin typeface="Times New Roman" pitchFamily="18" charset="0"/>
                <a:ea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0" y="228600"/>
          <a:ext cx="5562599" cy="1472184"/>
        </p:xfrm>
        <a:graphic>
          <a:graphicData uri="http://schemas.openxmlformats.org/drawingml/2006/table">
            <a:tbl>
              <a:tblPr/>
              <a:tblGrid>
                <a:gridCol w="1771359"/>
                <a:gridCol w="1050584"/>
                <a:gridCol w="701422"/>
                <a:gridCol w="701422"/>
                <a:gridCol w="518712"/>
                <a:gridCol w="819100"/>
              </a:tblGrid>
              <a:tr h="190500">
                <a:tc rowSpan="2">
                  <a:txBody>
                    <a:bodyPr/>
                    <a:lstStyle/>
                    <a:p>
                      <a:pPr algn="ctr">
                        <a:lnSpc>
                          <a:spcPct val="115000"/>
                        </a:lnSpc>
                        <a:spcAft>
                          <a:spcPts val="0"/>
                        </a:spcAft>
                      </a:pPr>
                      <a:r>
                        <a:rPr lang="en-US" sz="1200" dirty="0">
                          <a:solidFill>
                            <a:srgbClr val="000000"/>
                          </a:solidFill>
                          <a:latin typeface="Times New Roman"/>
                          <a:ea typeface="Times New Roman"/>
                        </a:rPr>
                        <a:t>CO </a:t>
                      </a:r>
                      <a:r>
                        <a:rPr lang="en-US" sz="1200" dirty="0" smtClean="0">
                          <a:solidFill>
                            <a:srgbClr val="000000"/>
                          </a:solidFill>
                          <a:latin typeface="Times New Roman"/>
                          <a:ea typeface="Times New Roman"/>
                        </a:rPr>
                        <a:t>(Carbon Monoxide), tons per year</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43602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40590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2238</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774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dirty="0">
                          <a:solidFill>
                            <a:srgbClr val="000000"/>
                          </a:solidFill>
                          <a:latin typeface="Times New Roman"/>
                          <a:ea typeface="Times New Roman"/>
                        </a:rPr>
                        <a:t>5-20</a:t>
                      </a:r>
                      <a:endParaRPr lang="en-US" sz="1200" dirty="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15582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14608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753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20-50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12919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12093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632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194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50-200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13482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12717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544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&gt;200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11729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10794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728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207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92</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5" name="Picture 4" descr="C:\Users\Majid\Desktop\TermProject\CO.jpg"/>
          <p:cNvPicPr/>
          <p:nvPr/>
        </p:nvPicPr>
        <p:blipFill>
          <a:blip r:embed="rId3" cstate="print"/>
          <a:srcRect/>
          <a:stretch>
            <a:fillRect/>
          </a:stretch>
        </p:blipFill>
        <p:spPr bwMode="auto">
          <a:xfrm>
            <a:off x="2667000" y="1828800"/>
            <a:ext cx="3761381" cy="48346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jid\Desktop\TermProject\TablesFigures\NH3.jpg"/>
          <p:cNvPicPr>
            <a:picLocks noChangeAspect="1" noChangeArrowheads="1"/>
          </p:cNvPicPr>
          <p:nvPr/>
        </p:nvPicPr>
        <p:blipFill>
          <a:blip r:embed="rId3" cstate="print"/>
          <a:srcRect/>
          <a:stretch>
            <a:fillRect/>
          </a:stretch>
        </p:blipFill>
        <p:spPr bwMode="auto">
          <a:xfrm>
            <a:off x="2514600" y="1752600"/>
            <a:ext cx="3886200" cy="5029200"/>
          </a:xfrm>
          <a:prstGeom prst="rect">
            <a:avLst/>
          </a:prstGeom>
          <a:noFill/>
        </p:spPr>
      </p:pic>
      <p:graphicFrame>
        <p:nvGraphicFramePr>
          <p:cNvPr id="7" name="Table 6"/>
          <p:cNvGraphicFramePr>
            <a:graphicFrameLocks noGrp="1"/>
          </p:cNvGraphicFramePr>
          <p:nvPr/>
        </p:nvGraphicFramePr>
        <p:xfrm>
          <a:off x="1143001" y="152400"/>
          <a:ext cx="6400797" cy="1539240"/>
        </p:xfrm>
        <a:graphic>
          <a:graphicData uri="http://schemas.openxmlformats.org/drawingml/2006/table">
            <a:tbl>
              <a:tblPr/>
              <a:tblGrid>
                <a:gridCol w="1456948"/>
                <a:gridCol w="1532461"/>
                <a:gridCol w="852847"/>
                <a:gridCol w="852847"/>
                <a:gridCol w="852847"/>
                <a:gridCol w="852847"/>
              </a:tblGrid>
              <a:tr h="190500">
                <a:tc rowSpan="2">
                  <a:txBody>
                    <a:bodyPr/>
                    <a:lstStyle/>
                    <a:p>
                      <a:pPr algn="ctr" fontAlgn="ctr"/>
                      <a:r>
                        <a:rPr lang="en-US" sz="1200" b="0" i="0" u="none" strike="noStrike" dirty="0" smtClean="0">
                          <a:solidFill>
                            <a:srgbClr val="000000"/>
                          </a:solidFill>
                          <a:latin typeface="Times New Roman"/>
                        </a:rPr>
                        <a:t>NH3 </a:t>
                      </a:r>
                      <a:r>
                        <a:rPr lang="en-US" sz="1200" dirty="0" smtClean="0">
                          <a:solidFill>
                            <a:srgbClr val="000000"/>
                          </a:solidFill>
                          <a:latin typeface="Times New Roman"/>
                          <a:ea typeface="Times New Roman"/>
                        </a:rPr>
                        <a:t>(Ammonia Hydroxide), tons per year</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solidFill>
                            <a:srgbClr val="000000"/>
                          </a:solidFill>
                          <a:latin typeface="Times New Roman"/>
                        </a:rPr>
                        <a:t># of </a:t>
                      </a:r>
                      <a:r>
                        <a:rPr lang="en-US" sz="1200" b="0" i="0" u="none" strike="noStrike" dirty="0" smtClean="0">
                          <a:solidFill>
                            <a:srgbClr val="000000"/>
                          </a:solidFill>
                          <a:latin typeface="Times New Roman"/>
                        </a:rPr>
                        <a:t>Signs</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100" b="0" i="0" u="none" strike="noStrike">
                          <a:solidFill>
                            <a:srgbClr val="000000"/>
                          </a:solidFill>
                          <a:latin typeface="Times New Roman"/>
                        </a:rPr>
                        <a:t>Sign Condition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a:solidFill>
                            <a:srgbClr val="000000"/>
                          </a:solidFill>
                          <a:latin typeface="Times New Roman"/>
                        </a:rPr>
                        <a:t>% 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latin typeface="Times New Roman"/>
                        </a:rPr>
                        <a:t>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Fair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Poor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90500">
                <a:tc>
                  <a:txBody>
                    <a:bodyPr/>
                    <a:lstStyle/>
                    <a:p>
                      <a:pPr algn="ctr" fontAlgn="ctr"/>
                      <a:r>
                        <a:rPr lang="en-US" sz="1200" b="0" i="0" u="none" strike="noStrike">
                          <a:solidFill>
                            <a:srgbClr val="000000"/>
                          </a:solidFill>
                          <a:latin typeface="Times New Roman"/>
                        </a:rPr>
                        <a:t>&lt;1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74142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68998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3912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1232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200025">
                <a:tc>
                  <a:txBody>
                    <a:bodyPr/>
                    <a:lstStyle/>
                    <a:p>
                      <a:pPr algn="ctr" fontAlgn="ctr"/>
                      <a:r>
                        <a:rPr lang="en-US" sz="1200" b="0" i="0" u="none" strike="noStrike">
                          <a:solidFill>
                            <a:srgbClr val="000000"/>
                          </a:solidFill>
                          <a:latin typeface="Times New Roman"/>
                        </a:rPr>
                        <a:t>1-5</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14079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13248</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584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247</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94</a:t>
                      </a:r>
                    </a:p>
                  </a:txBody>
                  <a:tcPr marL="0" marR="0" marT="0" marB="0" anchor="ctr">
                    <a:lnL>
                      <a:noFill/>
                    </a:lnL>
                    <a:lnR>
                      <a:noFill/>
                    </a:lnR>
                    <a:lnT>
                      <a:noFill/>
                    </a:lnT>
                    <a:lnB>
                      <a:noFill/>
                    </a:lnB>
                  </a:tcPr>
                </a:tc>
              </a:tr>
              <a:tr h="200025">
                <a:tc>
                  <a:txBody>
                    <a:bodyPr/>
                    <a:lstStyle/>
                    <a:p>
                      <a:pPr algn="ctr" fontAlgn="ctr"/>
                      <a:r>
                        <a:rPr lang="en-US" sz="1200" b="0" i="0" u="none" strike="noStrike">
                          <a:solidFill>
                            <a:srgbClr val="000000"/>
                          </a:solidFill>
                          <a:latin typeface="Times New Roman"/>
                        </a:rPr>
                        <a:t>5-10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2711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2554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114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43</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94</a:t>
                      </a:r>
                    </a:p>
                  </a:txBody>
                  <a:tcPr marL="0" marR="0" marT="0" marB="0" anchor="ctr">
                    <a:lnL>
                      <a:noFill/>
                    </a:lnL>
                    <a:lnR>
                      <a:noFill/>
                    </a:lnR>
                    <a:lnT>
                      <a:noFill/>
                    </a:lnT>
                    <a:lnB>
                      <a:noFill/>
                    </a:lnB>
                  </a:tcPr>
                </a:tc>
              </a:tr>
              <a:tr h="200025">
                <a:tc>
                  <a:txBody>
                    <a:bodyPr/>
                    <a:lstStyle/>
                    <a:p>
                      <a:pPr algn="ctr" fontAlgn="ctr"/>
                      <a:r>
                        <a:rPr lang="en-US" sz="1200" b="0" i="0" u="none" strike="noStrike">
                          <a:solidFill>
                            <a:srgbClr val="000000"/>
                          </a:solidFill>
                          <a:latin typeface="Times New Roman"/>
                        </a:rPr>
                        <a:t>10-50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4714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4466</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176</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72</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95</a:t>
                      </a:r>
                    </a:p>
                  </a:txBody>
                  <a:tcPr marL="0" marR="0" marT="0" marB="0" anchor="ctr">
                    <a:lnL>
                      <a:noFill/>
                    </a:lnL>
                    <a:lnR>
                      <a:noFill/>
                    </a:lnR>
                    <a:lnT>
                      <a:noFill/>
                    </a:lnT>
                    <a:lnB>
                      <a:noFill/>
                    </a:lnB>
                  </a:tcPr>
                </a:tc>
              </a:tr>
              <a:tr h="200025">
                <a:tc>
                  <a:txBody>
                    <a:bodyPr/>
                    <a:lstStyle/>
                    <a:p>
                      <a:pPr algn="ctr" fontAlgn="ctr"/>
                      <a:r>
                        <a:rPr lang="en-US" sz="1200" b="0" i="0" u="none" strike="noStrike">
                          <a:solidFill>
                            <a:srgbClr val="000000"/>
                          </a:solidFill>
                          <a:latin typeface="Times New Roman"/>
                        </a:rPr>
                        <a:t>&gt;50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1668</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1536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109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23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92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95398" y="152401"/>
          <a:ext cx="6934201" cy="1463040"/>
        </p:xfrm>
        <a:graphic>
          <a:graphicData uri="http://schemas.openxmlformats.org/drawingml/2006/table">
            <a:tbl>
              <a:tblPr/>
              <a:tblGrid>
                <a:gridCol w="1578359"/>
                <a:gridCol w="1660166"/>
                <a:gridCol w="923919"/>
                <a:gridCol w="923919"/>
                <a:gridCol w="923919"/>
                <a:gridCol w="923919"/>
              </a:tblGrid>
              <a:tr h="136886">
                <a:tc rowSpan="2">
                  <a:txBody>
                    <a:bodyPr/>
                    <a:lstStyle/>
                    <a:p>
                      <a:pPr algn="ctr" fontAlgn="ctr"/>
                      <a:r>
                        <a:rPr lang="en-US" sz="1200" b="0" i="0" u="none" strike="noStrike" dirty="0">
                          <a:solidFill>
                            <a:srgbClr val="000000"/>
                          </a:solidFill>
                          <a:latin typeface="Times New Roman"/>
                        </a:rPr>
                        <a:t>NOX </a:t>
                      </a:r>
                      <a:r>
                        <a:rPr lang="en-US" sz="1200" dirty="0" smtClean="0">
                          <a:solidFill>
                            <a:srgbClr val="000000"/>
                          </a:solidFill>
                          <a:latin typeface="Times New Roman"/>
                          <a:ea typeface="Times New Roman"/>
                        </a:rPr>
                        <a:t>(Nitrogen Oxides), tons per year</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solidFill>
                            <a:srgbClr val="000000"/>
                          </a:solidFill>
                          <a:latin typeface="Times New Roman"/>
                        </a:rPr>
                        <a:t># of </a:t>
                      </a:r>
                      <a:r>
                        <a:rPr lang="en-US" sz="1200" b="0" i="0" u="none" strike="noStrike" dirty="0" smtClean="0">
                          <a:solidFill>
                            <a:srgbClr val="000000"/>
                          </a:solidFill>
                          <a:latin typeface="Times New Roman"/>
                        </a:rPr>
                        <a:t>Signs</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100" b="0" i="0" u="none" strike="noStrike">
                          <a:solidFill>
                            <a:srgbClr val="000000"/>
                          </a:solidFill>
                          <a:latin typeface="Times New Roman"/>
                        </a:rPr>
                        <a:t>Sign Condition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a:solidFill>
                            <a:srgbClr val="000000"/>
                          </a:solidFill>
                          <a:latin typeface="Times New Roman"/>
                        </a:rPr>
                        <a:t>% 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3731">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latin typeface="Times New Roman"/>
                        </a:rPr>
                        <a:t>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Fair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Poor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43731">
                <a:tc>
                  <a:txBody>
                    <a:bodyPr/>
                    <a:lstStyle/>
                    <a:p>
                      <a:pPr algn="ctr" fontAlgn="ctr"/>
                      <a:r>
                        <a:rPr lang="en-US" sz="1200" b="0" i="0" u="none" strike="noStrike">
                          <a:solidFill>
                            <a:srgbClr val="000000"/>
                          </a:solidFill>
                          <a:latin typeface="Times New Roman"/>
                        </a:rPr>
                        <a:t>&lt;1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40330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37488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2085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757</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143731">
                <a:tc>
                  <a:txBody>
                    <a:bodyPr/>
                    <a:lstStyle/>
                    <a:p>
                      <a:pPr algn="ctr" fontAlgn="ctr"/>
                      <a:r>
                        <a:rPr lang="en-US" sz="1200" b="0" i="0" u="none" strike="noStrike">
                          <a:solidFill>
                            <a:srgbClr val="000000"/>
                          </a:solidFill>
                          <a:latin typeface="Times New Roman"/>
                        </a:rPr>
                        <a:t>1-10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8433</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8018</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304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111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95</a:t>
                      </a:r>
                    </a:p>
                  </a:txBody>
                  <a:tcPr marL="0" marR="0" marT="0" marB="0" anchor="ctr">
                    <a:lnL>
                      <a:noFill/>
                    </a:lnL>
                    <a:lnR>
                      <a:noFill/>
                    </a:lnR>
                    <a:lnT>
                      <a:noFill/>
                    </a:lnT>
                    <a:lnB>
                      <a:noFill/>
                    </a:lnB>
                  </a:tcPr>
                </a:tc>
              </a:tr>
              <a:tr h="143731">
                <a:tc>
                  <a:txBody>
                    <a:bodyPr/>
                    <a:lstStyle/>
                    <a:p>
                      <a:pPr algn="ctr" fontAlgn="ctr"/>
                      <a:r>
                        <a:rPr lang="en-US" sz="1200" b="0" i="0" u="none" strike="noStrike">
                          <a:solidFill>
                            <a:srgbClr val="000000"/>
                          </a:solidFill>
                          <a:latin typeface="Times New Roman"/>
                        </a:rPr>
                        <a:t>10-50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17732</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16760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736</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236</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95</a:t>
                      </a:r>
                    </a:p>
                  </a:txBody>
                  <a:tcPr marL="0" marR="0" marT="0" marB="0" anchor="ctr">
                    <a:lnL>
                      <a:noFill/>
                    </a:lnL>
                    <a:lnR>
                      <a:noFill/>
                    </a:lnR>
                    <a:lnT>
                      <a:noFill/>
                    </a:lnT>
                    <a:lnB>
                      <a:noFill/>
                    </a:lnB>
                  </a:tcPr>
                </a:tc>
              </a:tr>
              <a:tr h="143731">
                <a:tc>
                  <a:txBody>
                    <a:bodyPr/>
                    <a:lstStyle/>
                    <a:p>
                      <a:pPr algn="ctr" fontAlgn="ctr"/>
                      <a:r>
                        <a:rPr lang="en-US" sz="1200" b="0" i="0" u="none" strike="noStrike">
                          <a:solidFill>
                            <a:srgbClr val="000000"/>
                          </a:solidFill>
                          <a:latin typeface="Times New Roman"/>
                        </a:rPr>
                        <a:t>50-100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8311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7692</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488</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131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a:noFill/>
                    </a:lnT>
                    <a:lnB>
                      <a:noFill/>
                    </a:lnB>
                  </a:tcPr>
                </a:tc>
              </a:tr>
              <a:tr h="143731">
                <a:tc>
                  <a:txBody>
                    <a:bodyPr/>
                    <a:lstStyle/>
                    <a:p>
                      <a:pPr algn="ctr" fontAlgn="ctr"/>
                      <a:r>
                        <a:rPr lang="en-US" sz="1200" b="0" i="0" u="none" strike="noStrike">
                          <a:solidFill>
                            <a:srgbClr val="000000"/>
                          </a:solidFill>
                          <a:latin typeface="Times New Roman"/>
                        </a:rPr>
                        <a:t>100-1000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16908</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15769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850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289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a:noFill/>
                    </a:lnT>
                    <a:lnB>
                      <a:noFill/>
                    </a:lnB>
                  </a:tcPr>
                </a:tc>
              </a:tr>
              <a:tr h="143731">
                <a:tc>
                  <a:txBody>
                    <a:bodyPr/>
                    <a:lstStyle/>
                    <a:p>
                      <a:pPr algn="ctr" fontAlgn="ctr"/>
                      <a:r>
                        <a:rPr lang="en-US" sz="1200" b="0" i="0" u="none" strike="noStrike">
                          <a:solidFill>
                            <a:srgbClr val="000000"/>
                          </a:solidFill>
                          <a:latin typeface="Times New Roman"/>
                        </a:rPr>
                        <a:t>&gt;1000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5600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5075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432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91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61441" name="Picture 1" descr="C:\Users\Majid\Desktop\TermProject\TablesFigures\NOX.jpg"/>
          <p:cNvPicPr>
            <a:picLocks noChangeAspect="1" noChangeArrowheads="1"/>
          </p:cNvPicPr>
          <p:nvPr/>
        </p:nvPicPr>
        <p:blipFill>
          <a:blip r:embed="rId3" cstate="print"/>
          <a:srcRect/>
          <a:stretch>
            <a:fillRect/>
          </a:stretch>
        </p:blipFill>
        <p:spPr bwMode="auto">
          <a:xfrm>
            <a:off x="2819400" y="1676400"/>
            <a:ext cx="3910446" cy="506057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95399" y="228600"/>
          <a:ext cx="6858000" cy="1280160"/>
        </p:xfrm>
        <a:graphic>
          <a:graphicData uri="http://schemas.openxmlformats.org/drawingml/2006/table">
            <a:tbl>
              <a:tblPr/>
              <a:tblGrid>
                <a:gridCol w="1505265"/>
                <a:gridCol w="1583282"/>
                <a:gridCol w="881131"/>
                <a:gridCol w="881131"/>
                <a:gridCol w="881131"/>
                <a:gridCol w="1126060"/>
              </a:tblGrid>
              <a:tr h="147442">
                <a:tc rowSpan="2">
                  <a:txBody>
                    <a:bodyPr/>
                    <a:lstStyle/>
                    <a:p>
                      <a:pPr algn="ctr" fontAlgn="ctr"/>
                      <a:r>
                        <a:rPr lang="en-US" sz="1200" b="0" i="0" u="none" strike="noStrike" dirty="0">
                          <a:solidFill>
                            <a:srgbClr val="000000"/>
                          </a:solidFill>
                          <a:latin typeface="Times New Roman"/>
                        </a:rPr>
                        <a:t>SOX </a:t>
                      </a:r>
                      <a:r>
                        <a:rPr lang="en-US" sz="1200" dirty="0" smtClean="0">
                          <a:solidFill>
                            <a:srgbClr val="000000"/>
                          </a:solidFill>
                          <a:latin typeface="Times New Roman"/>
                          <a:ea typeface="Times New Roman"/>
                        </a:rPr>
                        <a:t>(Sulfur Dioxide), tons per year</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solidFill>
                            <a:srgbClr val="000000"/>
                          </a:solidFill>
                          <a:latin typeface="Times New Roman"/>
                        </a:rPr>
                        <a:t># of </a:t>
                      </a:r>
                      <a:r>
                        <a:rPr lang="en-US" sz="1200" b="0" i="0" u="none" strike="noStrike" dirty="0" smtClean="0">
                          <a:solidFill>
                            <a:srgbClr val="000000"/>
                          </a:solidFill>
                          <a:latin typeface="Times New Roman"/>
                        </a:rPr>
                        <a:t>Signs</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100" b="0" i="0" u="none" strike="noStrike">
                          <a:solidFill>
                            <a:srgbClr val="000000"/>
                          </a:solidFill>
                          <a:latin typeface="Times New Roman"/>
                        </a:rPr>
                        <a:t>Sign Condition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a:solidFill>
                            <a:srgbClr val="000000"/>
                          </a:solidFill>
                          <a:latin typeface="Times New Roman"/>
                        </a:rPr>
                        <a:t>% 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814">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latin typeface="Times New Roman"/>
                        </a:rPr>
                        <a:t>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Fair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Poor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154814">
                <a:tc>
                  <a:txBody>
                    <a:bodyPr/>
                    <a:lstStyle/>
                    <a:p>
                      <a:pPr algn="ctr" fontAlgn="ctr"/>
                      <a:r>
                        <a:rPr lang="en-US" sz="1200" b="0" i="0" u="none" strike="noStrike">
                          <a:solidFill>
                            <a:srgbClr val="000000"/>
                          </a:solidFill>
                          <a:latin typeface="Times New Roman"/>
                        </a:rPr>
                        <a:t>&lt;5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59480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55282</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3170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1028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154814">
                <a:tc>
                  <a:txBody>
                    <a:bodyPr/>
                    <a:lstStyle/>
                    <a:p>
                      <a:pPr algn="ctr" fontAlgn="ctr"/>
                      <a:r>
                        <a:rPr lang="en-US" sz="1200" b="0" i="0" u="none" strike="noStrike">
                          <a:solidFill>
                            <a:srgbClr val="000000"/>
                          </a:solidFill>
                          <a:latin typeface="Times New Roman"/>
                        </a:rPr>
                        <a:t>5-10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6834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6366</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367</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101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a:noFill/>
                    </a:lnT>
                    <a:lnB>
                      <a:noFill/>
                    </a:lnB>
                  </a:tcPr>
                </a:tc>
              </a:tr>
              <a:tr h="154814">
                <a:tc>
                  <a:txBody>
                    <a:bodyPr/>
                    <a:lstStyle/>
                    <a:p>
                      <a:pPr algn="ctr" fontAlgn="ctr"/>
                      <a:r>
                        <a:rPr lang="en-US" sz="1200" b="0" i="0" u="none" strike="noStrike">
                          <a:solidFill>
                            <a:srgbClr val="000000"/>
                          </a:solidFill>
                          <a:latin typeface="Times New Roman"/>
                        </a:rPr>
                        <a:t>10-100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16693</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15869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600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224</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95</a:t>
                      </a:r>
                    </a:p>
                  </a:txBody>
                  <a:tcPr marL="0" marR="0" marT="0" marB="0" anchor="ctr">
                    <a:lnL>
                      <a:noFill/>
                    </a:lnL>
                    <a:lnR>
                      <a:noFill/>
                    </a:lnR>
                    <a:lnT>
                      <a:noFill/>
                    </a:lnT>
                    <a:lnB>
                      <a:noFill/>
                    </a:lnB>
                  </a:tcPr>
                </a:tc>
              </a:tr>
              <a:tr h="154814">
                <a:tc>
                  <a:txBody>
                    <a:bodyPr/>
                    <a:lstStyle/>
                    <a:p>
                      <a:pPr algn="ctr" fontAlgn="ctr"/>
                      <a:r>
                        <a:rPr lang="en-US" sz="1200" b="0" i="0" u="none" strike="noStrike">
                          <a:solidFill>
                            <a:srgbClr val="000000"/>
                          </a:solidFill>
                          <a:latin typeface="Times New Roman"/>
                        </a:rPr>
                        <a:t>100-1000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9890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9240</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449</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201</a:t>
                      </a:r>
                    </a:p>
                  </a:txBody>
                  <a:tcPr marL="0" marR="0" marT="0" marB="0" anchor="ctr">
                    <a:lnL>
                      <a:noFill/>
                    </a:lnL>
                    <a:lnR>
                      <a:noFill/>
                    </a:lnR>
                    <a:lnT>
                      <a:noFill/>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a:noFill/>
                    </a:lnT>
                    <a:lnB>
                      <a:noFill/>
                    </a:lnB>
                  </a:tcPr>
                </a:tc>
              </a:tr>
              <a:tr h="154814">
                <a:tc>
                  <a:txBody>
                    <a:bodyPr/>
                    <a:lstStyle/>
                    <a:p>
                      <a:pPr algn="ctr" fontAlgn="ctr"/>
                      <a:r>
                        <a:rPr lang="en-US" sz="1200" b="0" i="0" u="none" strike="noStrike">
                          <a:solidFill>
                            <a:srgbClr val="000000"/>
                          </a:solidFill>
                          <a:latin typeface="Times New Roman"/>
                        </a:rPr>
                        <a:t>&gt;1000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4417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4045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309</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63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92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62465" name="Picture 1" descr="C:\Users\Majid\Desktop\TermProject\TablesFigures\SOX.jpg"/>
          <p:cNvPicPr>
            <a:picLocks noChangeAspect="1" noChangeArrowheads="1"/>
          </p:cNvPicPr>
          <p:nvPr/>
        </p:nvPicPr>
        <p:blipFill>
          <a:blip r:embed="rId3" cstate="print"/>
          <a:srcRect/>
          <a:stretch>
            <a:fillRect/>
          </a:stretch>
        </p:blipFill>
        <p:spPr bwMode="auto">
          <a:xfrm>
            <a:off x="2743200" y="1559859"/>
            <a:ext cx="3976255" cy="514574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latin typeface="Times New Roman" pitchFamily="18" charset="0"/>
                <a:cs typeface="Times New Roman" pitchFamily="18" charset="0"/>
              </a:rPr>
              <a:t>Mobile </a:t>
            </a:r>
            <a:r>
              <a:rPr lang="en-US" sz="2800" dirty="0" err="1" smtClean="0">
                <a:latin typeface="Times New Roman" pitchFamily="18" charset="0"/>
                <a:cs typeface="Times New Roman" pitchFamily="18" charset="0"/>
              </a:rPr>
              <a:t>Lidar</a:t>
            </a:r>
            <a:r>
              <a:rPr lang="en-US" sz="2800" dirty="0" smtClean="0">
                <a:latin typeface="Times New Roman" pitchFamily="18" charset="0"/>
                <a:cs typeface="Times New Roman" pitchFamily="18" charset="0"/>
              </a:rPr>
              <a:t> in Transportation?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endParaRPr lang="en-US" sz="2000" dirty="0" smtClean="0">
              <a:latin typeface="Times New Roman" pitchFamily="18" charset="0"/>
              <a:cs typeface="Times New Roman" pitchFamily="18" charset="0"/>
            </a:endParaRPr>
          </a:p>
          <a:p>
            <a:pPr indent="0" algn="just">
              <a:buNone/>
            </a:pPr>
            <a:r>
              <a:rPr lang="en-US" sz="2000" dirty="0" smtClean="0">
                <a:latin typeface="Times New Roman" pitchFamily="18" charset="0"/>
                <a:cs typeface="Times New Roman" pitchFamily="18" charset="0"/>
              </a:rPr>
              <a:t>Moving Ahead for Progress in the 21st Century Act (MAP-21) was signed into law by President Obama on July 6, 2012. It funds surface transportation programs at over $105 billion for FY 2013 and 2014 .</a:t>
            </a:r>
          </a:p>
          <a:p>
            <a:pPr indent="0" algn="just">
              <a:buNone/>
            </a:pPr>
            <a:r>
              <a:rPr lang="en-US" sz="2000" dirty="0" smtClean="0">
                <a:latin typeface="Times New Roman" pitchFamily="18" charset="0"/>
                <a:cs typeface="Times New Roman" pitchFamily="18" charset="0"/>
              </a:rPr>
              <a:t>USDOT is demanded to announce performance measures by approximately spring 2015 in the areas of:</a:t>
            </a:r>
          </a:p>
          <a:p>
            <a:pPr algn="just"/>
            <a:r>
              <a:rPr lang="en-US" sz="1800" dirty="0" smtClean="0">
                <a:latin typeface="Times New Roman" pitchFamily="18" charset="0"/>
                <a:cs typeface="Times New Roman" pitchFamily="18" charset="0"/>
              </a:rPr>
              <a:t>National Highway Performance Program (NHPP)</a:t>
            </a:r>
          </a:p>
          <a:p>
            <a:pPr algn="just"/>
            <a:r>
              <a:rPr lang="en-US" sz="1800" dirty="0" smtClean="0">
                <a:latin typeface="Times New Roman" pitchFamily="18" charset="0"/>
                <a:cs typeface="Times New Roman" pitchFamily="18" charset="0"/>
              </a:rPr>
              <a:t>Highway Safety Improvement Program (HSIP)</a:t>
            </a:r>
          </a:p>
          <a:p>
            <a:pPr algn="just"/>
            <a:r>
              <a:rPr lang="en-US" sz="1800" dirty="0" smtClean="0">
                <a:latin typeface="Times New Roman" pitchFamily="18" charset="0"/>
                <a:cs typeface="Times New Roman" pitchFamily="18" charset="0"/>
              </a:rPr>
              <a:t>Congestion Mitigation and Air Quality Improvement Program (CMAQ)</a:t>
            </a:r>
          </a:p>
          <a:p>
            <a:pPr algn="just"/>
            <a:r>
              <a:rPr lang="en-US" sz="1800" dirty="0" smtClean="0">
                <a:latin typeface="Times New Roman" pitchFamily="18" charset="0"/>
                <a:cs typeface="Times New Roman" pitchFamily="18" charset="0"/>
              </a:rPr>
              <a:t>National Freight Movement (Freight)</a:t>
            </a:r>
          </a:p>
          <a:p>
            <a:pPr algn="just">
              <a:buNone/>
            </a:pPr>
            <a:endParaRPr lang="en-US" sz="2000" dirty="0" smtClean="0">
              <a:latin typeface="Times New Roman" pitchFamily="18" charset="0"/>
              <a:cs typeface="Times New Roman" pitchFamily="18" charset="0"/>
            </a:endParaRPr>
          </a:p>
          <a:p>
            <a:pPr indent="0" algn="just">
              <a:buNone/>
            </a:pPr>
            <a:r>
              <a:rPr lang="en-US" sz="2000" dirty="0" smtClean="0">
                <a:latin typeface="Times New Roman" pitchFamily="18" charset="0"/>
                <a:cs typeface="Times New Roman" pitchFamily="18" charset="0"/>
              </a:rPr>
              <a:t> Thus, MAP-21 performance measures for asset management are driving the need to data informed decisions. </a:t>
            </a:r>
          </a:p>
          <a:p>
            <a:pPr>
              <a:buNone/>
            </a:pP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jid\Desktop\TermProject\PM10.jpg"/>
          <p:cNvPicPr/>
          <p:nvPr/>
        </p:nvPicPr>
        <p:blipFill>
          <a:blip r:embed="rId3" cstate="print"/>
          <a:srcRect/>
          <a:stretch>
            <a:fillRect/>
          </a:stretch>
        </p:blipFill>
        <p:spPr bwMode="auto">
          <a:xfrm>
            <a:off x="2743200" y="1929409"/>
            <a:ext cx="3750779" cy="4776191"/>
          </a:xfrm>
          <a:prstGeom prst="rect">
            <a:avLst/>
          </a:prstGeom>
          <a:noFill/>
          <a:ln w="9525">
            <a:noFill/>
            <a:miter lim="800000"/>
            <a:headEnd/>
            <a:tailEnd/>
          </a:ln>
        </p:spPr>
      </p:pic>
      <p:graphicFrame>
        <p:nvGraphicFramePr>
          <p:cNvPr id="5" name="Table 4"/>
          <p:cNvGraphicFramePr>
            <a:graphicFrameLocks noGrp="1"/>
          </p:cNvGraphicFramePr>
          <p:nvPr/>
        </p:nvGraphicFramePr>
        <p:xfrm>
          <a:off x="1523999" y="76201"/>
          <a:ext cx="6629399" cy="1892808"/>
        </p:xfrm>
        <a:graphic>
          <a:graphicData uri="http://schemas.openxmlformats.org/drawingml/2006/table">
            <a:tbl>
              <a:tblPr/>
              <a:tblGrid>
                <a:gridCol w="2103692"/>
                <a:gridCol w="1162567"/>
                <a:gridCol w="835941"/>
                <a:gridCol w="835941"/>
                <a:gridCol w="654174"/>
                <a:gridCol w="1037084"/>
              </a:tblGrid>
              <a:tr h="177800">
                <a:tc rowSpan="2">
                  <a:txBody>
                    <a:bodyPr/>
                    <a:lstStyle/>
                    <a:p>
                      <a:pPr algn="ctr">
                        <a:lnSpc>
                          <a:spcPct val="115000"/>
                        </a:lnSpc>
                        <a:spcAft>
                          <a:spcPts val="0"/>
                        </a:spcAft>
                      </a:pPr>
                      <a:r>
                        <a:rPr lang="en-US" sz="1200" dirty="0" smtClean="0">
                          <a:solidFill>
                            <a:srgbClr val="000000"/>
                          </a:solidFill>
                          <a:latin typeface="Times New Roman"/>
                          <a:ea typeface="Times New Roman"/>
                        </a:rPr>
                        <a:t>PM10 (Coarse Particles),</a:t>
                      </a:r>
                    </a:p>
                    <a:p>
                      <a:pPr algn="ctr">
                        <a:lnSpc>
                          <a:spcPct val="115000"/>
                        </a:lnSpc>
                        <a:spcAft>
                          <a:spcPts val="0"/>
                        </a:spcAft>
                      </a:pPr>
                      <a:r>
                        <a:rPr lang="en-US" sz="1200" dirty="0" smtClean="0">
                          <a:solidFill>
                            <a:srgbClr val="000000"/>
                          </a:solidFill>
                          <a:latin typeface="Times New Roman"/>
                          <a:ea typeface="Times New Roman"/>
                        </a:rPr>
                        <a:t>tons </a:t>
                      </a:r>
                      <a:r>
                        <a:rPr lang="en-US" sz="1200" dirty="0">
                          <a:solidFill>
                            <a:srgbClr val="000000"/>
                          </a:solidFill>
                          <a:latin typeface="Times New Roman"/>
                          <a:ea typeface="Times New Roman"/>
                        </a:rPr>
                        <a:t>per </a:t>
                      </a:r>
                      <a:r>
                        <a:rPr lang="en-US" sz="1200" dirty="0" smtClean="0">
                          <a:solidFill>
                            <a:srgbClr val="000000"/>
                          </a:solidFill>
                          <a:latin typeface="Times New Roman"/>
                          <a:ea typeface="Times New Roman"/>
                        </a:rPr>
                        <a:t>year</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7800">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7800">
                <a:tc>
                  <a:txBody>
                    <a:bodyPr/>
                    <a:lstStyle/>
                    <a:p>
                      <a:pPr algn="ctr">
                        <a:lnSpc>
                          <a:spcPct val="115000"/>
                        </a:lnSpc>
                        <a:spcAft>
                          <a:spcPts val="0"/>
                        </a:spcAft>
                      </a:pPr>
                      <a:r>
                        <a:rPr lang="en-US" sz="1200">
                          <a:solidFill>
                            <a:srgbClr val="000000"/>
                          </a:solidFill>
                          <a:latin typeface="Times New Roman"/>
                          <a:ea typeface="Times New Roman"/>
                        </a:rPr>
                        <a:t>&lt;2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39453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36693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2012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748</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77800">
                <a:tc>
                  <a:txBody>
                    <a:bodyPr/>
                    <a:lstStyle/>
                    <a:p>
                      <a:pPr algn="ctr">
                        <a:lnSpc>
                          <a:spcPct val="115000"/>
                        </a:lnSpc>
                        <a:spcAft>
                          <a:spcPts val="0"/>
                        </a:spcAft>
                      </a:pPr>
                      <a:r>
                        <a:rPr lang="en-US" sz="1200">
                          <a:solidFill>
                            <a:srgbClr val="000000"/>
                          </a:solidFill>
                          <a:latin typeface="Times New Roman"/>
                          <a:ea typeface="Times New Roman"/>
                        </a:rPr>
                        <a:t>2-10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12967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12232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571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a:noFill/>
                    </a:lnT>
                    <a:lnB>
                      <a:noFill/>
                    </a:lnB>
                  </a:tcPr>
                </a:tc>
              </a:tr>
              <a:tr h="177800">
                <a:tc>
                  <a:txBody>
                    <a:bodyPr/>
                    <a:lstStyle/>
                    <a:p>
                      <a:pPr algn="ctr">
                        <a:lnSpc>
                          <a:spcPct val="115000"/>
                        </a:lnSpc>
                        <a:spcAft>
                          <a:spcPts val="0"/>
                        </a:spcAft>
                      </a:pPr>
                      <a:r>
                        <a:rPr lang="en-US" sz="1200">
                          <a:solidFill>
                            <a:srgbClr val="000000"/>
                          </a:solidFill>
                          <a:latin typeface="Times New Roman"/>
                          <a:ea typeface="Times New Roman"/>
                        </a:rPr>
                        <a:t>10-20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8684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8195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343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dirty="0">
                          <a:solidFill>
                            <a:srgbClr val="000000"/>
                          </a:solidFill>
                          <a:latin typeface="Times New Roman"/>
                          <a:ea typeface="Times New Roman"/>
                        </a:rPr>
                        <a:t>94</a:t>
                      </a:r>
                      <a:endParaRPr lang="en-US" sz="1200" dirty="0">
                        <a:latin typeface="Times New Roman"/>
                        <a:ea typeface="Times New Roman"/>
                      </a:endParaRPr>
                    </a:p>
                  </a:txBody>
                  <a:tcPr marL="68580" marR="68580" marT="0" marB="0" anchor="ctr">
                    <a:lnL>
                      <a:noFill/>
                    </a:lnL>
                    <a:lnR>
                      <a:noFill/>
                    </a:lnR>
                    <a:lnT>
                      <a:noFill/>
                    </a:lnT>
                    <a:lnB>
                      <a:noFill/>
                    </a:lnB>
                  </a:tcPr>
                </a:tc>
              </a:tr>
              <a:tr h="177800">
                <a:tc>
                  <a:txBody>
                    <a:bodyPr/>
                    <a:lstStyle/>
                    <a:p>
                      <a:pPr algn="ctr">
                        <a:lnSpc>
                          <a:spcPct val="115000"/>
                        </a:lnSpc>
                        <a:spcAft>
                          <a:spcPts val="0"/>
                        </a:spcAft>
                      </a:pPr>
                      <a:r>
                        <a:rPr lang="en-US" sz="1200">
                          <a:solidFill>
                            <a:srgbClr val="000000"/>
                          </a:solidFill>
                          <a:latin typeface="Times New Roman"/>
                          <a:ea typeface="Times New Roman"/>
                        </a:rPr>
                        <a:t>20-50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13774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13042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514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a:t>
                      </a:r>
                      <a:endParaRPr lang="en-US" sz="1200">
                        <a:latin typeface="Times New Roman"/>
                        <a:ea typeface="Times New Roman"/>
                      </a:endParaRPr>
                    </a:p>
                  </a:txBody>
                  <a:tcPr marL="68580" marR="68580" marT="0" marB="0" anchor="ctr">
                    <a:lnL>
                      <a:noFill/>
                    </a:lnL>
                    <a:lnR>
                      <a:noFill/>
                    </a:lnR>
                    <a:lnT>
                      <a:noFill/>
                    </a:lnT>
                    <a:lnB>
                      <a:noFill/>
                    </a:lnB>
                  </a:tcPr>
                </a:tc>
              </a:tr>
              <a:tr h="177800">
                <a:tc>
                  <a:txBody>
                    <a:bodyPr/>
                    <a:lstStyle/>
                    <a:p>
                      <a:pPr algn="ctr">
                        <a:lnSpc>
                          <a:spcPct val="115000"/>
                        </a:lnSpc>
                        <a:spcAft>
                          <a:spcPts val="0"/>
                        </a:spcAft>
                      </a:pPr>
                      <a:r>
                        <a:rPr lang="en-US" sz="1200">
                          <a:solidFill>
                            <a:srgbClr val="000000"/>
                          </a:solidFill>
                          <a:latin typeface="Times New Roman"/>
                          <a:ea typeface="Times New Roman"/>
                        </a:rPr>
                        <a:t>50-100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8946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8240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562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a:t>
                      </a:r>
                      <a:endParaRPr lang="en-US" sz="1200">
                        <a:latin typeface="Times New Roman"/>
                        <a:ea typeface="Times New Roman"/>
                      </a:endParaRPr>
                    </a:p>
                  </a:txBody>
                  <a:tcPr marL="68580" marR="68580" marT="0" marB="0" anchor="ctr">
                    <a:lnL>
                      <a:noFill/>
                    </a:lnL>
                    <a:lnR>
                      <a:noFill/>
                    </a:lnR>
                    <a:lnT>
                      <a:noFill/>
                    </a:lnT>
                    <a:lnB>
                      <a:noFill/>
                    </a:lnB>
                  </a:tcPr>
                </a:tc>
              </a:tr>
              <a:tr h="177800">
                <a:tc>
                  <a:txBody>
                    <a:bodyPr/>
                    <a:lstStyle/>
                    <a:p>
                      <a:pPr algn="ctr">
                        <a:lnSpc>
                          <a:spcPct val="115000"/>
                        </a:lnSpc>
                        <a:spcAft>
                          <a:spcPts val="0"/>
                        </a:spcAft>
                      </a:pPr>
                      <a:r>
                        <a:rPr lang="en-US" sz="1200">
                          <a:solidFill>
                            <a:srgbClr val="000000"/>
                          </a:solidFill>
                          <a:latin typeface="Times New Roman"/>
                          <a:ea typeface="Times New Roman"/>
                        </a:rPr>
                        <a:t>100-200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5696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5325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292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a:noFill/>
                    </a:lnT>
                    <a:lnB>
                      <a:noFill/>
                    </a:lnB>
                  </a:tcPr>
                </a:tc>
              </a:tr>
              <a:tr h="177800">
                <a:tc>
                  <a:txBody>
                    <a:bodyPr/>
                    <a:lstStyle/>
                    <a:p>
                      <a:pPr algn="ctr">
                        <a:lnSpc>
                          <a:spcPct val="115000"/>
                        </a:lnSpc>
                        <a:spcAft>
                          <a:spcPts val="0"/>
                        </a:spcAft>
                      </a:pPr>
                      <a:r>
                        <a:rPr lang="en-US" sz="1200">
                          <a:solidFill>
                            <a:srgbClr val="000000"/>
                          </a:solidFill>
                          <a:latin typeface="Times New Roman"/>
                          <a:ea typeface="Times New Roman"/>
                        </a:rPr>
                        <a:t>&gt;200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7794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7075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601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118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91</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3999" y="609600"/>
          <a:ext cx="6172199" cy="790575"/>
        </p:xfrm>
        <a:graphic>
          <a:graphicData uri="http://schemas.openxmlformats.org/drawingml/2006/table">
            <a:tbl>
              <a:tblPr/>
              <a:tblGrid>
                <a:gridCol w="1404913"/>
                <a:gridCol w="1477730"/>
                <a:gridCol w="822389"/>
                <a:gridCol w="822389"/>
                <a:gridCol w="822389"/>
                <a:gridCol w="822389"/>
              </a:tblGrid>
              <a:tr h="190500">
                <a:tc rowSpan="2">
                  <a:txBody>
                    <a:bodyPr/>
                    <a:lstStyle/>
                    <a:p>
                      <a:pPr algn="ctr" fontAlgn="ctr"/>
                      <a:r>
                        <a:rPr lang="en-US" sz="1200" b="0" i="0" u="none" strike="noStrike" dirty="0" smtClean="0">
                          <a:solidFill>
                            <a:srgbClr val="000000"/>
                          </a:solidFill>
                          <a:latin typeface="Times New Roman"/>
                        </a:rPr>
                        <a:t>Solar (kWh/m^2/Day)</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solidFill>
                            <a:srgbClr val="000000"/>
                          </a:solidFill>
                          <a:latin typeface="Times New Roman"/>
                        </a:rPr>
                        <a:t># of Traffic Signs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100" b="0" i="0" u="none" strike="noStrike">
                          <a:solidFill>
                            <a:srgbClr val="000000"/>
                          </a:solidFill>
                          <a:latin typeface="Times New Roman"/>
                        </a:rPr>
                        <a:t>Sign Condition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a:solidFill>
                            <a:srgbClr val="000000"/>
                          </a:solidFill>
                          <a:latin typeface="Times New Roman"/>
                        </a:rPr>
                        <a:t>% 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latin typeface="Times New Roman"/>
                        </a:rPr>
                        <a:t>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Fair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Poor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fontAlgn="ctr"/>
                      <a:r>
                        <a:rPr lang="en-US" sz="1200" b="0" i="0" u="none" strike="noStrike">
                          <a:solidFill>
                            <a:srgbClr val="000000"/>
                          </a:solidFill>
                          <a:latin typeface="Times New Roman"/>
                        </a:rPr>
                        <a:t>&lt;6</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45439</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43031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1725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683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95</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200025">
                <a:tc>
                  <a:txBody>
                    <a:bodyPr/>
                    <a:lstStyle/>
                    <a:p>
                      <a:pPr algn="ctr" fontAlgn="ctr"/>
                      <a:r>
                        <a:rPr lang="en-US" sz="1200" b="0" i="0" u="none" strike="noStrike">
                          <a:solidFill>
                            <a:srgbClr val="000000"/>
                          </a:solidFill>
                          <a:latin typeface="Times New Roman"/>
                        </a:rPr>
                        <a:t>&gt;6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51875</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47771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3170</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934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92</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pic>
        <p:nvPicPr>
          <p:cNvPr id="16385" name="Picture 1" descr="C:\Users\Majid\Desktop\UDOT Signs Paper\3_Paper\Data\NREL\Solar\national_concentrating_solar_2012-01.jpg"/>
          <p:cNvPicPr>
            <a:picLocks noChangeAspect="1" noChangeArrowheads="1"/>
          </p:cNvPicPr>
          <p:nvPr/>
        </p:nvPicPr>
        <p:blipFill>
          <a:blip r:embed="rId3" cstate="print"/>
          <a:srcRect/>
          <a:stretch>
            <a:fillRect/>
          </a:stretch>
        </p:blipFill>
        <p:spPr bwMode="auto">
          <a:xfrm>
            <a:off x="1447800" y="1544780"/>
            <a:ext cx="6400800" cy="494607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81200" y="304800"/>
          <a:ext cx="4894581" cy="1472184"/>
        </p:xfrm>
        <a:graphic>
          <a:graphicData uri="http://schemas.openxmlformats.org/drawingml/2006/table">
            <a:tbl>
              <a:tblPr/>
              <a:tblGrid>
                <a:gridCol w="1500489"/>
                <a:gridCol w="1025423"/>
                <a:gridCol w="603661"/>
                <a:gridCol w="603661"/>
                <a:gridCol w="446416"/>
                <a:gridCol w="714931"/>
              </a:tblGrid>
              <a:tr h="190500">
                <a:tc rowSpan="2">
                  <a:txBody>
                    <a:bodyPr/>
                    <a:lstStyle/>
                    <a:p>
                      <a:pPr algn="ctr">
                        <a:lnSpc>
                          <a:spcPct val="115000"/>
                        </a:lnSpc>
                        <a:spcAft>
                          <a:spcPts val="0"/>
                        </a:spcAft>
                      </a:pPr>
                      <a:r>
                        <a:rPr lang="en-US" sz="1200" dirty="0">
                          <a:solidFill>
                            <a:srgbClr val="000000"/>
                          </a:solidFill>
                          <a:latin typeface="Times New Roman"/>
                          <a:ea typeface="Times New Roman"/>
                        </a:rPr>
                        <a:t>Sign Height above Road (m)</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1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2384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2191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107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86</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1-2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31648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28835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2182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631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2-3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49225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46015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2427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783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3-4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6547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6375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97</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6845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6750</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99</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2133600" y="2316480"/>
          <a:ext cx="4648199" cy="2103120"/>
        </p:xfrm>
        <a:graphic>
          <a:graphicData uri="http://schemas.openxmlformats.org/drawingml/2006/table">
            <a:tbl>
              <a:tblPr/>
              <a:tblGrid>
                <a:gridCol w="982769"/>
                <a:gridCol w="1082543"/>
                <a:gridCol w="752043"/>
                <a:gridCol w="568709"/>
                <a:gridCol w="568709"/>
                <a:gridCol w="693426"/>
              </a:tblGrid>
              <a:tr h="190500">
                <a:tc rowSpan="2">
                  <a:txBody>
                    <a:bodyPr/>
                    <a:lstStyle/>
                    <a:p>
                      <a:pPr algn="ctr">
                        <a:lnSpc>
                          <a:spcPct val="115000"/>
                        </a:lnSpc>
                        <a:spcAft>
                          <a:spcPts val="0"/>
                        </a:spcAft>
                      </a:pPr>
                      <a:r>
                        <a:rPr lang="en-US" sz="1200" dirty="0">
                          <a:solidFill>
                            <a:srgbClr val="000000"/>
                          </a:solidFill>
                          <a:latin typeface="Times New Roman"/>
                          <a:ea typeface="Times New Roman"/>
                        </a:rPr>
                        <a:t>Sign Facing Direction</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dirty="0">
                          <a:solidFill>
                            <a:srgbClr val="000000"/>
                          </a:solidFill>
                          <a:latin typeface="Times New Roman"/>
                          <a:ea typeface="Times New Roman"/>
                        </a:rPr>
                        <a:t># of Signs</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1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North</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16129</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15337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597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195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Northeast</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9044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8414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527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Northwest</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8662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8105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424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East</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14672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13760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673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239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West</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14441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13469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729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243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Southeast</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8458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7770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502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Southwest</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9076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8329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573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174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South</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16860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15636</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878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346</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93</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2209426" y="4848225"/>
          <a:ext cx="4572374" cy="790575"/>
        </p:xfrm>
        <a:graphic>
          <a:graphicData uri="http://schemas.openxmlformats.org/drawingml/2006/table">
            <a:tbl>
              <a:tblPr/>
              <a:tblGrid>
                <a:gridCol w="1040762"/>
                <a:gridCol w="1094704"/>
                <a:gridCol w="609227"/>
                <a:gridCol w="609227"/>
                <a:gridCol w="609227"/>
                <a:gridCol w="609227"/>
              </a:tblGrid>
              <a:tr h="190500">
                <a:tc rowSpan="2">
                  <a:txBody>
                    <a:bodyPr/>
                    <a:lstStyle/>
                    <a:p>
                      <a:pPr algn="ctr" fontAlgn="ctr"/>
                      <a:r>
                        <a:rPr lang="en-US" sz="1200" b="0" i="0" u="none" strike="noStrike" dirty="0" smtClean="0">
                          <a:solidFill>
                            <a:srgbClr val="000000"/>
                          </a:solidFill>
                          <a:latin typeface="Times New Roman"/>
                        </a:rPr>
                        <a:t>Road</a:t>
                      </a:r>
                      <a:endParaRPr lang="en-US" sz="12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solidFill>
                            <a:srgbClr val="000000"/>
                          </a:solidFill>
                          <a:latin typeface="Times New Roman"/>
                        </a:rPr>
                        <a:t># of Traffic Signs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100" b="0" i="0" u="none" strike="noStrike">
                          <a:solidFill>
                            <a:srgbClr val="000000"/>
                          </a:solidFill>
                          <a:latin typeface="Times New Roman"/>
                        </a:rPr>
                        <a:t>Sign Condition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fontAlgn="ctr"/>
                      <a:r>
                        <a:rPr lang="en-US" sz="1200" b="0" i="0" u="none" strike="noStrike">
                          <a:solidFill>
                            <a:srgbClr val="000000"/>
                          </a:solidFill>
                          <a:latin typeface="Times New Roman"/>
                        </a:rPr>
                        <a:t>% 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000000"/>
                          </a:solidFill>
                          <a:latin typeface="Times New Roman"/>
                        </a:rPr>
                        <a:t>Good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Fair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Poor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fontAlgn="ctr"/>
                      <a:r>
                        <a:rPr lang="en-US" sz="1200" b="0" i="0" u="none" strike="noStrike">
                          <a:solidFill>
                            <a:srgbClr val="000000"/>
                          </a:solidFill>
                          <a:latin typeface="Times New Roman"/>
                        </a:rPr>
                        <a:t>Major</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84423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78431</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4528</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1464</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200" b="0" i="0" u="none" strike="noStrike">
                          <a:solidFill>
                            <a:srgbClr val="000000"/>
                          </a:solidFill>
                          <a:latin typeface="Times New Roman"/>
                        </a:rPr>
                        <a:t>93</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200025">
                <a:tc>
                  <a:txBody>
                    <a:bodyPr/>
                    <a:lstStyle/>
                    <a:p>
                      <a:pPr algn="ctr" fontAlgn="ctr"/>
                      <a:r>
                        <a:rPr lang="en-US" sz="1200" b="0" i="0" u="none" strike="noStrike">
                          <a:solidFill>
                            <a:srgbClr val="000000"/>
                          </a:solidFill>
                          <a:latin typeface="Times New Roman"/>
                        </a:rPr>
                        <a:t>Ramp</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12891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12371</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367</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a:rPr>
                        <a:t>153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a:rPr>
                        <a:t>96</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152400" y="439420"/>
            <a:ext cx="4818380" cy="5979160"/>
          </a:xfrm>
          <a:prstGeom prst="rect">
            <a:avLst/>
          </a:prstGeom>
          <a:noFill/>
          <a:ln w="9525">
            <a:noFill/>
            <a:miter lim="800000"/>
            <a:headEnd/>
            <a:tailEnd/>
          </a:ln>
        </p:spPr>
      </p:pic>
      <p:graphicFrame>
        <p:nvGraphicFramePr>
          <p:cNvPr id="5" name="Table 4"/>
          <p:cNvGraphicFramePr>
            <a:graphicFrameLocks noGrp="1"/>
          </p:cNvGraphicFramePr>
          <p:nvPr/>
        </p:nvGraphicFramePr>
        <p:xfrm>
          <a:off x="5105399" y="76200"/>
          <a:ext cx="3886202" cy="6744780"/>
        </p:xfrm>
        <a:graphic>
          <a:graphicData uri="http://schemas.openxmlformats.org/drawingml/2006/table">
            <a:tbl>
              <a:tblPr/>
              <a:tblGrid>
                <a:gridCol w="863184"/>
                <a:gridCol w="511887"/>
                <a:gridCol w="744618"/>
                <a:gridCol w="570855"/>
                <a:gridCol w="570855"/>
                <a:gridCol w="624803"/>
              </a:tblGrid>
              <a:tr h="173308">
                <a:tc rowSpan="2">
                  <a:txBody>
                    <a:bodyPr/>
                    <a:lstStyle/>
                    <a:p>
                      <a:pPr algn="ctr">
                        <a:lnSpc>
                          <a:spcPct val="115000"/>
                        </a:lnSpc>
                        <a:spcAft>
                          <a:spcPts val="0"/>
                        </a:spcAft>
                      </a:pPr>
                      <a:r>
                        <a:rPr lang="en-US" sz="1200" dirty="0">
                          <a:solidFill>
                            <a:srgbClr val="000000"/>
                          </a:solidFill>
                          <a:latin typeface="Times New Roman"/>
                          <a:ea typeface="Times New Roman"/>
                        </a:rPr>
                        <a:t>County</a:t>
                      </a:r>
                      <a:endParaRPr lang="en-US" sz="1200" dirty="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390">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73308">
                <a:tc>
                  <a:txBody>
                    <a:bodyPr/>
                    <a:lstStyle/>
                    <a:p>
                      <a:pPr>
                        <a:lnSpc>
                          <a:spcPct val="115000"/>
                        </a:lnSpc>
                        <a:spcAft>
                          <a:spcPts val="0"/>
                        </a:spcAft>
                      </a:pPr>
                      <a:r>
                        <a:rPr lang="en-US" sz="1200">
                          <a:solidFill>
                            <a:srgbClr val="000000"/>
                          </a:solidFill>
                          <a:latin typeface="Times New Roman"/>
                          <a:ea typeface="Times New Roman"/>
                        </a:rPr>
                        <a:t>Beaver</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1585</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1399</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134</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52</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88.265</a:t>
                      </a:r>
                      <a:endParaRPr lang="en-US" sz="1200">
                        <a:latin typeface="Times New Roman"/>
                        <a:ea typeface="Times New Roman"/>
                      </a:endParaRPr>
                    </a:p>
                  </a:txBody>
                  <a:tcPr marL="23249" marR="23249" marT="0" marB="0" anchor="ctr">
                    <a:lnL>
                      <a:noFill/>
                    </a:lnL>
                    <a:lnR>
                      <a:noFill/>
                    </a:lnR>
                    <a:lnT w="12700" cap="flat" cmpd="sng" algn="ctr">
                      <a:solidFill>
                        <a:srgbClr val="000000"/>
                      </a:solidFill>
                      <a:prstDash val="solid"/>
                      <a:round/>
                      <a:headEnd type="none" w="med" len="med"/>
                      <a:tailEnd type="none" w="med" len="med"/>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Box Elder</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5152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4744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340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92.0807</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Cache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2821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2541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90.0744</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Carbon</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2130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1928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90.5164</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Daggett</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1180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1077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91.2712</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Davis</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5279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5113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96.8555</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Duchesne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2038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1806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190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88.6163</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Emery</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3071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2834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dirty="0">
                          <a:solidFill>
                            <a:srgbClr val="000000"/>
                          </a:solidFill>
                          <a:latin typeface="Times New Roman"/>
                          <a:ea typeface="Times New Roman"/>
                        </a:rPr>
                        <a:t>92.2826</a:t>
                      </a:r>
                      <a:endParaRPr lang="en-US" sz="1200" dirty="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Garfield</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3216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3007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93.5012</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Grand</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2514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2232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239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88.7828</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Iron</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3105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2754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277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88.6957</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Juab</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1642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1570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95.6151</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Kane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1731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1656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95.6672</a:t>
                      </a:r>
                      <a:endParaRPr lang="en-US" sz="1200">
                        <a:latin typeface="Times New Roman"/>
                        <a:ea typeface="Times New Roman"/>
                      </a:endParaRPr>
                    </a:p>
                  </a:txBody>
                  <a:tcPr marL="23249" marR="23249" marT="0" marB="0" anchor="ctr">
                    <a:lnL>
                      <a:noFill/>
                    </a:lnL>
                    <a:lnR>
                      <a:noFill/>
                    </a:lnR>
                    <a:lnT>
                      <a:noFill/>
                    </a:lnT>
                    <a:lnB>
                      <a:noFill/>
                    </a:lnB>
                  </a:tcPr>
                </a:tc>
              </a:tr>
              <a:tr h="173308">
                <a:tc>
                  <a:txBody>
                    <a:bodyPr/>
                    <a:lstStyle/>
                    <a:p>
                      <a:pPr>
                        <a:lnSpc>
                          <a:spcPct val="115000"/>
                        </a:lnSpc>
                        <a:spcAft>
                          <a:spcPts val="0"/>
                        </a:spcAft>
                      </a:pPr>
                      <a:r>
                        <a:rPr lang="en-US" sz="1200">
                          <a:solidFill>
                            <a:srgbClr val="000000"/>
                          </a:solidFill>
                          <a:latin typeface="Times New Roman"/>
                          <a:ea typeface="Times New Roman"/>
                        </a:rPr>
                        <a:t>Millard</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3698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3433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92.834</a:t>
                      </a:r>
                      <a:endParaRPr lang="en-US" sz="1200">
                        <a:latin typeface="Times New Roman"/>
                        <a:ea typeface="Times New Roman"/>
                      </a:endParaRPr>
                    </a:p>
                  </a:txBody>
                  <a:tcPr marL="23249" marR="23249" marT="0" marB="0" anchor="ctr">
                    <a:lnL>
                      <a:noFill/>
                    </a:lnL>
                    <a:lnR>
                      <a:noFill/>
                    </a:lnR>
                    <a:lnT>
                      <a:noFill/>
                    </a:lnT>
                    <a:lnB>
                      <a:noFill/>
                    </a:lnB>
                  </a:tcPr>
                </a:tc>
              </a:tr>
              <a:tr h="173308">
                <a:tc>
                  <a:txBody>
                    <a:bodyPr/>
                    <a:lstStyle/>
                    <a:p>
                      <a:pPr>
                        <a:lnSpc>
                          <a:spcPct val="115000"/>
                        </a:lnSpc>
                        <a:spcAft>
                          <a:spcPts val="0"/>
                        </a:spcAft>
                      </a:pPr>
                      <a:r>
                        <a:rPr lang="en-US" sz="1200">
                          <a:solidFill>
                            <a:srgbClr val="000000"/>
                          </a:solidFill>
                          <a:latin typeface="Times New Roman"/>
                          <a:ea typeface="Times New Roman"/>
                        </a:rPr>
                        <a:t>Morgan</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1123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996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88.691</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Piute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789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85.6678</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Rich</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866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91.9321</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Salt Lake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15790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15131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398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261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95.8265</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San Juan</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3910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3568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245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91.2532</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Sanpete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2198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2103</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95.6779</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Sevier</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4198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3889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265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92.6394</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Summit</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3715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3519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94.7241</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Tooele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3118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2904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dirty="0">
                          <a:solidFill>
                            <a:srgbClr val="000000"/>
                          </a:solidFill>
                          <a:latin typeface="Times New Roman"/>
                          <a:ea typeface="Times New Roman"/>
                        </a:rPr>
                        <a:t>153</a:t>
                      </a:r>
                      <a:endParaRPr lang="en-US" sz="1200" dirty="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93.1366</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Uintah</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1838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1549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127</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84.2764</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Utah</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8711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8345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291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95.7984</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Wasatch</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1665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1536</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55</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92.2523</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Washington</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3481</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3314</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118</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49</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95.2025</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Wayne</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1592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1460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112</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a:t>
                      </a:r>
                      <a:endParaRPr lang="en-US" sz="1200">
                        <a:latin typeface="Times New Roman"/>
                        <a:ea typeface="Times New Roman"/>
                      </a:endParaRPr>
                    </a:p>
                  </a:txBody>
                  <a:tcPr marL="23249" marR="23249"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91.7085</a:t>
                      </a:r>
                      <a:endParaRPr lang="en-US" sz="1200">
                        <a:latin typeface="Times New Roman"/>
                        <a:ea typeface="Times New Roman"/>
                      </a:endParaRPr>
                    </a:p>
                  </a:txBody>
                  <a:tcPr marL="23249" marR="23249" marT="0" marB="0" anchor="ctr">
                    <a:lnL>
                      <a:noFill/>
                    </a:lnL>
                    <a:lnR>
                      <a:noFill/>
                    </a:lnR>
                    <a:lnT>
                      <a:noFill/>
                    </a:lnT>
                    <a:lnB>
                      <a:noFill/>
                    </a:lnB>
                  </a:tcPr>
                </a:tc>
              </a:tr>
              <a:tr h="218970">
                <a:tc>
                  <a:txBody>
                    <a:bodyPr/>
                    <a:lstStyle/>
                    <a:p>
                      <a:pPr>
                        <a:lnSpc>
                          <a:spcPct val="115000"/>
                        </a:lnSpc>
                        <a:spcAft>
                          <a:spcPts val="0"/>
                        </a:spcAft>
                      </a:pPr>
                      <a:r>
                        <a:rPr lang="en-US" sz="1200">
                          <a:solidFill>
                            <a:srgbClr val="000000"/>
                          </a:solidFill>
                          <a:latin typeface="Times New Roman"/>
                          <a:ea typeface="Times New Roman"/>
                        </a:rPr>
                        <a:t>Weber</a:t>
                      </a:r>
                      <a:endParaRPr lang="en-US" sz="1200">
                        <a:latin typeface="Times New Roman"/>
                        <a:ea typeface="Times New Roman"/>
                      </a:endParaRPr>
                    </a:p>
                  </a:txBody>
                  <a:tcPr marL="23249" marR="232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4950</a:t>
                      </a:r>
                      <a:endParaRPr lang="en-US" sz="1200">
                        <a:latin typeface="Times New Roman"/>
                        <a:ea typeface="Times New Roman"/>
                      </a:endParaRPr>
                    </a:p>
                  </a:txBody>
                  <a:tcPr marL="23249" marR="232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4739</a:t>
                      </a:r>
                      <a:endParaRPr lang="en-US" sz="1200">
                        <a:latin typeface="Times New Roman"/>
                        <a:ea typeface="Times New Roman"/>
                      </a:endParaRPr>
                    </a:p>
                  </a:txBody>
                  <a:tcPr marL="23249" marR="232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153</a:t>
                      </a:r>
                      <a:endParaRPr lang="en-US" sz="1200">
                        <a:latin typeface="Times New Roman"/>
                        <a:ea typeface="Times New Roman"/>
                      </a:endParaRPr>
                    </a:p>
                  </a:txBody>
                  <a:tcPr marL="23249" marR="232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58</a:t>
                      </a:r>
                      <a:endParaRPr lang="en-US" sz="1200">
                        <a:latin typeface="Times New Roman"/>
                        <a:ea typeface="Times New Roman"/>
                      </a:endParaRPr>
                    </a:p>
                  </a:txBody>
                  <a:tcPr marL="23249" marR="2324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95.7374</a:t>
                      </a:r>
                      <a:endParaRPr lang="en-US" sz="1200" dirty="0">
                        <a:latin typeface="Times New Roman"/>
                        <a:ea typeface="Times New Roman"/>
                      </a:endParaRPr>
                    </a:p>
                  </a:txBody>
                  <a:tcPr marL="23249" marR="23249"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19200" y="152400"/>
          <a:ext cx="6400801" cy="6432042"/>
        </p:xfrm>
        <a:graphic>
          <a:graphicData uri="http://schemas.openxmlformats.org/drawingml/2006/table">
            <a:tbl>
              <a:tblPr/>
              <a:tblGrid>
                <a:gridCol w="351157"/>
                <a:gridCol w="764403"/>
                <a:gridCol w="149466"/>
                <a:gridCol w="560882"/>
                <a:gridCol w="489825"/>
                <a:gridCol w="149466"/>
                <a:gridCol w="742324"/>
                <a:gridCol w="592618"/>
                <a:gridCol w="149466"/>
                <a:gridCol w="400827"/>
                <a:gridCol w="520870"/>
                <a:gridCol w="531220"/>
                <a:gridCol w="527079"/>
                <a:gridCol w="471198"/>
              </a:tblGrid>
              <a:tr h="767356">
                <a:tc>
                  <a:txBody>
                    <a:bodyPr/>
                    <a:lstStyle/>
                    <a:p>
                      <a:pPr algn="ctr">
                        <a:lnSpc>
                          <a:spcPct val="115000"/>
                        </a:lnSpc>
                        <a:spcAft>
                          <a:spcPts val="0"/>
                        </a:spcAft>
                      </a:pPr>
                      <a:r>
                        <a:rPr lang="en-US" sz="1200" dirty="0">
                          <a:solidFill>
                            <a:srgbClr val="000000"/>
                          </a:solidFill>
                          <a:latin typeface="Times New Roman"/>
                          <a:ea typeface="Times New Roman"/>
                        </a:rPr>
                        <a:t>#</a:t>
                      </a:r>
                      <a:endParaRPr lang="en-US" sz="1200" dirty="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County</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200">
                          <a:solidFill>
                            <a:srgbClr val="000000"/>
                          </a:solidFill>
                          <a:latin typeface="Times New Roman"/>
                          <a:ea typeface="Times New Roman"/>
                        </a:rPr>
                        <a:t>Plane</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Area</a:t>
                      </a:r>
                      <a:endParaRPr lang="en-US" sz="1200">
                        <a:latin typeface="Times New Roman"/>
                        <a:ea typeface="Times New Roman"/>
                      </a:endParaRPr>
                    </a:p>
                    <a:p>
                      <a:pPr algn="ctr">
                        <a:lnSpc>
                          <a:spcPct val="115000"/>
                        </a:lnSpc>
                        <a:spcAft>
                          <a:spcPts val="0"/>
                        </a:spcAft>
                      </a:pPr>
                      <a:r>
                        <a:rPr lang="en-US" sz="1200">
                          <a:solidFill>
                            <a:srgbClr val="000000"/>
                          </a:solidFill>
                          <a:latin typeface="Times New Roman"/>
                          <a:ea typeface="Times New Roman"/>
                        </a:rPr>
                        <a:t> (sq km)</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200">
                          <a:solidFill>
                            <a:srgbClr val="000000"/>
                          </a:solidFill>
                          <a:latin typeface="Times New Roman"/>
                          <a:ea typeface="Times New Roman"/>
                        </a:rPr>
                        <a:t>Population</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White</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200">
                          <a:solidFill>
                            <a:srgbClr val="000000"/>
                          </a:solidFill>
                          <a:latin typeface="Times New Roman"/>
                          <a:ea typeface="Times New Roman"/>
                        </a:rPr>
                        <a:t>% White</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Median Age</a:t>
                      </a:r>
                      <a:endParaRPr lang="en-US" sz="12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latin typeface="Times New Roman"/>
                          <a:ea typeface="Times New Roman"/>
                        </a:rPr>
                        <a:t>Median Household Income, </a:t>
                      </a:r>
                      <a:r>
                        <a:rPr lang="en-US" sz="700" dirty="0">
                          <a:solidFill>
                            <a:srgbClr val="000000"/>
                          </a:solidFill>
                          <a:latin typeface="Times New Roman"/>
                          <a:ea typeface="Times New Roman"/>
                        </a:rPr>
                        <a:t>2006-2010 (US Dollars)</a:t>
                      </a:r>
                      <a:endParaRPr lang="en-US" sz="900" dirty="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800" dirty="0">
                          <a:solidFill>
                            <a:srgbClr val="000000"/>
                          </a:solidFill>
                          <a:latin typeface="Times New Roman"/>
                          <a:ea typeface="Times New Roman"/>
                        </a:rPr>
                        <a:t>% Adults (25-64) with at least an Associate Degree</a:t>
                      </a:r>
                      <a:endParaRPr lang="en-US" sz="800" dirty="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50" dirty="0">
                          <a:solidFill>
                            <a:srgbClr val="000000"/>
                          </a:solidFill>
                          <a:latin typeface="Times New Roman"/>
                          <a:ea typeface="Times New Roman"/>
                        </a:rPr>
                        <a:t>Sex Ratio </a:t>
                      </a:r>
                      <a:r>
                        <a:rPr lang="en-US" sz="800" dirty="0">
                          <a:solidFill>
                            <a:srgbClr val="000000"/>
                          </a:solidFill>
                          <a:latin typeface="Times New Roman"/>
                          <a:ea typeface="Times New Roman"/>
                        </a:rPr>
                        <a:t>(Ratios of Males to </a:t>
                      </a:r>
                      <a:r>
                        <a:rPr lang="en-US" sz="800" dirty="0" smtClean="0">
                          <a:solidFill>
                            <a:srgbClr val="000000"/>
                          </a:solidFill>
                          <a:latin typeface="Times New Roman"/>
                          <a:ea typeface="Times New Roman"/>
                        </a:rPr>
                        <a:t>Females)</a:t>
                      </a:r>
                      <a:endParaRPr lang="en-US" sz="1200" dirty="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839">
                <a:tc>
                  <a:txBody>
                    <a:bodyPr/>
                    <a:lstStyle/>
                    <a:p>
                      <a:pPr algn="ctr">
                        <a:lnSpc>
                          <a:spcPct val="115000"/>
                        </a:lnSpc>
                        <a:spcAft>
                          <a:spcPts val="0"/>
                        </a:spcAft>
                      </a:pPr>
                      <a:r>
                        <a:rPr lang="en-US" sz="1100" dirty="0">
                          <a:solidFill>
                            <a:srgbClr val="000000"/>
                          </a:solidFill>
                          <a:latin typeface="Times New Roman"/>
                          <a:ea typeface="Times New Roman"/>
                        </a:rPr>
                        <a:t>1</a:t>
                      </a:r>
                      <a:endParaRPr lang="en-US" sz="1100" dirty="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Beaver</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6696</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6,629</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5,900</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89</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31.9</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41,514</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19.7</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100">
                          <a:solidFill>
                            <a:srgbClr val="000000"/>
                          </a:solidFill>
                          <a:latin typeface="Times New Roman"/>
                          <a:ea typeface="Times New Roman"/>
                        </a:rPr>
                        <a:t>1.059</a:t>
                      </a:r>
                      <a:endParaRPr lang="en-US" sz="1100">
                        <a:latin typeface="Times New Roman"/>
                        <a:ea typeface="Times New Roman"/>
                      </a:endParaRPr>
                    </a:p>
                  </a:txBody>
                  <a:tcPr marL="25816" marR="25816" marT="0" marB="0" anchor="ctr">
                    <a:lnL>
                      <a:noFill/>
                    </a:lnL>
                    <a:lnR>
                      <a:noFill/>
                    </a:lnR>
                    <a:lnT w="12700" cap="flat" cmpd="sng" algn="ctr">
                      <a:solidFill>
                        <a:srgbClr val="000000"/>
                      </a:solidFill>
                      <a:prstDash val="solid"/>
                      <a:round/>
                      <a:headEnd type="none" w="med" len="med"/>
                      <a:tailEnd type="none" w="med" len="med"/>
                    </a:lnT>
                    <a:lnB>
                      <a:noFill/>
                    </a:lnB>
                  </a:tcPr>
                </a:tc>
              </a:tr>
              <a:tr h="191839">
                <a:tc>
                  <a:txBody>
                    <a:bodyPr/>
                    <a:lstStyle/>
                    <a:p>
                      <a:pPr algn="ctr">
                        <a:lnSpc>
                          <a:spcPct val="115000"/>
                        </a:lnSpc>
                        <a:spcAft>
                          <a:spcPts val="0"/>
                        </a:spcAft>
                      </a:pPr>
                      <a:r>
                        <a:rPr lang="en-US" sz="1100" dirty="0">
                          <a:solidFill>
                            <a:srgbClr val="000000"/>
                          </a:solidFill>
                          <a:latin typeface="Times New Roman"/>
                          <a:ea typeface="Times New Roman"/>
                        </a:rPr>
                        <a:t>2</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Box Elder</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North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17429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49,975</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45,861</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92</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30.6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55,135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32.2</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1.016</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3</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Cache</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North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3035</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112,656</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100,397</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25.5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47,013</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44.5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0.988</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4</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Carbon</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Central</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3844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21,403</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19,757</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92</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34.4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41,967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28.4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0.984</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5</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Daggett</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North</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1862</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1,059</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1,016</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42.8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36,389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32.8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1.292</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6</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Davis</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North</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1644</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306,479</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275,956</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90</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29.2</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66,866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45.7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1.008</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7</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Duchesne</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Central</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8413</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18,607</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16,589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29.7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52,895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24.6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1.033</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8</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Emery</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11574</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10,976</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10,309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32.8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49,237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27.3</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1.037</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9</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Garfield</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13482</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5,172</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4,869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44,745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31.1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1.071</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10</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Grand</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9539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9,225</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8,207</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39.9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41,396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31.4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1.015</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11</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Iron</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8550</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46,163</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41,848</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26.8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42,247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37.5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0.989</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12</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Juab</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8820</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10,246</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9,831</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29.3</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53,225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24.3</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1.042</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13</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Kane</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10632</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7,125</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6,816</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44.5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43,540</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34.3</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0.977</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14</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Millard</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17709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12,503</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10,950</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33.7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44,594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30.7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1.038</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15</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Morgan</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North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1581</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9,469</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9,234</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98</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32</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70,152</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39.3</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1.016</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16</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Piute</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1983</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1,556</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1,474</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95</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40.5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37,708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23.6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1.047</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17</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Rich</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North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2811</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2,264</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2,196</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97</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34.7</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54,737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32.9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1.069</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18</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Salt Lake</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2085</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1,029,655</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836,074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30.8</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58,004</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40.1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1.012</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19</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San Juan</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20538</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14,746</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6,759</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46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29.9</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38,076</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31.9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1.008</a:t>
                      </a:r>
                      <a:endParaRPr lang="en-US" sz="1100" dirty="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20</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Sanpete</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4147</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27,822</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25,158</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90</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28.4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42,395</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31.4</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1.098</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21</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Sevier</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4965</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20,802</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19,734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32.8</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45,622</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28.4</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1.018</a:t>
                      </a:r>
                      <a:endParaRPr lang="en-US" sz="1100" dirty="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22</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Summit</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North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4870</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36,324</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32,890</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37.1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79,461</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59.5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1.064</a:t>
                      </a:r>
                      <a:endParaRPr lang="en-US" sz="1100" dirty="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dirty="0">
                          <a:solidFill>
                            <a:srgbClr val="000000"/>
                          </a:solidFill>
                          <a:latin typeface="Times New Roman"/>
                          <a:ea typeface="Times New Roman"/>
                        </a:rPr>
                        <a:t>23</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Tooele</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18872</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58,218</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52,804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29.6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60,590</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31.0</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1.015</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24</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Uintah</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Central</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11662</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32,588</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28,232</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87</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29.1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59,730</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21.1</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1.034</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25</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Utah</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5545</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516,564</a:t>
                      </a:r>
                      <a:endParaRPr lang="en-US" sz="1100" dirty="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461,775</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24.6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56,927</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47.9</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1.004</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26</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Wasatch</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Central</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3130</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23,530</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dirty="0">
                          <a:solidFill>
                            <a:srgbClr val="000000"/>
                          </a:solidFill>
                          <a:latin typeface="Times New Roman"/>
                          <a:ea typeface="Times New Roman"/>
                        </a:rPr>
                        <a:t>21,275</a:t>
                      </a:r>
                      <a:endParaRPr lang="en-US" sz="1100" dirty="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90</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31.6</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65,204</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42.2</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1.034</a:t>
                      </a:r>
                      <a:endParaRPr lang="en-US" sz="110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27</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Washington</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6298</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138,115</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123,914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dirty="0">
                          <a:solidFill>
                            <a:srgbClr val="000000"/>
                          </a:solidFill>
                          <a:latin typeface="Times New Roman"/>
                          <a:ea typeface="Times New Roman"/>
                        </a:rPr>
                        <a:t>90</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32.5</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50,050</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33.7</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0.978</a:t>
                      </a:r>
                      <a:endParaRPr lang="en-US" sz="1100" dirty="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28</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Wayne</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South</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6384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2,778</a:t>
                      </a:r>
                      <a:endParaRPr lang="en-US" sz="1100">
                        <a:latin typeface="Times New Roman"/>
                        <a:ea typeface="Times New Roman"/>
                      </a:endParaRPr>
                    </a:p>
                  </a:txBody>
                  <a:tcPr marL="25816" marR="25816" marT="0" marB="0" anchor="ctr">
                    <a:lnL>
                      <a:noFill/>
                    </a:lnL>
                    <a:lnR>
                      <a:noFill/>
                    </a:lnR>
                    <a:lnT>
                      <a:noFill/>
                    </a:lnT>
                    <a:lnB>
                      <a:noFill/>
                    </a:lnB>
                  </a:tcPr>
                </a:tc>
                <a:tc gridSpan="2">
                  <a:txBody>
                    <a:bodyPr/>
                    <a:lstStyle/>
                    <a:p>
                      <a:pPr algn="ctr">
                        <a:lnSpc>
                          <a:spcPct val="115000"/>
                        </a:lnSpc>
                        <a:spcAft>
                          <a:spcPts val="0"/>
                        </a:spcAft>
                      </a:pPr>
                      <a:r>
                        <a:rPr lang="en-US" sz="1100">
                          <a:solidFill>
                            <a:srgbClr val="000000"/>
                          </a:solidFill>
                          <a:latin typeface="Times New Roman"/>
                          <a:ea typeface="Times New Roman"/>
                        </a:rPr>
                        <a:t>2,634</a:t>
                      </a:r>
                      <a:endParaRPr lang="en-US" sz="1100">
                        <a:latin typeface="Times New Roman"/>
                        <a:ea typeface="Times New Roman"/>
                      </a:endParaRPr>
                    </a:p>
                  </a:txBody>
                  <a:tcPr marL="25816" marR="25816" marT="0" marB="0" anchor="ctr">
                    <a:lnL>
                      <a:noFill/>
                    </a:lnL>
                    <a:lnR>
                      <a:noFill/>
                    </a:lnR>
                    <a:lnT>
                      <a:noFill/>
                    </a:lnT>
                    <a:lnB>
                      <a:noFill/>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95</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a:solidFill>
                            <a:srgbClr val="000000"/>
                          </a:solidFill>
                          <a:latin typeface="Times New Roman"/>
                          <a:ea typeface="Times New Roman"/>
                        </a:rPr>
                        <a:t>37.1</a:t>
                      </a:r>
                      <a:endParaRPr lang="en-US" sz="110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49,414</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33.7</a:t>
                      </a:r>
                      <a:endParaRPr lang="en-US" sz="1100" dirty="0">
                        <a:latin typeface="Times New Roman"/>
                        <a:ea typeface="Times New Roman"/>
                      </a:endParaRPr>
                    </a:p>
                  </a:txBody>
                  <a:tcPr marL="25816" marR="25816" marT="0" marB="0" anchor="ctr">
                    <a:lnL>
                      <a:noFill/>
                    </a:lnL>
                    <a:lnR>
                      <a:noFill/>
                    </a:lnR>
                    <a:lnT>
                      <a:noFill/>
                    </a:lnT>
                    <a:lnB>
                      <a:noFill/>
                    </a:lnB>
                  </a:tcPr>
                </a:tc>
                <a:tc>
                  <a:txBody>
                    <a:bodyPr/>
                    <a:lstStyle/>
                    <a:p>
                      <a:pPr algn="ctr">
                        <a:lnSpc>
                          <a:spcPct val="115000"/>
                        </a:lnSpc>
                        <a:spcAft>
                          <a:spcPts val="0"/>
                        </a:spcAft>
                      </a:pPr>
                      <a:r>
                        <a:rPr lang="en-US" sz="1100" dirty="0">
                          <a:solidFill>
                            <a:srgbClr val="000000"/>
                          </a:solidFill>
                          <a:latin typeface="Times New Roman"/>
                          <a:ea typeface="Times New Roman"/>
                        </a:rPr>
                        <a:t>1.022</a:t>
                      </a:r>
                      <a:endParaRPr lang="en-US" sz="1100" dirty="0">
                        <a:latin typeface="Times New Roman"/>
                        <a:ea typeface="Times New Roman"/>
                      </a:endParaRPr>
                    </a:p>
                  </a:txBody>
                  <a:tcPr marL="25816" marR="25816" marT="0" marB="0" anchor="ctr">
                    <a:lnL>
                      <a:noFill/>
                    </a:lnL>
                    <a:lnR>
                      <a:noFill/>
                    </a:lnR>
                    <a:lnT>
                      <a:noFill/>
                    </a:lnT>
                    <a:lnB>
                      <a:noFill/>
                    </a:lnB>
                  </a:tcPr>
                </a:tc>
              </a:tr>
              <a:tr h="191839">
                <a:tc>
                  <a:txBody>
                    <a:bodyPr/>
                    <a:lstStyle/>
                    <a:p>
                      <a:pPr algn="ctr">
                        <a:lnSpc>
                          <a:spcPct val="115000"/>
                        </a:lnSpc>
                        <a:spcAft>
                          <a:spcPts val="0"/>
                        </a:spcAft>
                      </a:pPr>
                      <a:r>
                        <a:rPr lang="en-US" sz="1100">
                          <a:solidFill>
                            <a:srgbClr val="000000"/>
                          </a:solidFill>
                          <a:latin typeface="Times New Roman"/>
                          <a:ea typeface="Times New Roman"/>
                        </a:rPr>
                        <a:t>29</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100">
                          <a:solidFill>
                            <a:srgbClr val="000000"/>
                          </a:solidFill>
                          <a:latin typeface="Times New Roman"/>
                          <a:ea typeface="Times New Roman"/>
                        </a:rPr>
                        <a:t>Weber</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North</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100">
                          <a:solidFill>
                            <a:srgbClr val="000000"/>
                          </a:solidFill>
                          <a:latin typeface="Times New Roman"/>
                          <a:ea typeface="Times New Roman"/>
                        </a:rPr>
                        <a:t>1708</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231,236</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100">
                          <a:solidFill>
                            <a:srgbClr val="000000"/>
                          </a:solidFill>
                          <a:latin typeface="Times New Roman"/>
                          <a:ea typeface="Times New Roman"/>
                        </a:rPr>
                        <a:t>197,101</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15000"/>
                        </a:lnSpc>
                        <a:spcAft>
                          <a:spcPts val="0"/>
                        </a:spcAft>
                      </a:pPr>
                      <a:r>
                        <a:rPr lang="en-US" sz="1100">
                          <a:solidFill>
                            <a:srgbClr val="000000"/>
                          </a:solidFill>
                          <a:latin typeface="Times New Roman"/>
                          <a:ea typeface="Times New Roman"/>
                        </a:rPr>
                        <a:t>85</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30.7</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latin typeface="Times New Roman"/>
                          <a:ea typeface="Times New Roman"/>
                        </a:rPr>
                        <a:t>54,086</a:t>
                      </a:r>
                      <a:endParaRPr lang="en-US" sz="110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solidFill>
                            <a:srgbClr val="000000"/>
                          </a:solidFill>
                          <a:latin typeface="Times New Roman"/>
                          <a:ea typeface="Times New Roman"/>
                        </a:rPr>
                        <a:t>33.2</a:t>
                      </a:r>
                      <a:endParaRPr lang="en-US" sz="1100" dirty="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solidFill>
                            <a:srgbClr val="000000"/>
                          </a:solidFill>
                          <a:latin typeface="Times New Roman"/>
                          <a:ea typeface="Times New Roman"/>
                        </a:rPr>
                        <a:t>1.008</a:t>
                      </a:r>
                      <a:endParaRPr lang="en-US" sz="1100" dirty="0">
                        <a:latin typeface="Times New Roman"/>
                        <a:ea typeface="Times New Roman"/>
                      </a:endParaRPr>
                    </a:p>
                  </a:txBody>
                  <a:tcPr marL="25816" marR="25816"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438400" y="457200"/>
          <a:ext cx="4267200" cy="1051560"/>
        </p:xfrm>
        <a:graphic>
          <a:graphicData uri="http://schemas.openxmlformats.org/drawingml/2006/table">
            <a:tbl>
              <a:tblPr/>
              <a:tblGrid>
                <a:gridCol w="1063704"/>
                <a:gridCol w="561437"/>
                <a:gridCol w="769224"/>
                <a:gridCol w="621985"/>
                <a:gridCol w="590335"/>
                <a:gridCol w="660515"/>
              </a:tblGrid>
              <a:tr h="200025">
                <a:tc rowSpan="2">
                  <a:txBody>
                    <a:bodyPr/>
                    <a:lstStyle/>
                    <a:p>
                      <a:pPr algn="ctr">
                        <a:lnSpc>
                          <a:spcPct val="115000"/>
                        </a:lnSpc>
                        <a:spcAft>
                          <a:spcPts val="0"/>
                        </a:spcAft>
                      </a:pPr>
                      <a:r>
                        <a:rPr lang="en-US" sz="1200" dirty="0">
                          <a:solidFill>
                            <a:srgbClr val="000000"/>
                          </a:solidFill>
                          <a:latin typeface="Times New Roman"/>
                          <a:ea typeface="Times New Roman"/>
                        </a:rPr>
                        <a:t>State Plane</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dirty="0">
                          <a:solidFill>
                            <a:srgbClr val="000000"/>
                          </a:solidFill>
                          <a:latin typeface="Times New Roman"/>
                          <a:ea typeface="Times New Roman"/>
                        </a:rPr>
                        <a:t>Good</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North</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25162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23595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1205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362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93.77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Central</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52611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49260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2460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891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93.63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South</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19541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17947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1230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364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91.84</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2514600" y="2014728"/>
          <a:ext cx="4191000" cy="1261872"/>
        </p:xfrm>
        <a:graphic>
          <a:graphicData uri="http://schemas.openxmlformats.org/drawingml/2006/table">
            <a:tbl>
              <a:tblPr/>
              <a:tblGrid>
                <a:gridCol w="1054318"/>
                <a:gridCol w="549728"/>
                <a:gridCol w="753181"/>
                <a:gridCol w="609012"/>
                <a:gridCol w="578022"/>
                <a:gridCol w="646739"/>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Area </a:t>
                      </a:r>
                      <a:r>
                        <a:rPr lang="en-US" sz="1200" dirty="0">
                          <a:solidFill>
                            <a:srgbClr val="000000"/>
                          </a:solidFill>
                          <a:latin typeface="Times New Roman"/>
                          <a:ea typeface="Times New Roman"/>
                        </a:rPr>
                        <a:t>(sq km)</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dirty="0">
                          <a:solidFill>
                            <a:srgbClr val="000000"/>
                          </a:solidFill>
                          <a:latin typeface="Times New Roman"/>
                          <a:ea typeface="Times New Roman"/>
                        </a:rPr>
                        <a:t># of Signs</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dirty="0">
                          <a:solidFill>
                            <a:srgbClr val="000000"/>
                          </a:solidFill>
                          <a:latin typeface="Times New Roman"/>
                          <a:ea typeface="Times New Roman"/>
                        </a:rPr>
                        <a:t>&lt;2000</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13453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12714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528</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211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94.51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2000-4000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23348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22002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422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94.24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4000-10000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34779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32391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1898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490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93.13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&gt;10000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25734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23695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1545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494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92.08</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2514600" y="4166616"/>
          <a:ext cx="4419600" cy="1472184"/>
        </p:xfrm>
        <a:graphic>
          <a:graphicData uri="http://schemas.openxmlformats.org/drawingml/2006/table">
            <a:tbl>
              <a:tblPr/>
              <a:tblGrid>
                <a:gridCol w="1277218"/>
                <a:gridCol w="555950"/>
                <a:gridCol w="745266"/>
                <a:gridCol w="602612"/>
                <a:gridCol w="571948"/>
                <a:gridCol w="666606"/>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Population</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dirty="0">
                          <a:solidFill>
                            <a:srgbClr val="000000"/>
                          </a:solidFill>
                          <a:latin typeface="Times New Roman"/>
                          <a:ea typeface="Times New Roman"/>
                        </a:rPr>
                        <a:t>Sign Condition</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&lt;10000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14804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13482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1061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261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91.07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10000-20000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14359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13211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894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254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92.01</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20000-50000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24001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22022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1496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483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91.75</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50000-300000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14370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13498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650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222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93.93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&gt;300000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29780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28589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794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397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96.00</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90798" y="457200"/>
          <a:ext cx="4038602" cy="1051560"/>
        </p:xfrm>
        <a:graphic>
          <a:graphicData uri="http://schemas.openxmlformats.org/drawingml/2006/table">
            <a:tbl>
              <a:tblPr/>
              <a:tblGrid>
                <a:gridCol w="762953"/>
                <a:gridCol w="655130"/>
                <a:gridCol w="762953"/>
                <a:gridCol w="616914"/>
                <a:gridCol w="585522"/>
                <a:gridCol w="655130"/>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 </a:t>
                      </a:r>
                      <a:r>
                        <a:rPr lang="en-US" sz="1200" dirty="0">
                          <a:solidFill>
                            <a:srgbClr val="000000"/>
                          </a:solidFill>
                          <a:latin typeface="Times New Roman"/>
                          <a:ea typeface="Times New Roman"/>
                        </a:rPr>
                        <a:t>White</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Poor</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&lt;90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47855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44743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2240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872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93.5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90-94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36130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33756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1834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540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93.4</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&gt;94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13329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12303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821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205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92.3</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2057400" y="2167128"/>
          <a:ext cx="4724400" cy="1261872"/>
        </p:xfrm>
        <a:graphic>
          <a:graphicData uri="http://schemas.openxmlformats.org/drawingml/2006/table">
            <a:tbl>
              <a:tblPr/>
              <a:tblGrid>
                <a:gridCol w="892510"/>
                <a:gridCol w="766379"/>
                <a:gridCol w="892510"/>
                <a:gridCol w="721673"/>
                <a:gridCol w="684949"/>
                <a:gridCol w="766379"/>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Median </a:t>
                      </a:r>
                      <a:r>
                        <a:rPr lang="en-US" sz="1200" dirty="0">
                          <a:solidFill>
                            <a:srgbClr val="000000"/>
                          </a:solidFill>
                          <a:latin typeface="Times New Roman"/>
                          <a:ea typeface="Times New Roman"/>
                        </a:rPr>
                        <a:t>Age</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24-29</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16835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15743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dirty="0">
                          <a:solidFill>
                            <a:srgbClr val="000000"/>
                          </a:solidFill>
                          <a:latin typeface="Times New Roman"/>
                          <a:ea typeface="Times New Roman"/>
                        </a:rPr>
                        <a:t>860</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232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93.51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29-32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46967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44059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2011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897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93.81</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32-37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18643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17260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1109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274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92.58</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&gt;37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14869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13740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915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214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92.41</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nvGraphicFramePr>
        <p:xfrm>
          <a:off x="2362200" y="4032504"/>
          <a:ext cx="4451350" cy="2104517"/>
        </p:xfrm>
        <a:graphic>
          <a:graphicData uri="http://schemas.openxmlformats.org/drawingml/2006/table">
            <a:tbl>
              <a:tblPr/>
              <a:tblGrid>
                <a:gridCol w="1403350"/>
                <a:gridCol w="609600"/>
                <a:gridCol w="709930"/>
                <a:gridCol w="574040"/>
                <a:gridCol w="544830"/>
                <a:gridCol w="609600"/>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Median </a:t>
                      </a:r>
                      <a:r>
                        <a:rPr lang="en-US" sz="1200" dirty="0">
                          <a:solidFill>
                            <a:srgbClr val="000000"/>
                          </a:solidFill>
                          <a:latin typeface="Times New Roman"/>
                          <a:ea typeface="Times New Roman"/>
                        </a:rPr>
                        <a:t>Household Income, 2006-2010 (US Dollars)</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Fair</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&lt;42000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12240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10993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953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294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89.81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28600">
                <a:tc>
                  <a:txBody>
                    <a:bodyPr/>
                    <a:lstStyle/>
                    <a:p>
                      <a:pPr algn="ctr">
                        <a:lnSpc>
                          <a:spcPct val="115000"/>
                        </a:lnSpc>
                        <a:spcAft>
                          <a:spcPts val="0"/>
                        </a:spcAft>
                      </a:pPr>
                      <a:r>
                        <a:rPr lang="en-US" sz="1200">
                          <a:solidFill>
                            <a:srgbClr val="000000"/>
                          </a:solidFill>
                          <a:latin typeface="Times New Roman"/>
                          <a:ea typeface="Times New Roman"/>
                        </a:rPr>
                        <a:t>42000-45000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13948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12953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788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92.87</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45000-50000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11682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10724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803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155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91.80</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50000-55000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13053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12295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581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177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94.19</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55000-60000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31491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29769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1191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531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94.53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&gt;60000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14900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14068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579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253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94.42</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09802" y="457200"/>
          <a:ext cx="5029199" cy="1665605"/>
        </p:xfrm>
        <a:graphic>
          <a:graphicData uri="http://schemas.openxmlformats.org/drawingml/2006/table">
            <a:tbl>
              <a:tblPr/>
              <a:tblGrid>
                <a:gridCol w="1556569"/>
                <a:gridCol w="608605"/>
                <a:gridCol w="833849"/>
                <a:gridCol w="674239"/>
                <a:gridCol w="639930"/>
                <a:gridCol w="716007"/>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 </a:t>
                      </a:r>
                      <a:r>
                        <a:rPr lang="en-US" sz="1200" dirty="0">
                          <a:solidFill>
                            <a:srgbClr val="000000"/>
                          </a:solidFill>
                          <a:latin typeface="Times New Roman"/>
                          <a:ea typeface="Times New Roman"/>
                        </a:rPr>
                        <a:t>Adults (25-64) with at least an Associate Degree</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&lt;30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17423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15764</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1272</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387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90.48</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30-32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18654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17247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1094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313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92.46</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32-34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17297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16200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857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240</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93.66</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34-42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21749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20537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827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385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94.43</a:t>
                      </a:r>
                      <a:endParaRPr lang="en-US" sz="1200">
                        <a:latin typeface="Times New Roman"/>
                        <a:ea typeface="Times New Roman"/>
                      </a:endParaRPr>
                    </a:p>
                  </a:txBody>
                  <a:tcPr marL="68580" marR="68580" marT="0" marB="0" anchor="ctr">
                    <a:lnL>
                      <a:noFill/>
                    </a:lnL>
                    <a:lnR>
                      <a:noFill/>
                    </a:lnR>
                    <a:lnT>
                      <a:noFill/>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&gt;42</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22191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21054</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845</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292</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94.88</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nvGraphicFramePr>
        <p:xfrm>
          <a:off x="2441575" y="3121152"/>
          <a:ext cx="4568825" cy="1034669"/>
        </p:xfrm>
        <a:graphic>
          <a:graphicData uri="http://schemas.openxmlformats.org/drawingml/2006/table">
            <a:tbl>
              <a:tblPr/>
              <a:tblGrid>
                <a:gridCol w="1520190"/>
                <a:gridCol w="609600"/>
                <a:gridCol w="699135"/>
                <a:gridCol w="565150"/>
                <a:gridCol w="565150"/>
                <a:gridCol w="609600"/>
              </a:tblGrid>
              <a:tr h="200025">
                <a:tc rowSpan="2">
                  <a:txBody>
                    <a:bodyPr/>
                    <a:lstStyle/>
                    <a:p>
                      <a:pPr algn="ctr">
                        <a:lnSpc>
                          <a:spcPct val="115000"/>
                        </a:lnSpc>
                        <a:spcAft>
                          <a:spcPts val="0"/>
                        </a:spcAft>
                      </a:pPr>
                      <a:r>
                        <a:rPr lang="en-US" sz="1200" dirty="0" smtClean="0">
                          <a:solidFill>
                            <a:srgbClr val="000000"/>
                          </a:solidFill>
                          <a:latin typeface="Times New Roman"/>
                          <a:ea typeface="Times New Roman"/>
                        </a:rPr>
                        <a:t>County’s Sex </a:t>
                      </a:r>
                      <a:r>
                        <a:rPr lang="en-US" sz="1200" dirty="0">
                          <a:solidFill>
                            <a:srgbClr val="000000"/>
                          </a:solidFill>
                          <a:latin typeface="Times New Roman"/>
                          <a:ea typeface="Times New Roman"/>
                        </a:rPr>
                        <a:t>Ratio (Ratios of Males to Females</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2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02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0025">
                <a:tc>
                  <a:txBody>
                    <a:bodyPr/>
                    <a:lstStyle/>
                    <a:p>
                      <a:pPr algn="ctr">
                        <a:lnSpc>
                          <a:spcPct val="115000"/>
                        </a:lnSpc>
                        <a:spcAft>
                          <a:spcPts val="0"/>
                        </a:spcAft>
                      </a:pPr>
                      <a:r>
                        <a:rPr lang="en-US" sz="1200">
                          <a:solidFill>
                            <a:srgbClr val="000000"/>
                          </a:solidFill>
                          <a:latin typeface="Times New Roman"/>
                          <a:ea typeface="Times New Roman"/>
                        </a:rPr>
                        <a:t>&lt;1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13268</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12193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838</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237</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91.90</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200025">
                <a:tc>
                  <a:txBody>
                    <a:bodyPr/>
                    <a:lstStyle/>
                    <a:p>
                      <a:pPr algn="ctr">
                        <a:lnSpc>
                          <a:spcPct val="115000"/>
                        </a:lnSpc>
                        <a:spcAft>
                          <a:spcPts val="0"/>
                        </a:spcAft>
                      </a:pPr>
                      <a:r>
                        <a:rPr lang="en-US" sz="1200">
                          <a:solidFill>
                            <a:srgbClr val="000000"/>
                          </a:solidFill>
                          <a:latin typeface="Times New Roman"/>
                          <a:ea typeface="Times New Roman"/>
                        </a:rPr>
                        <a:t>&gt;1</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84046</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78609</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4057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1380</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93.53</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3810000" cy="792162"/>
          </a:xfrm>
        </p:spPr>
        <p:txBody>
          <a:bodyPr>
            <a:normAutofit/>
          </a:bodyPr>
          <a:lstStyle/>
          <a:p>
            <a:pPr algn="l"/>
            <a:r>
              <a:rPr lang="en-US" sz="2800" dirty="0" smtClean="0">
                <a:latin typeface="Times New Roman" pitchFamily="18" charset="0"/>
                <a:cs typeface="Times New Roman" pitchFamily="18" charset="0"/>
              </a:rPr>
              <a:t>Acknowledgment</a:t>
            </a:r>
          </a:p>
        </p:txBody>
      </p:sp>
      <p:pic>
        <p:nvPicPr>
          <p:cNvPr id="64516" name="Picture 4" descr="https://researchweek.usu.edu/images/uploads/KevinHeaslip1.jpg"/>
          <p:cNvPicPr>
            <a:picLocks noChangeAspect="1" noChangeArrowheads="1"/>
          </p:cNvPicPr>
          <p:nvPr/>
        </p:nvPicPr>
        <p:blipFill>
          <a:blip r:embed="rId3" cstate="print"/>
          <a:srcRect/>
          <a:stretch>
            <a:fillRect/>
          </a:stretch>
        </p:blipFill>
        <p:spPr bwMode="auto">
          <a:xfrm>
            <a:off x="1143000" y="2667000"/>
            <a:ext cx="2057400" cy="2723030"/>
          </a:xfrm>
          <a:prstGeom prst="rect">
            <a:avLst/>
          </a:prstGeom>
          <a:noFill/>
        </p:spPr>
      </p:pic>
      <p:sp>
        <p:nvSpPr>
          <p:cNvPr id="7" name="Rectangle 6"/>
          <p:cNvSpPr/>
          <p:nvPr/>
        </p:nvSpPr>
        <p:spPr>
          <a:xfrm>
            <a:off x="1168845" y="2190690"/>
            <a:ext cx="2131224" cy="400110"/>
          </a:xfrm>
          <a:prstGeom prst="rect">
            <a:avLst/>
          </a:prstGeom>
        </p:spPr>
        <p:txBody>
          <a:bodyPr wrap="none">
            <a:spAutoFit/>
          </a:bodyPr>
          <a:lstStyle/>
          <a:p>
            <a:r>
              <a:rPr lang="en-US" sz="2000" b="1" dirty="0" smtClean="0">
                <a:latin typeface="Times New Roman" pitchFamily="18" charset="0"/>
                <a:cs typeface="Times New Roman" pitchFamily="18" charset="0"/>
              </a:rPr>
              <a:t>Dr. Kevin </a:t>
            </a:r>
            <a:r>
              <a:rPr lang="en-US" sz="2000" b="1" dirty="0" err="1" smtClean="0">
                <a:latin typeface="Times New Roman" pitchFamily="18" charset="0"/>
                <a:cs typeface="Times New Roman" pitchFamily="18" charset="0"/>
              </a:rPr>
              <a:t>Heaslip</a:t>
            </a:r>
            <a:endParaRPr lang="en-US" sz="2000" b="1" dirty="0">
              <a:latin typeface="Times New Roman" pitchFamily="18" charset="0"/>
              <a:cs typeface="Times New Roman" pitchFamily="18" charset="0"/>
            </a:endParaRPr>
          </a:p>
        </p:txBody>
      </p:sp>
      <p:pic>
        <p:nvPicPr>
          <p:cNvPr id="64521" name="Picture 9" descr="https://www.ics.psu.edu/images/dtarboton.jpg"/>
          <p:cNvPicPr>
            <a:picLocks noChangeAspect="1" noChangeArrowheads="1"/>
          </p:cNvPicPr>
          <p:nvPr/>
        </p:nvPicPr>
        <p:blipFill>
          <a:blip r:embed="rId4" cstate="print"/>
          <a:srcRect/>
          <a:stretch>
            <a:fillRect/>
          </a:stretch>
        </p:blipFill>
        <p:spPr bwMode="auto">
          <a:xfrm>
            <a:off x="5181600" y="2667000"/>
            <a:ext cx="2133600" cy="2743200"/>
          </a:xfrm>
          <a:prstGeom prst="rect">
            <a:avLst/>
          </a:prstGeom>
          <a:noFill/>
        </p:spPr>
      </p:pic>
      <p:sp>
        <p:nvSpPr>
          <p:cNvPr id="11" name="Rectangle 10"/>
          <p:cNvSpPr/>
          <p:nvPr/>
        </p:nvSpPr>
        <p:spPr>
          <a:xfrm>
            <a:off x="5146515" y="2209800"/>
            <a:ext cx="2321085" cy="400110"/>
          </a:xfrm>
          <a:prstGeom prst="rect">
            <a:avLst/>
          </a:prstGeom>
        </p:spPr>
        <p:txBody>
          <a:bodyPr wrap="none">
            <a:spAutoFit/>
          </a:bodyPr>
          <a:lstStyle/>
          <a:p>
            <a:r>
              <a:rPr lang="en-US" sz="2000" b="1" dirty="0" smtClean="0">
                <a:latin typeface="Times New Roman" pitchFamily="18" charset="0"/>
                <a:cs typeface="Times New Roman" pitchFamily="18" charset="0"/>
              </a:rPr>
              <a:t>Dr. David </a:t>
            </a:r>
            <a:r>
              <a:rPr lang="en-US" sz="2000" b="1" dirty="0" err="1" smtClean="0">
                <a:latin typeface="Times New Roman" pitchFamily="18" charset="0"/>
                <a:cs typeface="Times New Roman" pitchFamily="18" charset="0"/>
              </a:rPr>
              <a:t>Tarboton</a:t>
            </a:r>
            <a:endParaRPr lang="en-US"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s.123rf.com/400wm/400/400/lightwise/lightwise1201/lightwise120100141/12082760-answers-ahead-yellow-road-sign-on-a-highway-metal-pole-announcing-solutions-to-questions-for-custome.jpg"/>
          <p:cNvPicPr>
            <a:picLocks noChangeAspect="1" noChangeArrowheads="1"/>
          </p:cNvPicPr>
          <p:nvPr/>
        </p:nvPicPr>
        <p:blipFill>
          <a:blip r:embed="rId3" cstate="print"/>
          <a:srcRect/>
          <a:stretch>
            <a:fillRect/>
          </a:stretch>
        </p:blipFill>
        <p:spPr bwMode="auto">
          <a:xfrm>
            <a:off x="2209800" y="962617"/>
            <a:ext cx="4419600" cy="499389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latin typeface="Times New Roman" pitchFamily="18" charset="0"/>
                <a:cs typeface="Times New Roman" pitchFamily="18" charset="0"/>
              </a:rPr>
              <a:t>How to Address the Sign Data Collection Challenge?</a:t>
            </a:r>
          </a:p>
        </p:txBody>
      </p:sp>
      <p:sp>
        <p:nvSpPr>
          <p:cNvPr id="3" name="Content Placeholder 2"/>
          <p:cNvSpPr>
            <a:spLocks noGrp="1"/>
          </p:cNvSpPr>
          <p:nvPr>
            <p:ph idx="1"/>
          </p:nvPr>
        </p:nvSpPr>
        <p:spPr/>
        <p:txBody>
          <a:bodyPr/>
          <a:lstStyle/>
          <a:p>
            <a:pPr indent="0">
              <a:buNone/>
            </a:pPr>
            <a:r>
              <a:rPr lang="en-US" sz="2000" dirty="0" smtClean="0">
                <a:latin typeface="Times New Roman" pitchFamily="18" charset="0"/>
                <a:cs typeface="Times New Roman" pitchFamily="18" charset="0"/>
              </a:rPr>
              <a:t>Utah Department of Transportation (UDOT) has sponsored an effort to have comprehensive information about its road assets in a cost effective manner. To do so, mobile </a:t>
            </a:r>
            <a:r>
              <a:rPr lang="en-US" sz="2000" dirty="0" err="1" smtClean="0">
                <a:latin typeface="Times New Roman" pitchFamily="18" charset="0"/>
                <a:cs typeface="Times New Roman" pitchFamily="18" charset="0"/>
              </a:rPr>
              <a:t>LiDAR</a:t>
            </a:r>
            <a:r>
              <a:rPr lang="en-US" sz="2000" dirty="0" smtClean="0">
                <a:latin typeface="Times New Roman" pitchFamily="18" charset="0"/>
                <a:cs typeface="Times New Roman" pitchFamily="18" charset="0"/>
              </a:rPr>
              <a:t> (light detection and ranging) was investigated and chosen to record traffic signs under UDOT’s jurisdiction.</a:t>
            </a:r>
            <a:endParaRPr lang="en-US" dirty="0">
              <a:latin typeface="Times New Roman" pitchFamily="18" charset="0"/>
              <a:cs typeface="Times New Roman" pitchFamily="18" charset="0"/>
            </a:endParaRPr>
          </a:p>
        </p:txBody>
      </p:sp>
      <p:pic>
        <p:nvPicPr>
          <p:cNvPr id="4" name="Picture 3"/>
          <p:cNvPicPr/>
          <p:nvPr/>
        </p:nvPicPr>
        <p:blipFill rotWithShape="1">
          <a:blip r:embed="rId3" cstate="print">
            <a:extLst>
              <a:ext uri="{28A0092B-C50C-407E-A947-70E740481C1C}">
                <a14:useLocalDpi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t="20823" b="11077"/>
          <a:stretch/>
        </p:blipFill>
        <p:spPr bwMode="auto">
          <a:xfrm>
            <a:off x="1678084" y="3276600"/>
            <a:ext cx="5941916" cy="289462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5" name="Rectangle 4"/>
          <p:cNvSpPr/>
          <p:nvPr/>
        </p:nvSpPr>
        <p:spPr>
          <a:xfrm>
            <a:off x="2286000" y="6211669"/>
            <a:ext cx="4495800" cy="276999"/>
          </a:xfrm>
          <a:prstGeom prst="rect">
            <a:avLst/>
          </a:prstGeom>
        </p:spPr>
        <p:txBody>
          <a:bodyPr wrap="square">
            <a:spAutoFit/>
          </a:bodyPr>
          <a:lstStyle/>
          <a:p>
            <a:pPr marL="548640" indent="-411480">
              <a:spcBef>
                <a:spcPct val="20000"/>
              </a:spcBef>
              <a:buClr>
                <a:schemeClr val="tx1">
                  <a:shade val="95000"/>
                </a:schemeClr>
              </a:buClr>
              <a:buSzPct val="65000"/>
            </a:pPr>
            <a:r>
              <a:rPr lang="en-US" sz="1200" dirty="0" err="1" smtClean="0">
                <a:latin typeface="Times New Roman" pitchFamily="18" charset="0"/>
                <a:cs typeface="Times New Roman" pitchFamily="18" charset="0"/>
              </a:rPr>
              <a:t>Lidar</a:t>
            </a:r>
            <a:r>
              <a:rPr lang="en-US" sz="1200" dirty="0" smtClean="0">
                <a:latin typeface="Times New Roman" pitchFamily="18" charset="0"/>
                <a:cs typeface="Times New Roman" pitchFamily="18" charset="0"/>
              </a:rPr>
              <a:t> Equipped Vehicle Used for UDOT Sign Data Collection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ajid\Desktop\TermProject\Roads.jpg"/>
          <p:cNvPicPr>
            <a:picLocks noChangeAspect="1" noChangeArrowheads="1"/>
          </p:cNvPicPr>
          <p:nvPr/>
        </p:nvPicPr>
        <p:blipFill>
          <a:blip r:embed="rId3" cstate="print"/>
          <a:srcRect/>
          <a:stretch>
            <a:fillRect/>
          </a:stretch>
        </p:blipFill>
        <p:spPr bwMode="auto">
          <a:xfrm>
            <a:off x="0" y="0"/>
            <a:ext cx="5299364" cy="6858000"/>
          </a:xfrm>
          <a:prstGeom prst="rect">
            <a:avLst/>
          </a:prstGeom>
          <a:noFill/>
        </p:spPr>
      </p:pic>
      <p:sp>
        <p:nvSpPr>
          <p:cNvPr id="27651" name="Rectangle 3"/>
          <p:cNvSpPr>
            <a:spLocks noChangeArrowheads="1"/>
          </p:cNvSpPr>
          <p:nvPr/>
        </p:nvSpPr>
        <p:spPr bwMode="auto">
          <a:xfrm>
            <a:off x="5638800" y="900517"/>
            <a:ext cx="2895600" cy="21390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a:t>
            </a:r>
            <a:r>
              <a:rPr lang="en-US" sz="1400" dirty="0" smtClean="0">
                <a:latin typeface="Times New Roman" pitchFamily="18" charset="0"/>
                <a:ea typeface="Times New Roman" pitchFamily="18" charset="0"/>
                <a:cs typeface="Times New Roman" pitchFamily="18" charset="0"/>
              </a:rPr>
              <a:t>collected </a:t>
            </a:r>
            <a:r>
              <a:rPr kumimoji="0" lang="en-US"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data included the following attributes of the signs:</a:t>
            </a:r>
          </a:p>
          <a:p>
            <a:pPr lvl="0" fontAlgn="base">
              <a:spcBef>
                <a:spcPct val="0"/>
              </a:spcBef>
              <a:spcAft>
                <a:spcPct val="0"/>
              </a:spcAft>
            </a:pPr>
            <a:endParaRPr kumimoji="0" lang="en-US" sz="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Location</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Condition (Good, Fair, Poor)</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Condition Comment</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MUTCD Code</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Size</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Orientation</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Mount Height</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Collected Date</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Facing Direction</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0" y="2691385"/>
          <a:ext cx="5867399" cy="3420534"/>
        </p:xfrm>
        <a:graphic>
          <a:graphicData uri="http://schemas.openxmlformats.org/drawingml/2006/table">
            <a:tbl>
              <a:tblPr/>
              <a:tblGrid>
                <a:gridCol w="1159035"/>
                <a:gridCol w="786129"/>
                <a:gridCol w="895312"/>
                <a:gridCol w="895312"/>
                <a:gridCol w="710537"/>
                <a:gridCol w="710537"/>
                <a:gridCol w="710537"/>
              </a:tblGrid>
              <a:tr h="167979">
                <a:tc rowSpan="3">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Comment Regarding Sign Condition</a:t>
                      </a:r>
                      <a:endParaRPr lang="en-US" sz="11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Sign Condition</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7979">
                <a:tc vMerge="1">
                  <a:txBody>
                    <a:bodyPr/>
                    <a:lstStyle/>
                    <a:p>
                      <a:endParaRPr lang="en-US"/>
                    </a:p>
                  </a:txBody>
                  <a:tcPr/>
                </a:tc>
                <a:tc gridSpan="2">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Fair</a:t>
                      </a:r>
                      <a:endParaRPr lang="en-US" sz="11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Poor</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Total</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900" dirty="0">
                          <a:solidFill>
                            <a:srgbClr val="000000"/>
                          </a:solidFill>
                          <a:latin typeface="Times New Roman"/>
                          <a:ea typeface="Times New Roman"/>
                        </a:rPr>
                        <a:t>Percentage</a:t>
                      </a:r>
                      <a:endParaRPr lang="en-US" sz="9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958">
                <a:tc vMerge="1">
                  <a:txBody>
                    <a:bodyPr/>
                    <a:lstStyle/>
                    <a:p>
                      <a:endParaRPr lang="en-US"/>
                    </a:p>
                  </a:txBody>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 of signs</a:t>
                      </a:r>
                      <a:endParaRPr lang="en-US" sz="11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solidFill>
                            <a:srgbClr val="000000"/>
                          </a:solidFill>
                          <a:latin typeface="Times New Roman"/>
                          <a:ea typeface="Times New Roman"/>
                        </a:rPr>
                        <a:t>Percentage</a:t>
                      </a:r>
                      <a:endParaRPr lang="en-US" sz="900" dirty="0">
                        <a:latin typeface="Times New Roman"/>
                        <a:ea typeface="Times New Roman"/>
                      </a:endParaRPr>
                    </a:p>
                  </a:txBody>
                  <a:tcPr marL="68559" marR="68559"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 of signs</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solidFill>
                            <a:srgbClr val="000000"/>
                          </a:solidFill>
                          <a:latin typeface="Times New Roman"/>
                          <a:ea typeface="Times New Roman"/>
                        </a:rPr>
                        <a:t>Percentage</a:t>
                      </a:r>
                      <a:endParaRPr lang="en-US" sz="9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Bent</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527</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10.75</a:t>
                      </a:r>
                      <a:endParaRPr lang="en-US" sz="11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58</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3.58</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585</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8.97</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a:noFill/>
                    </a:lnB>
                  </a:tcPr>
                </a:tc>
              </a:tr>
              <a:tr h="167979">
                <a:tc>
                  <a:txBody>
                    <a:bodyPr/>
                    <a:lstStyle/>
                    <a:p>
                      <a:pPr marL="0" marR="0">
                        <a:lnSpc>
                          <a:spcPct val="115000"/>
                        </a:lnSpc>
                        <a:spcBef>
                          <a:spcPts val="0"/>
                        </a:spcBef>
                        <a:spcAft>
                          <a:spcPts val="0"/>
                        </a:spcAft>
                      </a:pPr>
                      <a:r>
                        <a:rPr lang="en-US" sz="1100" dirty="0">
                          <a:solidFill>
                            <a:srgbClr val="000000"/>
                          </a:solidFill>
                          <a:latin typeface="Times New Roman"/>
                          <a:ea typeface="Times New Roman"/>
                        </a:rPr>
                        <a:t>Damaged</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1750</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35.69</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362</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22.36</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2112</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32.38</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Delaminated</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0.00</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563</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34.77</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563</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8.63</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Dents</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800</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16.32</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33</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2.04</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833</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12.77</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Dirty</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617</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12.58</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6</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0.37</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623</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9.55</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Faded Paint</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795</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16.21</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101</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6.24</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896</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13.74</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Fallen</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0.02</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77</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4.76</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78</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1.20</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Graffiti</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4</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0.08</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241</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14.89</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245</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3.76</a:t>
                      </a:r>
                      <a:endParaRPr lang="en-US" sz="110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Obstructed View</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0.02</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126</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7.78</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127</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1.95</a:t>
                      </a:r>
                      <a:endParaRPr lang="en-US" sz="1100" dirty="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Rusty</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27</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0.55</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0.06</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28</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0.43</a:t>
                      </a:r>
                      <a:endParaRPr lang="en-US" sz="1100" dirty="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Sticker</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367</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7.49</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35</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2.16</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402</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6.16</a:t>
                      </a:r>
                      <a:endParaRPr lang="en-US" sz="1100" dirty="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dirty="0">
                          <a:solidFill>
                            <a:srgbClr val="000000"/>
                          </a:solidFill>
                          <a:latin typeface="Times New Roman"/>
                          <a:ea typeface="Times New Roman"/>
                        </a:rPr>
                        <a:t>Temp Obstructed</a:t>
                      </a:r>
                      <a:endParaRPr lang="en-US" sz="1100" dirty="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3</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0.06</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4</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0.25</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7</a:t>
                      </a:r>
                      <a:endParaRPr lang="en-US" sz="1100">
                        <a:latin typeface="Times New Roman"/>
                        <a:ea typeface="Times New Roman"/>
                      </a:endParaRPr>
                    </a:p>
                  </a:txBody>
                  <a:tcPr marL="68559" marR="68559" marT="0" marB="0" anchor="ctr">
                    <a:lnL>
                      <a:noFill/>
                    </a:lnL>
                    <a:lnR>
                      <a:noFill/>
                    </a:lnR>
                    <a:lnT>
                      <a:noFill/>
                    </a:lnT>
                    <a:lnB>
                      <a:noFill/>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0.11</a:t>
                      </a:r>
                      <a:endParaRPr lang="en-US" sz="1100" dirty="0">
                        <a:latin typeface="Times New Roman"/>
                        <a:ea typeface="Times New Roman"/>
                      </a:endParaRPr>
                    </a:p>
                  </a:txBody>
                  <a:tcPr marL="68559" marR="68559" marT="0" marB="0" anchor="ctr">
                    <a:lnL>
                      <a:noFill/>
                    </a:lnL>
                    <a:lnR>
                      <a:noFill/>
                    </a:lnR>
                    <a:lnT>
                      <a:noFill/>
                    </a:lnT>
                    <a:lnB>
                      <a:noFill/>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Unknown</a:t>
                      </a:r>
                      <a:endParaRPr lang="en-US" sz="110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11</a:t>
                      </a:r>
                      <a:endParaRPr lang="en-US" sz="110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0.22</a:t>
                      </a:r>
                      <a:endParaRPr lang="en-US" sz="110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12</a:t>
                      </a:r>
                      <a:endParaRPr lang="en-US" sz="110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0.74</a:t>
                      </a:r>
                      <a:endParaRPr lang="en-US" sz="110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23</a:t>
                      </a:r>
                      <a:endParaRPr lang="en-US" sz="110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0.35</a:t>
                      </a:r>
                      <a:endParaRPr lang="en-US" sz="1100" dirty="0">
                        <a:latin typeface="Times New Roman"/>
                        <a:ea typeface="Times New Roman"/>
                      </a:endParaRPr>
                    </a:p>
                  </a:txBody>
                  <a:tcPr marL="68559" marR="68559" marT="0" marB="0" anchor="ctr">
                    <a:lnL>
                      <a:noFill/>
                    </a:lnL>
                    <a:lnR>
                      <a:noFill/>
                    </a:lnR>
                    <a:lnT>
                      <a:noFill/>
                    </a:lnT>
                    <a:lnB w="12700" cap="flat" cmpd="sng" algn="ctr">
                      <a:solidFill>
                        <a:srgbClr val="000000"/>
                      </a:solidFill>
                      <a:prstDash val="solid"/>
                      <a:round/>
                      <a:headEnd type="none" w="med" len="med"/>
                      <a:tailEnd type="none" w="med" len="med"/>
                    </a:lnB>
                  </a:tcPr>
                </a:tc>
              </a:tr>
              <a:tr h="167979">
                <a:tc>
                  <a:txBody>
                    <a:bodyPr/>
                    <a:lstStyle/>
                    <a:p>
                      <a:pPr marL="0" marR="0">
                        <a:lnSpc>
                          <a:spcPct val="115000"/>
                        </a:lnSpc>
                        <a:spcBef>
                          <a:spcPts val="0"/>
                        </a:spcBef>
                        <a:spcAft>
                          <a:spcPts val="0"/>
                        </a:spcAft>
                      </a:pPr>
                      <a:r>
                        <a:rPr lang="en-US" sz="1100">
                          <a:solidFill>
                            <a:srgbClr val="000000"/>
                          </a:solidFill>
                          <a:latin typeface="Times New Roman"/>
                          <a:ea typeface="Times New Roman"/>
                        </a:rPr>
                        <a:t>Total</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4903</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dirty="0">
                          <a:solidFill>
                            <a:srgbClr val="000000"/>
                          </a:solidFill>
                          <a:latin typeface="Times New Roman"/>
                          <a:ea typeface="Times New Roman"/>
                        </a:rPr>
                        <a:t> </a:t>
                      </a:r>
                      <a:endParaRPr lang="en-US" sz="1100" dirty="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1619</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 </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a:solidFill>
                            <a:srgbClr val="000000"/>
                          </a:solidFill>
                          <a:latin typeface="Times New Roman"/>
                          <a:ea typeface="Times New Roman"/>
                        </a:rPr>
                        <a:t>6522</a:t>
                      </a:r>
                      <a:endParaRPr lang="en-US" sz="1100">
                        <a:latin typeface="Times New Roman"/>
                        <a:ea typeface="Times New Roman"/>
                      </a:endParaRPr>
                    </a:p>
                  </a:txBody>
                  <a:tcPr marL="68559" marR="6855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solidFill>
                            <a:srgbClr val="000000"/>
                          </a:solidFill>
                          <a:latin typeface="Calibri"/>
                          <a:ea typeface="Times New Roman"/>
                        </a:rPr>
                        <a:t> </a:t>
                      </a:r>
                      <a:endParaRPr lang="en-US" sz="1100" dirty="0">
                        <a:latin typeface="Times New Roman"/>
                        <a:ea typeface="Times New Roman"/>
                      </a:endParaRPr>
                    </a:p>
                  </a:txBody>
                  <a:tcPr marL="68559" marR="6855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2012941" y="2390001"/>
            <a:ext cx="2482859" cy="276999"/>
          </a:xfrm>
          <a:prstGeom prst="rect">
            <a:avLst/>
          </a:prstGeom>
        </p:spPr>
        <p:txBody>
          <a:bodyPr wrap="none">
            <a:spAutoFit/>
          </a:bodyPr>
          <a:lstStyle/>
          <a:p>
            <a:pPr marL="548640" indent="-411480" algn="ctr">
              <a:spcBef>
                <a:spcPct val="20000"/>
              </a:spcBef>
              <a:buClr>
                <a:schemeClr val="tx1">
                  <a:shade val="95000"/>
                </a:schemeClr>
              </a:buClr>
              <a:buSzPct val="65000"/>
            </a:pPr>
            <a:r>
              <a:rPr lang="en-US" sz="1200" b="1" dirty="0" smtClean="0">
                <a:latin typeface="Times New Roman" pitchFamily="18" charset="0"/>
                <a:cs typeface="Times New Roman" pitchFamily="18" charset="0"/>
              </a:rPr>
              <a:t>Different Forms of Deterioration</a:t>
            </a:r>
          </a:p>
        </p:txBody>
      </p:sp>
      <p:sp>
        <p:nvSpPr>
          <p:cNvPr id="6" name="Rectangle 5"/>
          <p:cNvSpPr/>
          <p:nvPr/>
        </p:nvSpPr>
        <p:spPr>
          <a:xfrm>
            <a:off x="762000" y="381000"/>
            <a:ext cx="7315200" cy="2169825"/>
          </a:xfrm>
          <a:prstGeom prst="rect">
            <a:avLst/>
          </a:prstGeom>
        </p:spPr>
        <p:txBody>
          <a:bodyPr wrap="square">
            <a:spAutoFit/>
          </a:bodyPr>
          <a:lstStyle/>
          <a:p>
            <a:pPr eaLnBrk="0" fontAlgn="base" hangingPunct="0">
              <a:lnSpc>
                <a:spcPct val="15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Over 97,000 traffic signs under UDOT’s jurisdiction were recorded. </a:t>
            </a:r>
          </a:p>
          <a:p>
            <a:pPr eaLnBrk="0" fontAlgn="base" hangingPunct="0">
              <a:lnSpc>
                <a:spcPct val="15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The Mobile </a:t>
            </a:r>
            <a:r>
              <a:rPr lang="en-US" dirty="0" err="1" smtClean="0">
                <a:latin typeface="Times New Roman" pitchFamily="18" charset="0"/>
                <a:ea typeface="Times New Roman" pitchFamily="18" charset="0"/>
                <a:cs typeface="Times New Roman" pitchFamily="18" charset="0"/>
              </a:rPr>
              <a:t>LiDAR</a:t>
            </a:r>
            <a:r>
              <a:rPr lang="en-US" dirty="0" smtClean="0">
                <a:latin typeface="Times New Roman" pitchFamily="18" charset="0"/>
                <a:ea typeface="Times New Roman" pitchFamily="18" charset="0"/>
                <a:cs typeface="Times New Roman" pitchFamily="18" charset="0"/>
              </a:rPr>
              <a:t> classified the sign condition into three groups called as good, fair, and poor.</a:t>
            </a:r>
          </a:p>
          <a:p>
            <a:pPr eaLnBrk="0" fontAlgn="base" hangingPunct="0">
              <a:lnSpc>
                <a:spcPct val="15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At the conclusion, 6.7 percent of the surveyed signs were recorded in fair or poor conditions.</a:t>
            </a:r>
          </a:p>
        </p:txBody>
      </p:sp>
      <p:sp>
        <p:nvSpPr>
          <p:cNvPr id="7" name="Rectangle 1"/>
          <p:cNvSpPr>
            <a:spLocks noChangeArrowheads="1"/>
          </p:cNvSpPr>
          <p:nvPr/>
        </p:nvSpPr>
        <p:spPr bwMode="auto">
          <a:xfrm>
            <a:off x="6629400" y="2590800"/>
            <a:ext cx="2286000" cy="36625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fontAlgn="base">
              <a:lnSpc>
                <a:spcPct val="100000"/>
              </a:lnSpc>
              <a:spcBef>
                <a:spcPct val="0"/>
              </a:spcBef>
              <a:spcAft>
                <a:spcPct val="0"/>
              </a:spcAft>
              <a:buClrTx/>
              <a:buSzTx/>
              <a:buFontTx/>
              <a:buNone/>
              <a:tabLst>
                <a:tab pos="228600" algn="l"/>
              </a:tabLst>
            </a:pPr>
            <a:r>
              <a:rPr lang="en-US" sz="1400" dirty="0" smtClean="0">
                <a:latin typeface="Times New Roman" pitchFamily="18" charset="0"/>
                <a:ea typeface="Times New Roman" pitchFamily="18" charset="0"/>
                <a:cs typeface="Times New Roman" pitchFamily="18" charset="0"/>
              </a:rPr>
              <a:t>To classify different forms into deterioration categories:</a:t>
            </a:r>
          </a:p>
          <a:p>
            <a:pPr marR="0" indent="457200" fontAlgn="base">
              <a:lnSpc>
                <a:spcPct val="100000"/>
              </a:lnSpc>
              <a:spcBef>
                <a:spcPct val="0"/>
              </a:spcBef>
              <a:spcAft>
                <a:spcPct val="0"/>
              </a:spcAft>
              <a:buClrTx/>
              <a:buSzTx/>
              <a:buFontTx/>
              <a:buNone/>
              <a:tabLst>
                <a:tab pos="228600" algn="l"/>
              </a:tabLst>
            </a:pP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buFontTx/>
              <a:buChar char="•"/>
            </a:pPr>
            <a:r>
              <a:rPr lang="en-US" sz="1100" b="1" dirty="0" smtClean="0">
                <a:latin typeface="Times New Roman" pitchFamily="18" charset="0"/>
                <a:ea typeface="Times New Roman" pitchFamily="18" charset="0"/>
                <a:cs typeface="Times New Roman" pitchFamily="18" charset="0"/>
              </a:rPr>
              <a:t>Vandalism; </a:t>
            </a:r>
            <a:r>
              <a:rPr lang="en-US" sz="1100" dirty="0" smtClean="0">
                <a:latin typeface="Times New Roman" pitchFamily="18" charset="0"/>
                <a:ea typeface="Times New Roman" pitchFamily="18" charset="0"/>
                <a:cs typeface="Times New Roman" pitchFamily="18" charset="0"/>
              </a:rPr>
              <a:t>The most varied category of damage forms that includes damage caused by humans on the face of the sign such as paintballs, ballistic damage from firearms, glass bottle impacts, eggs, stickers, dents, graffiti, over painting, and bullet holes</a:t>
            </a:r>
          </a:p>
          <a:p>
            <a:pPr eaLnBrk="0" fontAlgn="base" hangingPunct="0">
              <a:spcBef>
                <a:spcPct val="0"/>
              </a:spcBef>
              <a:spcAft>
                <a:spcPct val="0"/>
              </a:spcAft>
              <a:buFontTx/>
              <a:buChar char="•"/>
            </a:pPr>
            <a:r>
              <a:rPr lang="en-US" sz="1100" b="1" dirty="0" smtClean="0">
                <a:latin typeface="Times New Roman" pitchFamily="18" charset="0"/>
                <a:ea typeface="Times New Roman" pitchFamily="18" charset="0"/>
                <a:cs typeface="Times New Roman" pitchFamily="18" charset="0"/>
              </a:rPr>
              <a:t>Hit by vehicle; </a:t>
            </a:r>
            <a:r>
              <a:rPr lang="en-US" sz="1100" dirty="0" smtClean="0">
                <a:latin typeface="Times New Roman" pitchFamily="18" charset="0"/>
                <a:ea typeface="Times New Roman" pitchFamily="18" charset="0"/>
                <a:cs typeface="Times New Roman" pitchFamily="18" charset="0"/>
              </a:rPr>
              <a:t>For example getting bent or knocked down by vehicles running off the road</a:t>
            </a:r>
          </a:p>
          <a:p>
            <a:pPr eaLnBrk="0" fontAlgn="base" hangingPunct="0">
              <a:spcBef>
                <a:spcPct val="0"/>
              </a:spcBef>
              <a:spcAft>
                <a:spcPct val="0"/>
              </a:spcAft>
              <a:buFontTx/>
              <a:buChar char="•"/>
            </a:pPr>
            <a:r>
              <a:rPr lang="en-US" sz="1100" b="1" dirty="0" smtClean="0">
                <a:latin typeface="Times New Roman" pitchFamily="18" charset="0"/>
                <a:ea typeface="Times New Roman" pitchFamily="18" charset="0"/>
                <a:cs typeface="Times New Roman" pitchFamily="18" charset="0"/>
              </a:rPr>
              <a:t>Relocated and/or adjusted by private individuals </a:t>
            </a:r>
          </a:p>
          <a:p>
            <a:pPr eaLnBrk="0" fontAlgn="base" hangingPunct="0">
              <a:spcBef>
                <a:spcPct val="0"/>
              </a:spcBef>
              <a:spcAft>
                <a:spcPct val="0"/>
              </a:spcAft>
              <a:buFontTx/>
              <a:buChar char="•"/>
            </a:pPr>
            <a:r>
              <a:rPr lang="en-US" sz="1100" b="1" dirty="0" smtClean="0">
                <a:latin typeface="Times New Roman" pitchFamily="18" charset="0"/>
                <a:ea typeface="Times New Roman" pitchFamily="18" charset="0"/>
                <a:cs typeface="Times New Roman" pitchFamily="18" charset="0"/>
              </a:rPr>
              <a:t>Environmental; </a:t>
            </a:r>
            <a:r>
              <a:rPr lang="en-US" sz="1100" dirty="0" smtClean="0">
                <a:latin typeface="Times New Roman" pitchFamily="18" charset="0"/>
                <a:ea typeface="Times New Roman" pitchFamily="18" charset="0"/>
                <a:cs typeface="Times New Roman" pitchFamily="18" charset="0"/>
              </a:rPr>
              <a:t>Damage caused by weather or other natural factors </a:t>
            </a:r>
          </a:p>
          <a:p>
            <a:pPr eaLnBrk="0" fontAlgn="base" hangingPunct="0">
              <a:spcBef>
                <a:spcPct val="0"/>
              </a:spcBef>
              <a:spcAft>
                <a:spcPct val="0"/>
              </a:spcAft>
              <a:buFontTx/>
              <a:buChar char="•"/>
            </a:pPr>
            <a:r>
              <a:rPr lang="en-US" sz="1100" b="1" dirty="0" smtClean="0">
                <a:latin typeface="Times New Roman" pitchFamily="18" charset="0"/>
                <a:ea typeface="Times New Roman" pitchFamily="18" charset="0"/>
                <a:cs typeface="Times New Roman" pitchFamily="18" charset="0"/>
              </a:rPr>
              <a:t>Aging; </a:t>
            </a:r>
            <a:r>
              <a:rPr lang="en-US" sz="1100" dirty="0" smtClean="0">
                <a:latin typeface="Times New Roman" pitchFamily="18" charset="0"/>
                <a:ea typeface="Times New Roman" pitchFamily="18" charset="0"/>
                <a:cs typeface="Times New Roman" pitchFamily="18" charset="0"/>
              </a:rPr>
              <a:t>Deterioration due to reaching its useful life; for example the colors have faded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838200" y="1390725"/>
            <a:ext cx="70104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eaLnBrk="0" fontAlgn="base" hangingPunct="0">
              <a:lnSpc>
                <a:spcPct val="150000"/>
              </a:lnSpc>
              <a:spcBef>
                <a:spcPct val="0"/>
              </a:spcBef>
              <a:spcAft>
                <a:spcPct val="0"/>
              </a:spcAft>
              <a:buClrTx/>
              <a:buSzTx/>
              <a:buFontTx/>
              <a:buChar char="•"/>
              <a:tabLst>
                <a:tab pos="228600" algn="l"/>
              </a:tabLst>
            </a:pPr>
            <a:r>
              <a:rPr lang="en-US" dirty="0" smtClean="0">
                <a:latin typeface="Times New Roman" pitchFamily="18" charset="0"/>
                <a:ea typeface="Times New Roman" pitchFamily="18" charset="0"/>
                <a:cs typeface="Times New Roman" pitchFamily="18" charset="0"/>
              </a:rPr>
              <a:t> To determine the contributing factors affecting sign deterioration through utilizing Geographic Information System (GIS). </a:t>
            </a:r>
          </a:p>
          <a:p>
            <a:pPr marR="0" lvl="0" eaLnBrk="0" fontAlgn="base" hangingPunct="0">
              <a:lnSpc>
                <a:spcPct val="150000"/>
              </a:lnSpc>
              <a:spcBef>
                <a:spcPct val="0"/>
              </a:spcBef>
              <a:spcAft>
                <a:spcPct val="0"/>
              </a:spcAft>
              <a:buClrTx/>
              <a:buSzTx/>
              <a:buFontTx/>
              <a:buChar char="•"/>
              <a:tabLst>
                <a:tab pos="228600" algn="l"/>
              </a:tabLst>
            </a:pPr>
            <a:r>
              <a:rPr lang="en-US" dirty="0" smtClean="0">
                <a:latin typeface="Times New Roman" pitchFamily="18" charset="0"/>
                <a:ea typeface="Times New Roman" pitchFamily="18" charset="0"/>
                <a:cs typeface="Times New Roman" pitchFamily="18" charset="0"/>
              </a:rPr>
              <a:t> With considering the climate and environment data and combining them with the known location of each sign</a:t>
            </a:r>
          </a:p>
        </p:txBody>
      </p:sp>
      <p:sp>
        <p:nvSpPr>
          <p:cNvPr id="5" name="Title 1"/>
          <p:cNvSpPr>
            <a:spLocks noGrp="1"/>
          </p:cNvSpPr>
          <p:nvPr>
            <p:ph type="title"/>
          </p:nvPr>
        </p:nvSpPr>
        <p:spPr>
          <a:xfrm>
            <a:off x="457200" y="274638"/>
            <a:ext cx="3810000" cy="792162"/>
          </a:xfrm>
        </p:spPr>
        <p:txBody>
          <a:bodyPr>
            <a:normAutofit/>
          </a:bodyPr>
          <a:lstStyle/>
          <a:p>
            <a:pPr algn="l"/>
            <a:r>
              <a:rPr lang="en-US" sz="2800" dirty="0" smtClean="0">
                <a:latin typeface="Times New Roman" pitchFamily="18" charset="0"/>
                <a:cs typeface="Times New Roman" pitchFamily="18" charset="0"/>
              </a:rPr>
              <a:t>Research Objective</a:t>
            </a:r>
          </a:p>
        </p:txBody>
      </p:sp>
      <p:sp>
        <p:nvSpPr>
          <p:cNvPr id="6" name="Rectangle 5"/>
          <p:cNvSpPr/>
          <p:nvPr/>
        </p:nvSpPr>
        <p:spPr>
          <a:xfrm>
            <a:off x="914400" y="3200400"/>
            <a:ext cx="7239000" cy="1107996"/>
          </a:xfrm>
          <a:prstGeom prst="rect">
            <a:avLst/>
          </a:prstGeom>
        </p:spPr>
        <p:txBody>
          <a:bodyPr wrap="square">
            <a:spAutoFit/>
          </a:bodyPr>
          <a:lstStyle/>
          <a:p>
            <a:r>
              <a:rPr lang="en-US" dirty="0" smtClean="0">
                <a:latin typeface="Times New Roman" pitchFamily="18" charset="0"/>
                <a:ea typeface="Times New Roman" pitchFamily="18" charset="0"/>
                <a:cs typeface="Times New Roman" pitchFamily="18" charset="0"/>
              </a:rPr>
              <a:t>Weather Observation:</a:t>
            </a:r>
          </a:p>
          <a:p>
            <a:pPr indent="457200">
              <a:buFont typeface="Arial" pitchFamily="34" charset="0"/>
              <a:buChar char="•"/>
            </a:pPr>
            <a:r>
              <a:rPr lang="en-US" sz="1600" dirty="0" smtClean="0">
                <a:latin typeface="Times New Roman" pitchFamily="18" charset="0"/>
                <a:ea typeface="Times New Roman" pitchFamily="18" charset="0"/>
                <a:cs typeface="Times New Roman" pitchFamily="18" charset="0"/>
              </a:rPr>
              <a:t>Average Annual Precipitation, thirty year average (1981-2010)</a:t>
            </a:r>
            <a:endParaRPr lang="en-US" dirty="0" smtClean="0">
              <a:latin typeface="Times New Roman" pitchFamily="18" charset="0"/>
              <a:ea typeface="Times New Roman" pitchFamily="18" charset="0"/>
              <a:cs typeface="Times New Roman" pitchFamily="18" charset="0"/>
            </a:endParaRPr>
          </a:p>
          <a:p>
            <a:pPr indent="457200">
              <a:buFont typeface="Arial" pitchFamily="34" charset="0"/>
              <a:buChar char="•"/>
            </a:pPr>
            <a:r>
              <a:rPr lang="en-US" sz="1600" dirty="0" smtClean="0">
                <a:latin typeface="Times New Roman" pitchFamily="18" charset="0"/>
                <a:ea typeface="Times New Roman" pitchFamily="18" charset="0"/>
                <a:cs typeface="Times New Roman" pitchFamily="18" charset="0"/>
              </a:rPr>
              <a:t>Average Annual Temperature, thirty year average (1981-2010)</a:t>
            </a:r>
          </a:p>
          <a:p>
            <a:pPr indent="457200">
              <a:buFont typeface="Arial" pitchFamily="34" charset="0"/>
              <a:buChar char="•"/>
            </a:pPr>
            <a:r>
              <a:rPr lang="en-US" sz="1600" dirty="0" smtClean="0">
                <a:latin typeface="Times New Roman" pitchFamily="18" charset="0"/>
                <a:ea typeface="Times New Roman" pitchFamily="18" charset="0"/>
                <a:cs typeface="Times New Roman" pitchFamily="18" charset="0"/>
              </a:rPr>
              <a:t>Average Wind Power </a:t>
            </a:r>
          </a:p>
        </p:txBody>
      </p:sp>
      <p:sp>
        <p:nvSpPr>
          <p:cNvPr id="8" name="Rectangle 7"/>
          <p:cNvSpPr/>
          <p:nvPr/>
        </p:nvSpPr>
        <p:spPr>
          <a:xfrm>
            <a:off x="1066800" y="4759404"/>
            <a:ext cx="7239000" cy="1107996"/>
          </a:xfrm>
          <a:prstGeom prst="rect">
            <a:avLst/>
          </a:prstGeom>
        </p:spPr>
        <p:txBody>
          <a:bodyPr wrap="square">
            <a:spAutoFit/>
          </a:bodyPr>
          <a:lstStyle/>
          <a:p>
            <a:r>
              <a:rPr lang="en-US" dirty="0" smtClean="0">
                <a:latin typeface="Times New Roman" pitchFamily="18" charset="0"/>
                <a:ea typeface="Times New Roman" pitchFamily="18" charset="0"/>
                <a:cs typeface="Times New Roman" pitchFamily="18" charset="0"/>
              </a:rPr>
              <a:t>Location Data:</a:t>
            </a:r>
          </a:p>
          <a:p>
            <a:pPr indent="457200">
              <a:buFont typeface="Arial" pitchFamily="34" charset="0"/>
              <a:buChar char="•"/>
            </a:pPr>
            <a:r>
              <a:rPr lang="en-US" sz="1600" dirty="0" smtClean="0">
                <a:latin typeface="Times New Roman" pitchFamily="18" charset="0"/>
                <a:ea typeface="Times New Roman" pitchFamily="18" charset="0"/>
                <a:cs typeface="Times New Roman" pitchFamily="18" charset="0"/>
              </a:rPr>
              <a:t>Elevation</a:t>
            </a:r>
            <a:endParaRPr lang="en-US" dirty="0" smtClean="0">
              <a:latin typeface="Times New Roman" pitchFamily="18" charset="0"/>
              <a:ea typeface="Times New Roman" pitchFamily="18" charset="0"/>
              <a:cs typeface="Times New Roman" pitchFamily="18" charset="0"/>
            </a:endParaRPr>
          </a:p>
          <a:p>
            <a:pPr indent="457200">
              <a:buFont typeface="Arial" pitchFamily="34" charset="0"/>
              <a:buChar char="•"/>
            </a:pPr>
            <a:r>
              <a:rPr lang="en-US" sz="1600" dirty="0" smtClean="0">
                <a:latin typeface="Times New Roman" pitchFamily="18" charset="0"/>
                <a:ea typeface="Times New Roman" pitchFamily="18" charset="0"/>
                <a:cs typeface="Times New Roman" pitchFamily="18" charset="0"/>
              </a:rPr>
              <a:t>Land Cover</a:t>
            </a:r>
          </a:p>
          <a:p>
            <a:pPr indent="457200">
              <a:buFont typeface="Arial" pitchFamily="34" charset="0"/>
              <a:buChar char="•"/>
            </a:pPr>
            <a:r>
              <a:rPr lang="en-US" sz="1600" dirty="0" smtClean="0">
                <a:latin typeface="Times New Roman" pitchFamily="18" charset="0"/>
                <a:ea typeface="Times New Roman" pitchFamily="18" charset="0"/>
                <a:cs typeface="Times New Roman" pitchFamily="18" charset="0"/>
              </a:rPr>
              <a:t>Municipalities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447800"/>
            <a:ext cx="5715000" cy="3670492"/>
          </a:xfrm>
          <a:prstGeom prst="rect">
            <a:avLst/>
          </a:prstGeom>
        </p:spPr>
        <p:txBody>
          <a:bodyPr wrap="square">
            <a:spAutoFit/>
          </a:bodyPr>
          <a:lstStyle/>
          <a:p>
            <a:endParaRPr lang="en-US" dirty="0" smtClean="0">
              <a:latin typeface="Times New Roman" pitchFamily="18" charset="0"/>
              <a:ea typeface="Times New Roman" pitchFamily="18" charset="0"/>
              <a:cs typeface="Times New Roman" pitchFamily="18" charset="0"/>
            </a:endParaRPr>
          </a:p>
          <a:p>
            <a:pPr eaLnBrk="0" fontAlgn="base" hangingPunct="0">
              <a:lnSpc>
                <a:spcPct val="200000"/>
              </a:lnSpc>
              <a:spcBef>
                <a:spcPct val="0"/>
              </a:spcBef>
              <a:spcAft>
                <a:spcPct val="0"/>
              </a:spcAft>
              <a:buFontTx/>
              <a:buChar char="•"/>
            </a:pPr>
            <a:r>
              <a:rPr lang="en-US" sz="2000" dirty="0" smtClean="0">
                <a:latin typeface="Times New Roman" pitchFamily="18" charset="0"/>
                <a:ea typeface="Times New Roman" pitchFamily="18" charset="0"/>
                <a:cs typeface="Times New Roman" pitchFamily="18" charset="0"/>
              </a:rPr>
              <a:t> </a:t>
            </a:r>
            <a:r>
              <a:rPr lang="en-US" dirty="0" smtClean="0">
                <a:latin typeface="Times New Roman" pitchFamily="18" charset="0"/>
                <a:ea typeface="Times New Roman" pitchFamily="18" charset="0"/>
                <a:cs typeface="Times New Roman" pitchFamily="18" charset="0"/>
              </a:rPr>
              <a:t>Select by Attributes and Locations</a:t>
            </a:r>
          </a:p>
          <a:p>
            <a:pPr eaLnBrk="0" fontAlgn="base" hangingPunct="0">
              <a:lnSpc>
                <a:spcPct val="20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 Project Raster (Data Management)</a:t>
            </a:r>
          </a:p>
          <a:p>
            <a:pPr eaLnBrk="0" fontAlgn="base" hangingPunct="0">
              <a:lnSpc>
                <a:spcPct val="20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 Joins and Relates Tables</a:t>
            </a:r>
          </a:p>
          <a:p>
            <a:pPr eaLnBrk="0" fontAlgn="base" hangingPunct="0">
              <a:lnSpc>
                <a:spcPct val="20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 </a:t>
            </a:r>
            <a:r>
              <a:rPr lang="en-US" dirty="0" err="1" smtClean="0">
                <a:latin typeface="Times New Roman" pitchFamily="18" charset="0"/>
                <a:ea typeface="Times New Roman" pitchFamily="18" charset="0"/>
                <a:cs typeface="Times New Roman" pitchFamily="18" charset="0"/>
              </a:rPr>
              <a:t>Spline</a:t>
            </a:r>
            <a:r>
              <a:rPr lang="en-US" dirty="0" smtClean="0">
                <a:latin typeface="Times New Roman" pitchFamily="18" charset="0"/>
                <a:ea typeface="Times New Roman" pitchFamily="18" charset="0"/>
                <a:cs typeface="Times New Roman" pitchFamily="18" charset="0"/>
              </a:rPr>
              <a:t> (Spatial Analyst)</a:t>
            </a:r>
          </a:p>
          <a:p>
            <a:pPr eaLnBrk="0" fontAlgn="base" hangingPunct="0">
              <a:lnSpc>
                <a:spcPct val="20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 Extract By Mask (Spatial Analyst)</a:t>
            </a:r>
          </a:p>
          <a:p>
            <a:pPr eaLnBrk="0" fontAlgn="base" hangingPunct="0">
              <a:lnSpc>
                <a:spcPct val="200000"/>
              </a:lnSpc>
              <a:spcBef>
                <a:spcPct val="0"/>
              </a:spcBef>
              <a:spcAft>
                <a:spcPct val="0"/>
              </a:spcAft>
              <a:buFontTx/>
              <a:buChar char="•"/>
            </a:pPr>
            <a:r>
              <a:rPr lang="en-US" dirty="0" smtClean="0">
                <a:latin typeface="Times New Roman" pitchFamily="18" charset="0"/>
                <a:ea typeface="Times New Roman" pitchFamily="18" charset="0"/>
                <a:cs typeface="Times New Roman" pitchFamily="18" charset="0"/>
              </a:rPr>
              <a:t> Extract Multi Values to Points (Spatial Analyst)</a:t>
            </a:r>
          </a:p>
        </p:txBody>
      </p:sp>
      <p:sp>
        <p:nvSpPr>
          <p:cNvPr id="5" name="Rectangle 4"/>
          <p:cNvSpPr/>
          <p:nvPr/>
        </p:nvSpPr>
        <p:spPr>
          <a:xfrm>
            <a:off x="762000" y="533400"/>
            <a:ext cx="6629400" cy="661207"/>
          </a:xfrm>
          <a:prstGeom prst="rect">
            <a:avLst/>
          </a:prstGeom>
        </p:spPr>
        <p:txBody>
          <a:bodyPr wrap="square">
            <a:spAutoFit/>
          </a:bodyPr>
          <a:lstStyle/>
          <a:p>
            <a:pPr fontAlgn="base">
              <a:lnSpc>
                <a:spcPct val="150000"/>
              </a:lnSpc>
              <a:spcBef>
                <a:spcPct val="0"/>
              </a:spcBef>
              <a:spcAft>
                <a:spcPct val="0"/>
              </a:spcAft>
              <a:tabLst>
                <a:tab pos="228600" algn="l"/>
              </a:tabLst>
            </a:pPr>
            <a:r>
              <a:rPr lang="en-US" sz="2800" b="1"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Times New Roman" pitchFamily="18" charset="0"/>
                <a:ea typeface="+mj-ea"/>
                <a:cs typeface="Times New Roman" pitchFamily="18" charset="0"/>
              </a:rPr>
              <a:t>ArcGIS</a:t>
            </a:r>
            <a:r>
              <a:rPr lang="en-US" sz="28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Times New Roman" pitchFamily="18" charset="0"/>
                <a:ea typeface="+mj-ea"/>
                <a:cs typeface="Times New Roman" pitchFamily="18" charset="0"/>
              </a:rPr>
              <a:t> Tools: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533400"/>
            <a:ext cx="6629400" cy="661207"/>
          </a:xfrm>
          <a:prstGeom prst="rect">
            <a:avLst/>
          </a:prstGeom>
        </p:spPr>
        <p:txBody>
          <a:bodyPr wrap="square">
            <a:spAutoFit/>
          </a:bodyPr>
          <a:lstStyle/>
          <a:p>
            <a:pPr marR="0" lvl="0" fontAlgn="base">
              <a:lnSpc>
                <a:spcPct val="150000"/>
              </a:lnSpc>
              <a:spcBef>
                <a:spcPct val="0"/>
              </a:spcBef>
              <a:spcAft>
                <a:spcPct val="0"/>
              </a:spcAft>
              <a:buClrTx/>
              <a:buSzTx/>
              <a:tabLst>
                <a:tab pos="228600" algn="l"/>
              </a:tabLst>
            </a:pPr>
            <a:r>
              <a:rPr lang="en-US" sz="28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Times New Roman" pitchFamily="18" charset="0"/>
                <a:ea typeface="+mj-ea"/>
                <a:cs typeface="Times New Roman" pitchFamily="18" charset="0"/>
              </a:rPr>
              <a:t>Online Data Sources:</a:t>
            </a:r>
          </a:p>
        </p:txBody>
      </p:sp>
      <p:sp>
        <p:nvSpPr>
          <p:cNvPr id="5" name="Rectangle 4"/>
          <p:cNvSpPr/>
          <p:nvPr/>
        </p:nvSpPr>
        <p:spPr>
          <a:xfrm>
            <a:off x="381000" y="1600200"/>
            <a:ext cx="7543800" cy="4031873"/>
          </a:xfrm>
          <a:prstGeom prst="rect">
            <a:avLst/>
          </a:prstGeom>
        </p:spPr>
        <p:txBody>
          <a:bodyPr wrap="square">
            <a:spAutoFit/>
          </a:bodyPr>
          <a:lstStyle/>
          <a:p>
            <a:pPr eaLnBrk="0" fontAlgn="base" hangingPunct="0">
              <a:lnSpc>
                <a:spcPct val="200000"/>
              </a:lnSpc>
              <a:spcBef>
                <a:spcPct val="0"/>
              </a:spcBef>
              <a:spcAft>
                <a:spcPct val="0"/>
              </a:spcAft>
              <a:buFontTx/>
              <a:buChar char="•"/>
            </a:pPr>
            <a:r>
              <a:rPr lang="en-US" sz="1600" dirty="0" smtClean="0">
                <a:latin typeface="Times New Roman" pitchFamily="18" charset="0"/>
                <a:ea typeface="Times New Roman" pitchFamily="18" charset="0"/>
                <a:cs typeface="Times New Roman" pitchFamily="18" charset="0"/>
              </a:rPr>
              <a:t> Parameter-elevation Regressions on Independent Slope Model (PRISM)</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United State Geological Survey (USGS) National Elevation Dataset</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National Land Cover Database (NLCD)</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Utah Automated Geographic Reference Center (UTAH AGRC)</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National Renewable Energy Laboratory (NREL)</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United States Census</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Bureau of Economic and Business Research (BEBR) at the University of Utah</a:t>
            </a:r>
          </a:p>
          <a:p>
            <a:pPr eaLnBrk="0" fontAlgn="base" hangingPunct="0">
              <a:lnSpc>
                <a:spcPct val="200000"/>
              </a:lnSpc>
              <a:spcBef>
                <a:spcPct val="0"/>
              </a:spcBef>
              <a:spcAft>
                <a:spcPct val="0"/>
              </a:spcAft>
              <a:buFontTx/>
              <a:buChar char="•"/>
            </a:pPr>
            <a:r>
              <a:rPr lang="en-US" sz="1600" dirty="0" smtClean="0">
                <a:latin typeface="Times New Roman" pitchFamily="18" charset="0"/>
                <a:cs typeface="Times New Roman" pitchFamily="18" charset="0"/>
              </a:rPr>
              <a:t> Lumina Foundation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752600" y="152400"/>
          <a:ext cx="5935029" cy="1664970"/>
        </p:xfrm>
        <a:graphic>
          <a:graphicData uri="http://schemas.openxmlformats.org/drawingml/2006/table">
            <a:tbl>
              <a:tblPr/>
              <a:tblGrid>
                <a:gridCol w="1883419"/>
                <a:gridCol w="1015270"/>
                <a:gridCol w="780752"/>
                <a:gridCol w="780752"/>
                <a:gridCol w="487970"/>
                <a:gridCol w="986866"/>
              </a:tblGrid>
              <a:tr h="144780">
                <a:tc rowSpan="2">
                  <a:txBody>
                    <a:bodyPr/>
                    <a:lstStyle/>
                    <a:p>
                      <a:pPr algn="ctr">
                        <a:lnSpc>
                          <a:spcPct val="115000"/>
                        </a:lnSpc>
                        <a:spcAft>
                          <a:spcPts val="0"/>
                        </a:spcAft>
                      </a:pPr>
                      <a:r>
                        <a:rPr lang="en-US" sz="1200" dirty="0">
                          <a:solidFill>
                            <a:srgbClr val="000000"/>
                          </a:solidFill>
                          <a:latin typeface="Times New Roman"/>
                          <a:ea typeface="Times New Roman"/>
                        </a:rPr>
                        <a:t>Mean Temperature (</a:t>
                      </a:r>
                      <a:r>
                        <a:rPr lang="en-US" sz="1200" dirty="0">
                          <a:solidFill>
                            <a:srgbClr val="000000"/>
                          </a:solidFill>
                          <a:latin typeface="Times New Roman"/>
                          <a:ea typeface="Times New Roman"/>
                          <a:sym typeface="Symbol"/>
                        </a:rPr>
                        <a:t></a:t>
                      </a:r>
                      <a:r>
                        <a:rPr lang="en-US" sz="1200" dirty="0">
                          <a:solidFill>
                            <a:srgbClr val="000000"/>
                          </a:solidFill>
                          <a:latin typeface="Times New Roman"/>
                          <a:ea typeface="Times New Roman"/>
                        </a:rPr>
                        <a:t>C)</a:t>
                      </a:r>
                      <a:endParaRPr lang="en-US" sz="1200" dirty="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1200">
                          <a:solidFill>
                            <a:srgbClr val="000000"/>
                          </a:solidFill>
                          <a:latin typeface="Times New Roman"/>
                          <a:ea typeface="Times New Roman"/>
                        </a:rPr>
                        <a:t># of Signs</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1100">
                          <a:solidFill>
                            <a:srgbClr val="000000"/>
                          </a:solidFill>
                          <a:latin typeface="Times New Roman"/>
                          <a:ea typeface="Times New Roman"/>
                        </a:rPr>
                        <a:t>Sign Condition</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lnSpc>
                          <a:spcPct val="115000"/>
                        </a:lnSpc>
                        <a:spcAft>
                          <a:spcPts val="0"/>
                        </a:spcAft>
                      </a:pPr>
                      <a:r>
                        <a:rPr lang="en-US" sz="1200">
                          <a:solidFill>
                            <a:srgbClr val="000000"/>
                          </a:solidFill>
                          <a:latin typeface="Times New Roman"/>
                          <a:ea typeface="Times New Roman"/>
                        </a:rPr>
                        <a:t>% 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1765">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200">
                          <a:solidFill>
                            <a:srgbClr val="000000"/>
                          </a:solidFill>
                          <a:latin typeface="Times New Roman"/>
                          <a:ea typeface="Times New Roman"/>
                        </a:rPr>
                        <a:t>Good</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Fair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Poor</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151765">
                <a:tc>
                  <a:txBody>
                    <a:bodyPr/>
                    <a:lstStyle/>
                    <a:p>
                      <a:pPr algn="ctr">
                        <a:lnSpc>
                          <a:spcPct val="115000"/>
                        </a:lnSpc>
                        <a:spcAft>
                          <a:spcPts val="0"/>
                        </a:spcAft>
                      </a:pPr>
                      <a:r>
                        <a:rPr lang="en-US" sz="1200">
                          <a:solidFill>
                            <a:srgbClr val="000000"/>
                          </a:solidFill>
                          <a:latin typeface="Times New Roman"/>
                          <a:ea typeface="Times New Roman"/>
                        </a:rPr>
                        <a:t>&lt;5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4339</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3745</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451</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143</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en-US" sz="1200">
                          <a:solidFill>
                            <a:srgbClr val="000000"/>
                          </a:solidFill>
                          <a:latin typeface="Times New Roman"/>
                          <a:ea typeface="Times New Roman"/>
                        </a:rPr>
                        <a:t>86</a:t>
                      </a:r>
                      <a:endParaRPr lang="en-US" sz="1200">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151765">
                <a:tc>
                  <a:txBody>
                    <a:bodyPr/>
                    <a:lstStyle/>
                    <a:p>
                      <a:pPr algn="ctr">
                        <a:lnSpc>
                          <a:spcPct val="115000"/>
                        </a:lnSpc>
                        <a:spcAft>
                          <a:spcPts val="0"/>
                        </a:spcAft>
                      </a:pPr>
                      <a:r>
                        <a:rPr lang="en-US" sz="1200">
                          <a:solidFill>
                            <a:srgbClr val="000000"/>
                          </a:solidFill>
                          <a:latin typeface="Times New Roman"/>
                          <a:ea typeface="Times New Roman"/>
                        </a:rPr>
                        <a:t>5-7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10326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9223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192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89</a:t>
                      </a:r>
                      <a:endParaRPr lang="en-US" sz="1200">
                        <a:latin typeface="Times New Roman"/>
                        <a:ea typeface="Times New Roman"/>
                      </a:endParaRPr>
                    </a:p>
                  </a:txBody>
                  <a:tcPr marL="68580" marR="68580" marT="0" marB="0" anchor="ctr">
                    <a:lnL>
                      <a:noFill/>
                    </a:lnL>
                    <a:lnR>
                      <a:noFill/>
                    </a:lnR>
                    <a:lnT>
                      <a:noFill/>
                    </a:lnT>
                    <a:lnB>
                      <a:noFill/>
                    </a:lnB>
                  </a:tcPr>
                </a:tc>
              </a:tr>
              <a:tr h="151765">
                <a:tc>
                  <a:txBody>
                    <a:bodyPr/>
                    <a:lstStyle/>
                    <a:p>
                      <a:pPr algn="ctr">
                        <a:lnSpc>
                          <a:spcPct val="115000"/>
                        </a:lnSpc>
                        <a:spcAft>
                          <a:spcPts val="0"/>
                        </a:spcAft>
                      </a:pPr>
                      <a:r>
                        <a:rPr lang="en-US" sz="1200">
                          <a:solidFill>
                            <a:srgbClr val="000000"/>
                          </a:solidFill>
                          <a:latin typeface="Times New Roman"/>
                          <a:ea typeface="Times New Roman"/>
                        </a:rPr>
                        <a:t>7-9</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21382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19453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1462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467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91</a:t>
                      </a:r>
                      <a:endParaRPr lang="en-US" sz="1200">
                        <a:latin typeface="Times New Roman"/>
                        <a:ea typeface="Times New Roman"/>
                      </a:endParaRPr>
                    </a:p>
                  </a:txBody>
                  <a:tcPr marL="68580" marR="68580" marT="0" marB="0" anchor="ctr">
                    <a:lnL>
                      <a:noFill/>
                    </a:lnL>
                    <a:lnR>
                      <a:noFill/>
                    </a:lnR>
                    <a:lnT>
                      <a:noFill/>
                    </a:lnT>
                    <a:lnB>
                      <a:noFill/>
                    </a:lnB>
                  </a:tcPr>
                </a:tc>
              </a:tr>
              <a:tr h="151765">
                <a:tc>
                  <a:txBody>
                    <a:bodyPr/>
                    <a:lstStyle/>
                    <a:p>
                      <a:pPr algn="ctr">
                        <a:lnSpc>
                          <a:spcPct val="115000"/>
                        </a:lnSpc>
                        <a:spcAft>
                          <a:spcPts val="0"/>
                        </a:spcAft>
                      </a:pPr>
                      <a:r>
                        <a:rPr lang="en-US" sz="1200">
                          <a:solidFill>
                            <a:srgbClr val="000000"/>
                          </a:solidFill>
                          <a:latin typeface="Times New Roman"/>
                          <a:ea typeface="Times New Roman"/>
                        </a:rPr>
                        <a:t>9-11</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36167</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34388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1285</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494</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95</a:t>
                      </a:r>
                      <a:endParaRPr lang="en-US" sz="1200">
                        <a:latin typeface="Times New Roman"/>
                        <a:ea typeface="Times New Roman"/>
                      </a:endParaRPr>
                    </a:p>
                  </a:txBody>
                  <a:tcPr marL="68580" marR="68580" marT="0" marB="0" anchor="ctr">
                    <a:lnL>
                      <a:noFill/>
                    </a:lnL>
                    <a:lnR>
                      <a:noFill/>
                    </a:lnR>
                    <a:lnT>
                      <a:noFill/>
                    </a:lnT>
                    <a:lnB>
                      <a:noFill/>
                    </a:lnB>
                  </a:tcPr>
                </a:tc>
              </a:tr>
              <a:tr h="151765">
                <a:tc>
                  <a:txBody>
                    <a:bodyPr/>
                    <a:lstStyle/>
                    <a:p>
                      <a:pPr algn="ctr">
                        <a:lnSpc>
                          <a:spcPct val="115000"/>
                        </a:lnSpc>
                        <a:spcAft>
                          <a:spcPts val="0"/>
                        </a:spcAft>
                      </a:pPr>
                      <a:r>
                        <a:rPr lang="en-US" sz="1200">
                          <a:solidFill>
                            <a:srgbClr val="000000"/>
                          </a:solidFill>
                          <a:latin typeface="Times New Roman"/>
                          <a:ea typeface="Times New Roman"/>
                        </a:rPr>
                        <a:t>11-13</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20112</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19226</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628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258</a:t>
                      </a:r>
                      <a:endParaRPr lang="en-US" sz="1200">
                        <a:latin typeface="Times New Roman"/>
                        <a:ea typeface="Times New Roman"/>
                      </a:endParaRPr>
                    </a:p>
                  </a:txBody>
                  <a:tcPr marL="68580" marR="68580" marT="0" marB="0" anchor="ctr">
                    <a:lnL>
                      <a:noFill/>
                    </a:lnL>
                    <a:lnR>
                      <a:noFill/>
                    </a:lnR>
                    <a:lnT>
                      <a:noFill/>
                    </a:lnT>
                    <a:lnB>
                      <a:noFill/>
                    </a:lnB>
                  </a:tcPr>
                </a:tc>
                <a:tc>
                  <a:txBody>
                    <a:bodyPr/>
                    <a:lstStyle/>
                    <a:p>
                      <a:pPr algn="ctr">
                        <a:lnSpc>
                          <a:spcPct val="115000"/>
                        </a:lnSpc>
                        <a:spcAft>
                          <a:spcPts val="0"/>
                        </a:spcAft>
                      </a:pPr>
                      <a:r>
                        <a:rPr lang="en-US" sz="1200">
                          <a:solidFill>
                            <a:srgbClr val="000000"/>
                          </a:solidFill>
                          <a:latin typeface="Times New Roman"/>
                          <a:ea typeface="Times New Roman"/>
                        </a:rPr>
                        <a:t>96</a:t>
                      </a:r>
                      <a:endParaRPr lang="en-US" sz="1200">
                        <a:latin typeface="Times New Roman"/>
                        <a:ea typeface="Times New Roman"/>
                      </a:endParaRPr>
                    </a:p>
                  </a:txBody>
                  <a:tcPr marL="68580" marR="68580" marT="0" marB="0" anchor="ctr">
                    <a:lnL>
                      <a:noFill/>
                    </a:lnL>
                    <a:lnR>
                      <a:noFill/>
                    </a:lnR>
                    <a:lnT>
                      <a:noFill/>
                    </a:lnT>
                    <a:lnB>
                      <a:noFill/>
                    </a:lnB>
                  </a:tcPr>
                </a:tc>
              </a:tr>
              <a:tr h="151765">
                <a:tc>
                  <a:txBody>
                    <a:bodyPr/>
                    <a:lstStyle/>
                    <a:p>
                      <a:pPr algn="ctr">
                        <a:lnSpc>
                          <a:spcPct val="115000"/>
                        </a:lnSpc>
                        <a:spcAft>
                          <a:spcPts val="0"/>
                        </a:spcAft>
                      </a:pPr>
                      <a:r>
                        <a:rPr lang="en-US" sz="1200">
                          <a:solidFill>
                            <a:srgbClr val="000000"/>
                          </a:solidFill>
                          <a:latin typeface="Times New Roman"/>
                          <a:ea typeface="Times New Roman"/>
                        </a:rPr>
                        <a:t>&gt;13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4988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4767</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158</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a:solidFill>
                            <a:srgbClr val="000000"/>
                          </a:solidFill>
                          <a:latin typeface="Times New Roman"/>
                          <a:ea typeface="Times New Roman"/>
                        </a:rPr>
                        <a:t>63</a:t>
                      </a:r>
                      <a:endParaRPr lang="en-US" sz="120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a:solidFill>
                            <a:srgbClr val="000000"/>
                          </a:solidFill>
                          <a:latin typeface="Times New Roman"/>
                          <a:ea typeface="Times New Roman"/>
                        </a:rPr>
                        <a:t>96</a:t>
                      </a:r>
                      <a:endParaRPr lang="en-US" sz="1200" dirty="0">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pic>
        <p:nvPicPr>
          <p:cNvPr id="7" name="Picture 6" descr="C:\Users\Majid\Desktop\TermProject\Temperature.jpg"/>
          <p:cNvPicPr/>
          <p:nvPr/>
        </p:nvPicPr>
        <p:blipFill>
          <a:blip r:embed="rId3" cstate="print"/>
          <a:srcRect/>
          <a:stretch>
            <a:fillRect/>
          </a:stretch>
        </p:blipFill>
        <p:spPr bwMode="auto">
          <a:xfrm>
            <a:off x="2492839" y="1905000"/>
            <a:ext cx="4288961" cy="4903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1">
      <a:dk1>
        <a:sysClr val="windowText" lastClr="000000"/>
      </a:dk1>
      <a:lt1>
        <a:sysClr val="window" lastClr="FFFFFF"/>
      </a:lt1>
      <a:dk2>
        <a:srgbClr val="B13F9A"/>
      </a:dk2>
      <a:lt2>
        <a:srgbClr val="F4E7ED"/>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1049</TotalTime>
  <Words>2374</Words>
  <Application>Microsoft Office PowerPoint</Application>
  <PresentationFormat>On-screen Show (4:3)</PresentationFormat>
  <Paragraphs>1542</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Apex</vt:lpstr>
      <vt:lpstr>Effects Of Climate and Location on Traffic Signs Deterioration:  A LiDAR-Based Study In Utah</vt:lpstr>
      <vt:lpstr>Mobile Lidar in Transportation?</vt:lpstr>
      <vt:lpstr>How to Address the Sign Data Collection Challenge?</vt:lpstr>
      <vt:lpstr>Slide 4</vt:lpstr>
      <vt:lpstr>Slide 5</vt:lpstr>
      <vt:lpstr>Research Objective</vt:lpstr>
      <vt:lpstr>Slide 7</vt:lpstr>
      <vt:lpstr>Slide 8</vt:lpstr>
      <vt:lpstr>Slide 9</vt:lpstr>
      <vt:lpstr>Slide 10</vt:lpstr>
      <vt:lpstr>Slide 11</vt:lpstr>
      <vt:lpstr>Slide 12</vt:lpstr>
      <vt:lpstr>Slide 13</vt:lpstr>
      <vt:lpstr>Slide 14</vt:lpstr>
      <vt:lpstr>Research Conclusions</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Acknowledgment</vt:lpstr>
      <vt:lpstr>Slide 29</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Majid</dc:creator>
  <cp:lastModifiedBy>Sam Tyler</cp:lastModifiedBy>
  <cp:revision>120</cp:revision>
  <dcterms:created xsi:type="dcterms:W3CDTF">2013-12-01T02:55:20Z</dcterms:created>
  <dcterms:modified xsi:type="dcterms:W3CDTF">2013-12-03T18:11:37Z</dcterms:modified>
</cp:coreProperties>
</file>