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7" r:id="rId10"/>
    <p:sldId id="265" r:id="rId11"/>
    <p:sldId id="263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00" d="100"/>
          <a:sy n="100" d="100"/>
        </p:scale>
        <p:origin x="-195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6FD117-3705-45BC-BE39-38D8D5D7FB8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9BF92C-5506-45C5-BB95-593B37C2DF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s.utah.gov/data/sgid-transportation/roads-system/" TargetMode="External"/><Relationship Id="rId2" Type="http://schemas.openxmlformats.org/officeDocument/2006/relationships/hyperlink" Target="http://utahltap.org/software/tam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GIS to Compare all M&amp;R Strategies for Asphalt Road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CEE 6240: GIS in Water Resources</a:t>
            </a:r>
          </a:p>
          <a:p>
            <a:r>
              <a:rPr lang="en-US" dirty="0" smtClean="0"/>
              <a:t>By: Antonio Fuentes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ArgGIS</a:t>
            </a:r>
            <a:r>
              <a:rPr lang="en-US" dirty="0" smtClean="0"/>
              <a:t> Toolbox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76400"/>
            <a:ext cx="1304098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07140" y="1581150"/>
            <a:ext cx="6019800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429" y="3371850"/>
            <a:ext cx="128487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" y="4243699"/>
            <a:ext cx="2925425" cy="25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Discussion of Steps in GIS Tool for M&amp;R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Treatment costs determined from area of segment</a:t>
            </a:r>
          </a:p>
          <a:p>
            <a:r>
              <a:rPr lang="en-US" dirty="0" smtClean="0"/>
              <a:t>Currently, calculations are conducted in Excel</a:t>
            </a:r>
          </a:p>
          <a:p>
            <a:r>
              <a:rPr lang="en-US" dirty="0" smtClean="0"/>
              <a:t>Tables are then exported into an Access</a:t>
            </a:r>
          </a:p>
          <a:p>
            <a:r>
              <a:rPr lang="en-US" dirty="0" smtClean="0"/>
              <a:t>Polyline </a:t>
            </a:r>
            <a:r>
              <a:rPr lang="en-US" dirty="0"/>
              <a:t>converted to polygon for visualization purposes</a:t>
            </a:r>
          </a:p>
          <a:p>
            <a:r>
              <a:rPr lang="en-US" dirty="0" smtClean="0"/>
              <a:t>Results are then exported into </a:t>
            </a:r>
            <a:r>
              <a:rPr lang="en-US" dirty="0" err="1" smtClean="0"/>
              <a:t>kmz</a:t>
            </a:r>
            <a:r>
              <a:rPr lang="en-US" dirty="0" smtClean="0"/>
              <a:t> format for accessibility in Google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Results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65866"/>
            <a:ext cx="8153400" cy="43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0117" y="1904160"/>
            <a:ext cx="1456206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61" y="1873278"/>
            <a:ext cx="1461421" cy="4511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20" y="1901711"/>
            <a:ext cx="1461421" cy="4511897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1654897" y="2818558"/>
            <a:ext cx="381000" cy="2752725"/>
          </a:xfrm>
          <a:prstGeom prst="rightBrace">
            <a:avLst>
              <a:gd name="adj1" fmla="val 24062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506" y="2818558"/>
            <a:ext cx="1456205" cy="2752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63568" y="4464078"/>
            <a:ext cx="1456205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622382" y="4464078"/>
            <a:ext cx="381000" cy="1771650"/>
          </a:xfrm>
          <a:prstGeom prst="rightBrace">
            <a:avLst>
              <a:gd name="adj1" fmla="val 24062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4369" y="3501911"/>
            <a:ext cx="1456205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7642707" y="3501911"/>
            <a:ext cx="381000" cy="2667000"/>
          </a:xfrm>
          <a:prstGeom prst="rightBrace">
            <a:avLst>
              <a:gd name="adj1" fmla="val 24062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35897" y="3690395"/>
            <a:ext cx="106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</a:p>
          <a:p>
            <a:r>
              <a:rPr lang="en-US" dirty="0" err="1" smtClean="0"/>
              <a:t>Shapefile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03378" y="4860081"/>
            <a:ext cx="11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TAMS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47973" y="4303478"/>
            <a:ext cx="112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A/P Estimates</a:t>
            </a:r>
          </a:p>
          <a:p>
            <a:r>
              <a:rPr lang="en-US" dirty="0" smtClean="0"/>
              <a:t>from Access</a:t>
            </a:r>
          </a:p>
        </p:txBody>
      </p:sp>
    </p:spTree>
    <p:extLst>
      <p:ext uri="{BB962C8B-B14F-4D97-AF65-F5344CB8AC3E}">
        <p14:creationId xmlns:p14="http://schemas.microsoft.com/office/powerpoint/2010/main" val="35053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03448" y="5486400"/>
            <a:ext cx="2971800" cy="118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697523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Utah LTAP (2011). “Utah LTAP TAMS, Transportation Asset Management”</a:t>
            </a:r>
            <a:r>
              <a:rPr lang="en-US" i="1" dirty="0" smtClean="0"/>
              <a:t> Utah LTAP,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utahltap.org/software/tams.php</a:t>
            </a:r>
            <a:r>
              <a:rPr lang="en-US" dirty="0" smtClean="0"/>
              <a:t> (Nov. 1, 2013)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Utah </a:t>
            </a:r>
            <a:r>
              <a:rPr lang="en-US" dirty="0"/>
              <a:t>AGRC. “Road Centerlines”</a:t>
            </a:r>
            <a:r>
              <a:rPr lang="en-US" i="1" dirty="0"/>
              <a:t> Roads and Highway system&lt;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http://gis.utah.gov/data/sgid-transportation/roads-system/ </a:t>
            </a:r>
            <a:r>
              <a:rPr lang="en-US" dirty="0"/>
              <a:t>&gt; (Oct. 2, 2013)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Jones, N., </a:t>
            </a:r>
            <a:r>
              <a:rPr lang="en-US" dirty="0" smtClean="0"/>
              <a:t>(2010) </a:t>
            </a:r>
            <a:r>
              <a:rPr lang="en-US" i="1" dirty="0"/>
              <a:t>Analysis and Recommendations for Street Network, </a:t>
            </a:r>
            <a:r>
              <a:rPr lang="en-US" i="1" dirty="0" smtClean="0"/>
              <a:t>Smithfield City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Shahin</a:t>
            </a:r>
            <a:r>
              <a:rPr lang="en-US" dirty="0"/>
              <a:t>, M. Y., </a:t>
            </a:r>
            <a:r>
              <a:rPr lang="en-US" dirty="0" err="1"/>
              <a:t>Welborn</a:t>
            </a:r>
            <a:r>
              <a:rPr lang="en-US" dirty="0"/>
              <a:t>, W., Hammond, L., Kim, S., </a:t>
            </a:r>
            <a:r>
              <a:rPr lang="en-US" dirty="0" err="1"/>
              <a:t>Meisel</a:t>
            </a:r>
            <a:r>
              <a:rPr lang="en-US" dirty="0"/>
              <a:t> R., Cerda, L. (2012) </a:t>
            </a:r>
            <a:r>
              <a:rPr lang="en-US" i="1" dirty="0"/>
              <a:t>PAVER</a:t>
            </a:r>
            <a:r>
              <a:rPr lang="en-US" i="1" baseline="30000" dirty="0"/>
              <a:t>TM </a:t>
            </a:r>
            <a:r>
              <a:rPr lang="en-US" i="1" dirty="0"/>
              <a:t>6.5 Users Manual. </a:t>
            </a:r>
            <a:r>
              <a:rPr lang="en-US" dirty="0"/>
              <a:t>US Army Corps of Engineers Chapter 13 M&amp;R Plan (95-102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71800"/>
            <a:ext cx="81534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End</a:t>
            </a:r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Goals and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Brief discussion of Transportation Asset Management Software (TAMS)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 of incorporating TAMS into ArcGIS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 of why comparison of Maintenance &amp; Repair (M&amp;R) strategies is beneficial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 points in development of ArcGIS tool to compare all M&amp;R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Goals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 a tool for city engineers and public works directors to compare all maintenance and repair (M&amp;R) strategies visually and effectively through the use engineering economic principles</a:t>
            </a:r>
          </a:p>
          <a:p>
            <a:r>
              <a:rPr lang="en-US" dirty="0" smtClean="0"/>
              <a:t>Most Pavement Management Systems (PMS) approach the economic analysis macroscopically, a more detailed microscopic approach could also be useful for easy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TAMS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Developed by the Utah LTAP and USU</a:t>
            </a:r>
          </a:p>
          <a:p>
            <a:r>
              <a:rPr lang="en-US" sz="2400" dirty="0" smtClean="0"/>
              <a:t>A Pavement Management </a:t>
            </a:r>
            <a:r>
              <a:rPr lang="en-US" sz="2400" dirty="0" smtClean="0"/>
              <a:t>System (</a:t>
            </a:r>
            <a:r>
              <a:rPr lang="en-US" sz="2400" dirty="0" smtClean="0"/>
              <a:t>PMS) used to collect current pavement condition data, forecast deterioration and provide economic analysis and M&amp;R recommendation</a:t>
            </a:r>
          </a:p>
          <a:p>
            <a:r>
              <a:rPr lang="en-US" sz="2400" dirty="0" smtClean="0"/>
              <a:t>Smithfield City 2010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572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991351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TAMS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collected through the use of a polyline </a:t>
            </a:r>
            <a:r>
              <a:rPr lang="en-US" sz="2400" dirty="0" err="1" smtClean="0"/>
              <a:t>shapefile</a:t>
            </a:r>
            <a:endParaRPr lang="en-US" sz="2400" dirty="0" smtClean="0"/>
          </a:p>
          <a:p>
            <a:r>
              <a:rPr lang="en-US" sz="2400" dirty="0" smtClean="0"/>
              <a:t>Data stored in Access database</a:t>
            </a:r>
          </a:p>
          <a:p>
            <a:r>
              <a:rPr lang="en-US" sz="2400" dirty="0" smtClean="0"/>
              <a:t>Enables easy transition from database to ArcGIS through the use of “Road Identification Number”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52800"/>
            <a:ext cx="860213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4366260"/>
            <a:ext cx="152400" cy="4571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3886200"/>
            <a:ext cx="152400" cy="4571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4" idx="3"/>
            <a:endCxn id="7" idx="1"/>
          </p:cNvCxnSpPr>
          <p:nvPr/>
        </p:nvCxnSpPr>
        <p:spPr>
          <a:xfrm flipV="1">
            <a:off x="3962400" y="3909060"/>
            <a:ext cx="990600" cy="48006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13425" y="5029199"/>
            <a:ext cx="3232785" cy="17310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13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TAMS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/>
          <a:lstStyle/>
          <a:p>
            <a:r>
              <a:rPr lang="en-US" sz="2400" dirty="0" smtClean="0"/>
              <a:t>Remaining Service Life (RSL)</a:t>
            </a:r>
          </a:p>
          <a:p>
            <a:r>
              <a:rPr lang="en-US" sz="2400" dirty="0" smtClean="0"/>
              <a:t>Suggested 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63483"/>
            <a:ext cx="3179982" cy="41147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9" y="2558715"/>
            <a:ext cx="3187351" cy="41243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4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Economic Analysis in TAMS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876800" cy="280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3" y="3505200"/>
            <a:ext cx="3638250" cy="248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2648" y="1600200"/>
            <a:ext cx="8378952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Approaches pavement network macroscopically</a:t>
            </a:r>
          </a:p>
          <a:p>
            <a:r>
              <a:rPr lang="en-US" sz="2400" dirty="0" smtClean="0"/>
              <a:t>Deals with quantitative values of % area for pavement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Engineering Economics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828800"/>
                <a:ext cx="4797552" cy="1219200"/>
              </a:xfrm>
            </p:spPr>
            <p:txBody>
              <a:bodyPr/>
              <a:lstStyle/>
              <a:p>
                <a:r>
                  <a:rPr lang="en-US" sz="2400" dirty="0" smtClean="0"/>
                  <a:t>Single Payment Compound Amount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828800"/>
                <a:ext cx="4797552" cy="1219200"/>
              </a:xfrm>
              <a:blipFill rotWithShape="1">
                <a:blip r:embed="rId2"/>
                <a:stretch>
                  <a:fillRect l="-254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43600" y="1899249"/>
                <a:ext cx="2895600" cy="1371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Capital Recovery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899249"/>
                <a:ext cx="2895600" cy="1371600"/>
              </a:xfrm>
              <a:prstGeom prst="rect">
                <a:avLst/>
              </a:prstGeom>
              <a:blipFill rotWithShape="1">
                <a:blip r:embed="rId3"/>
                <a:stretch>
                  <a:fillRect l="-211" t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291785"/>
            <a:ext cx="3086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" y="4055168"/>
            <a:ext cx="4038600" cy="24715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745645" y="4055168"/>
            <a:ext cx="4038600" cy="24557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06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Recognized as </a:t>
            </a:r>
            <a:r>
              <a:rPr lang="en-US" dirty="0" err="1" smtClean="0"/>
              <a:t>Geodatabase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31731" y="1600200"/>
            <a:ext cx="3515234" cy="4495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52800" y="4648200"/>
            <a:ext cx="29718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616</TotalTime>
  <Words>464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Using GIS to Compare all M&amp;R Strategies for Asphalt Road Networks</vt:lpstr>
      <vt:lpstr>Presentation Outline</vt:lpstr>
      <vt:lpstr>1 Goals and Purpose</vt:lpstr>
      <vt:lpstr>2 TAMS</vt:lpstr>
      <vt:lpstr>3 TAMS</vt:lpstr>
      <vt:lpstr>3 TAMS in GIS</vt:lpstr>
      <vt:lpstr>4 Economic Analysis in TAMS</vt:lpstr>
      <vt:lpstr>5 Engineering Economics</vt:lpstr>
      <vt:lpstr>5 Recognized as Geodatabase </vt:lpstr>
      <vt:lpstr>5 ArgGIS Toolbox</vt:lpstr>
      <vt:lpstr>5 Discussion of Steps in GIS Tool for M&amp;R Comparison </vt:lpstr>
      <vt:lpstr>6 Results</vt:lpstr>
      <vt:lpstr>6 Results</vt:lpstr>
      <vt:lpstr>6 Results</vt:lpstr>
      <vt:lpstr>7 References</vt:lpstr>
      <vt:lpstr>8 Questions</vt:lpstr>
    </vt:vector>
  </TitlesOfParts>
  <Company>Utah LTAP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GIS to Compare all M&amp;R Strategies for Asphalt Road Networks</dc:title>
  <dc:creator>TonyF</dc:creator>
  <cp:lastModifiedBy>TonyF</cp:lastModifiedBy>
  <cp:revision>32</cp:revision>
  <dcterms:created xsi:type="dcterms:W3CDTF">2013-11-25T17:03:17Z</dcterms:created>
  <dcterms:modified xsi:type="dcterms:W3CDTF">2013-11-26T18:17:38Z</dcterms:modified>
</cp:coreProperties>
</file>