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9"/>
  </p:sldMasterIdLst>
  <p:notesMasterIdLst>
    <p:notesMasterId r:id="rId26"/>
  </p:notesMasterIdLst>
  <p:sldIdLst>
    <p:sldId id="256" r:id="rId10"/>
    <p:sldId id="257" r:id="rId11"/>
    <p:sldId id="276" r:id="rId12"/>
    <p:sldId id="258" r:id="rId13"/>
    <p:sldId id="259" r:id="rId14"/>
    <p:sldId id="260" r:id="rId15"/>
    <p:sldId id="261" r:id="rId16"/>
    <p:sldId id="262" r:id="rId17"/>
    <p:sldId id="266" r:id="rId18"/>
    <p:sldId id="267" r:id="rId19"/>
    <p:sldId id="268" r:id="rId20"/>
    <p:sldId id="271" r:id="rId21"/>
    <p:sldId id="272" r:id="rId22"/>
    <p:sldId id="274" r:id="rId23"/>
    <p:sldId id="277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4660"/>
  </p:normalViewPr>
  <p:slideViewPr>
    <p:cSldViewPr>
      <p:cViewPr>
        <p:scale>
          <a:sx n="134" d="100"/>
          <a:sy n="134" d="100"/>
        </p:scale>
        <p:origin x="-96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5AA0D-D830-43D2-90C1-2746BBBB58B2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2918A-5C31-4FC2-A978-E5E620DB3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9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9945-247A-4CB8-A3F9-5D7E75F3B8B0}" type="datetime1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38CB9-2A14-42B8-AF81-A9C454543567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7AE0F-C7C7-4287-B61B-03683F443DF6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82F14-5D5E-49A2-87C5-128C2ED492E7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2243C-BCA3-478C-8BA3-1900DFD724D7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ED375-BE6E-45AC-BE5D-E2F262FF0CC4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6254C-71A1-413D-B316-493959373F8F}" type="datetime1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DEAA8-D861-41F7-9503-45D21B4EF46F}" type="datetime1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3742A-4D1E-47C7-995D-D69C6895BD94}" type="datetime1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650F-6541-4D2C-9C16-211962832F21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E9800-2C64-4B33-9156-03226BF686F8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4FCD47-1E85-45F8-BA2B-DB24CC926182}" type="datetime1">
              <a:rPr lang="en-US" smtClean="0"/>
              <a:t>11/27/2012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1D9768-F134-4485-9F82-1B6C061062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ria1project.whatcomcounty.org/uploads/USU/2008/Task4.1-SWQNcalibration.pdf" TargetMode="External"/><Relationship Id="rId2" Type="http://schemas.openxmlformats.org/officeDocument/2006/relationships/hyperlink" Target="http://www.neng.usu.edu/cee/faculty/dtarb/Bandaragoda_Tarboton_Woods_Dmip_joh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Automation of Input data preparation of TOPNET model using Python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7696200" cy="1752600"/>
          </a:xfrm>
        </p:spPr>
        <p:txBody>
          <a:bodyPr/>
          <a:lstStyle/>
          <a:p>
            <a:r>
              <a:rPr lang="en-US" dirty="0" smtClean="0"/>
              <a:t>Presented by Nazmus Sazib</a:t>
            </a:r>
          </a:p>
          <a:p>
            <a:r>
              <a:rPr lang="en-US" dirty="0" smtClean="0"/>
              <a:t>CEE6440</a:t>
            </a:r>
          </a:p>
          <a:p>
            <a:r>
              <a:rPr lang="en-US" dirty="0" smtClean="0"/>
              <a:t>GIS in Water Resources</a:t>
            </a:r>
          </a:p>
          <a:p>
            <a:r>
              <a:rPr lang="en-US" dirty="0" smtClean="0"/>
              <a:t>11/27/2012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F27A-6F95-4555-A7CC-AF83245B1EB8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987" y="457200"/>
            <a:ext cx="8183880" cy="624840"/>
          </a:xfrm>
        </p:spPr>
        <p:txBody>
          <a:bodyPr anchor="ctr">
            <a:no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EC8B-A550-4E4D-8A65-25D5E4207EFF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50345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3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12" y="304800"/>
            <a:ext cx="8229600" cy="762000"/>
          </a:xfrm>
        </p:spPr>
        <p:txBody>
          <a:bodyPr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" t="1973" r="7109" b="12084"/>
          <a:stretch/>
        </p:blipFill>
        <p:spPr bwMode="auto">
          <a:xfrm>
            <a:off x="2514600" y="1143000"/>
            <a:ext cx="341141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DD19-B792-4C5B-892D-A4B60A2CD0A1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0" t="6767" r="7900" b="2531"/>
          <a:stretch/>
        </p:blipFill>
        <p:spPr>
          <a:xfrm>
            <a:off x="332510" y="3219291"/>
            <a:ext cx="4069807" cy="3566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9" t="6766" r="7177" b="2325"/>
          <a:stretch/>
        </p:blipFill>
        <p:spPr>
          <a:xfrm>
            <a:off x="4738252" y="3219291"/>
            <a:ext cx="4076770" cy="3566160"/>
          </a:xfrm>
          <a:prstGeom prst="rect">
            <a:avLst/>
          </a:prstGeom>
        </p:spPr>
      </p:pic>
      <p:cxnSp>
        <p:nvCxnSpPr>
          <p:cNvPr id="9" name="Elbow Connector 8"/>
          <p:cNvCxnSpPr>
            <a:endCxn id="6" idx="0"/>
          </p:cNvCxnSpPr>
          <p:nvPr/>
        </p:nvCxnSpPr>
        <p:spPr>
          <a:xfrm rot="10800000" flipV="1">
            <a:off x="2367414" y="1371599"/>
            <a:ext cx="2128398" cy="18476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7" idx="0"/>
          </p:cNvCxnSpPr>
          <p:nvPr/>
        </p:nvCxnSpPr>
        <p:spPr>
          <a:xfrm>
            <a:off x="5181600" y="2438400"/>
            <a:ext cx="1595037" cy="78089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12" y="11869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2253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8388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/>
              <a:t>Distance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TauDEM</a:t>
            </a:r>
            <a:r>
              <a:rPr lang="en-US" sz="3000" dirty="0"/>
              <a:t> </a:t>
            </a:r>
            <a:r>
              <a:rPr lang="en-US" sz="3000" dirty="0" smtClean="0"/>
              <a:t>function is used </a:t>
            </a:r>
            <a:r>
              <a:rPr lang="en-US" sz="3000" dirty="0"/>
              <a:t>to compute the overland flow distance from each grid cell to the </a:t>
            </a:r>
            <a:r>
              <a:rPr lang="en-US" sz="3000" dirty="0" smtClean="0"/>
              <a:t>streams</a:t>
            </a:r>
          </a:p>
          <a:p>
            <a:r>
              <a:rPr lang="en-US" sz="3000" dirty="0"/>
              <a:t>Group the values of index into bins for each drainage. </a:t>
            </a:r>
          </a:p>
          <a:p>
            <a:r>
              <a:rPr lang="en-US" sz="3000" dirty="0"/>
              <a:t>The proportion of area within each bin no more than </a:t>
            </a:r>
            <a:r>
              <a:rPr lang="en-US" sz="3000" dirty="0" smtClean="0"/>
              <a:t>20% </a:t>
            </a:r>
            <a:r>
              <a:rPr lang="en-US" sz="3000" dirty="0"/>
              <a:t>of the area.</a:t>
            </a:r>
          </a:p>
          <a:p>
            <a:r>
              <a:rPr lang="en-US" sz="3000" dirty="0"/>
              <a:t>The data giving the proportion of area in each wetness index class for each drainage is written to a text file.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7260-886E-446C-8635-189D4655AA41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 smtClean="0"/>
              <a:t> Still working on that.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B15A-B0FC-4BE4-8D9E-6BAD3E5CF362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/>
              <a:t>Automation makes work </a:t>
            </a:r>
            <a:r>
              <a:rPr lang="en-US" dirty="0" smtClean="0"/>
              <a:t>easier faster and more accurate</a:t>
            </a:r>
          </a:p>
          <a:p>
            <a:r>
              <a:rPr lang="en-US" dirty="0">
                <a:solidFill>
                  <a:prstClr val="black"/>
                </a:solidFill>
              </a:rPr>
              <a:t>E</a:t>
            </a:r>
            <a:r>
              <a:rPr lang="en-US" dirty="0" smtClean="0">
                <a:solidFill>
                  <a:prstClr val="black"/>
                </a:solidFill>
              </a:rPr>
              <a:t>stablish </a:t>
            </a:r>
            <a:r>
              <a:rPr lang="en-US" dirty="0">
                <a:solidFill>
                  <a:prstClr val="black"/>
                </a:solidFill>
              </a:rPr>
              <a:t>model element and stream connectivity.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Establish rainfall weights for precipitation inputs </a:t>
            </a:r>
            <a:r>
              <a:rPr lang="en-US" dirty="0" smtClean="0">
                <a:solidFill>
                  <a:prstClr val="black"/>
                </a:solidFill>
              </a:rPr>
              <a:t>and </a:t>
            </a:r>
            <a:r>
              <a:rPr lang="en-US" dirty="0">
                <a:solidFill>
                  <a:prstClr val="black"/>
                </a:solidFill>
              </a:rPr>
              <a:t>model parameter for each </a:t>
            </a:r>
            <a:r>
              <a:rPr lang="en-US" dirty="0" smtClean="0">
                <a:solidFill>
                  <a:prstClr val="black"/>
                </a:solidFill>
              </a:rPr>
              <a:t>drainage.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3FF8-3554-4FF7-A60F-10D63D1326B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 anchor="ctr"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Bandaragoda, C., D. G. Tarboton and R. Woods, (2004), "Application of Topnet in the Distributed Model </a:t>
            </a:r>
            <a:r>
              <a:rPr lang="en-US" dirty="0" err="1"/>
              <a:t>Intercomparison</a:t>
            </a:r>
            <a:r>
              <a:rPr lang="en-US" dirty="0"/>
              <a:t> Project," Journal of Hydrology, 298: 178-201, doi:10.1016/j.jhydrol.2004.03.038.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www.neng.usu.edu/cee/faculty/dtarb/Bandaragoda_Tarboton_Woods_Dmip_joh.pdf</a:t>
            </a:r>
            <a:endParaRPr lang="en-US" dirty="0" smtClean="0"/>
          </a:p>
          <a:p>
            <a:r>
              <a:rPr lang="en-US" dirty="0" smtClean="0"/>
              <a:t>Tarboton</a:t>
            </a:r>
            <a:r>
              <a:rPr lang="en-US" dirty="0"/>
              <a:t>, D. G., (2007), "Surface Water Quantity Model Development and Calibration, WRIA 1 Watershed Management Project Phase III, Task 4.1 report," Utah Water Research Laboratory, Utah State University, </a:t>
            </a:r>
            <a:r>
              <a:rPr lang="en-US" dirty="0">
                <a:hlinkClick r:id="rId3"/>
              </a:rPr>
              <a:t>http://wria1project.whatcomcounty.org/uploads/USU/2008/Task4.1-SWQNcalibration.pdf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37C-7378-4569-BAC2-F4279F61B5E7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183880" cy="23622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Thanks!</a:t>
            </a:r>
          </a:p>
          <a:p>
            <a:pPr marL="0" indent="0" algn="ctr">
              <a:buNone/>
            </a:pPr>
            <a:r>
              <a:rPr lang="en-US" dirty="0" smtClean="0"/>
              <a:t>Question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8963-F3DF-43BE-8B12-5CC1E69CA3A4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8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685800" y="457200"/>
            <a:ext cx="7756263" cy="914400"/>
          </a:xfrm>
        </p:spPr>
        <p:txBody>
          <a:bodyPr anchor="ctr"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GIS enables user to manipulate, analyze, visualize, and share the spatial datasets in easy and efficient way. </a:t>
            </a:r>
            <a:endParaRPr lang="en-US" dirty="0" smtClean="0"/>
          </a:p>
          <a:p>
            <a:r>
              <a:rPr lang="en-US" dirty="0" smtClean="0"/>
              <a:t>Automation </a:t>
            </a:r>
            <a:r>
              <a:rPr lang="en-US" dirty="0"/>
              <a:t>of this analysis makes work easier, faster and more accurate.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different ways for </a:t>
            </a:r>
            <a:r>
              <a:rPr lang="en-US" dirty="0" smtClean="0"/>
              <a:t>automation of </a:t>
            </a:r>
            <a:r>
              <a:rPr lang="en-US" dirty="0"/>
              <a:t>GIS </a:t>
            </a:r>
            <a:r>
              <a:rPr lang="en-US" dirty="0" smtClean="0"/>
              <a:t>work</a:t>
            </a:r>
            <a:r>
              <a:rPr lang="en-US" dirty="0"/>
              <a:t>:</a:t>
            </a:r>
            <a:endParaRPr lang="en-US" dirty="0" smtClean="0"/>
          </a:p>
          <a:p>
            <a:pPr marL="800100" indent="0" defTabSz="548640">
              <a:buFont typeface="Wingdings" pitchFamily="2" charset="2"/>
              <a:buChar char="q"/>
            </a:pPr>
            <a:r>
              <a:rPr lang="en-US" dirty="0" smtClean="0"/>
              <a:t>Model Building</a:t>
            </a:r>
          </a:p>
          <a:p>
            <a:pPr marL="800100" indent="0" defTabSz="731520">
              <a:buFont typeface="Wingdings" pitchFamily="2" charset="2"/>
              <a:buChar char="q"/>
            </a:pPr>
            <a:r>
              <a:rPr lang="en-US" dirty="0" smtClean="0"/>
              <a:t>Writing script</a:t>
            </a:r>
          </a:p>
          <a:p>
            <a:pPr marL="800100" indent="0">
              <a:buFont typeface="Wingdings" pitchFamily="2" charset="2"/>
              <a:buChar char="q"/>
            </a:pPr>
            <a:r>
              <a:rPr lang="en-US" dirty="0" smtClean="0"/>
              <a:t>Using Arc object.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0E19-6991-443D-B1AB-AD51E963520F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183880" cy="914400"/>
          </a:xfrm>
        </p:spPr>
        <p:txBody>
          <a:bodyPr anchor="ctr"/>
          <a:lstStyle/>
          <a:p>
            <a:pPr algn="ctr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83880" cy="4187952"/>
          </a:xfrm>
        </p:spPr>
        <p:txBody>
          <a:bodyPr/>
          <a:lstStyle/>
          <a:p>
            <a:r>
              <a:rPr lang="en-US" dirty="0" smtClean="0"/>
              <a:t>Objective of this project is to automation of input data preparation  of TOPNET by writing script.</a:t>
            </a:r>
          </a:p>
          <a:p>
            <a:r>
              <a:rPr lang="en-US" dirty="0"/>
              <a:t>There are different language for writing scripts, including Python, Jscript, and Perl. </a:t>
            </a:r>
          </a:p>
          <a:p>
            <a:r>
              <a:rPr lang="en-US" dirty="0" smtClean="0"/>
              <a:t>Python is used in this project for writing script.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BB61-64B9-45EE-B441-ABE5CEE2983A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83880" cy="47244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/>
              <a:t>TOPNET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TOPNET model is </a:t>
            </a:r>
            <a:r>
              <a:rPr lang="en-US" dirty="0"/>
              <a:t>distributed hydrologic </a:t>
            </a:r>
            <a:r>
              <a:rPr lang="en-US" dirty="0" smtClean="0"/>
              <a:t>model. </a:t>
            </a:r>
          </a:p>
          <a:p>
            <a:r>
              <a:rPr lang="en-US" dirty="0"/>
              <a:t>D</a:t>
            </a:r>
            <a:r>
              <a:rPr lang="en-US" dirty="0" smtClean="0"/>
              <a:t>eveloped for modeling of stream flow on existing and climate change condition.</a:t>
            </a:r>
          </a:p>
          <a:p>
            <a:r>
              <a:rPr lang="en-US" dirty="0"/>
              <a:t>M</a:t>
            </a:r>
            <a:r>
              <a:rPr lang="en-US" dirty="0" smtClean="0"/>
              <a:t>odel elements are topographically delineated.</a:t>
            </a:r>
          </a:p>
          <a:p>
            <a:r>
              <a:rPr lang="en-US" dirty="0" smtClean="0"/>
              <a:t>GIS based procedure to estimate model parameters.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F9A-DBF5-4D1D-8993-3B6D32F0659F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914400"/>
          </a:xfrm>
        </p:spPr>
        <p:txBody>
          <a:bodyPr anchor="b">
            <a:normAutofit/>
          </a:bodyPr>
          <a:lstStyle/>
          <a:p>
            <a:pPr algn="ctr"/>
            <a:r>
              <a:rPr lang="en-US" dirty="0" smtClean="0"/>
              <a:t>Input </a:t>
            </a:r>
            <a:r>
              <a:rPr lang="en-US" dirty="0"/>
              <a:t>data </a:t>
            </a:r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8388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</a:t>
            </a:r>
            <a:r>
              <a:rPr lang="en-US" dirty="0"/>
              <a:t>of input data for TOPNET is complex and involved the following steps:</a:t>
            </a:r>
          </a:p>
          <a:p>
            <a:r>
              <a:rPr lang="en-US" dirty="0" smtClean="0"/>
              <a:t>Delineate </a:t>
            </a:r>
            <a:r>
              <a:rPr lang="en-US" dirty="0"/>
              <a:t>streams, model elements and establish model element and stream </a:t>
            </a:r>
            <a:r>
              <a:rPr lang="en-US" dirty="0" smtClean="0"/>
              <a:t>connectivity.</a:t>
            </a:r>
            <a:endParaRPr lang="en-US" dirty="0"/>
          </a:p>
          <a:p>
            <a:r>
              <a:rPr lang="en-US" dirty="0" smtClean="0"/>
              <a:t>Establish </a:t>
            </a:r>
            <a:r>
              <a:rPr lang="en-US" dirty="0"/>
              <a:t>rainfall weights for precipitation </a:t>
            </a:r>
            <a:r>
              <a:rPr lang="en-US" dirty="0" smtClean="0"/>
              <a:t>and model </a:t>
            </a:r>
            <a:r>
              <a:rPr lang="en-US" dirty="0"/>
              <a:t>parameter for each drainage </a:t>
            </a:r>
            <a:endParaRPr lang="en-US" dirty="0" smtClean="0"/>
          </a:p>
          <a:p>
            <a:r>
              <a:rPr lang="en-US" dirty="0" smtClean="0"/>
              <a:t>Establish </a:t>
            </a:r>
            <a:r>
              <a:rPr lang="en-US" dirty="0"/>
              <a:t>wetness </a:t>
            </a:r>
            <a:r>
              <a:rPr lang="en-US" dirty="0" smtClean="0"/>
              <a:t>index, distance distribution.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8AE4-11C5-4B78-9EEE-5300F661ADCD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62484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/>
              <a:t>Watershed delineation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TauDEM(</a:t>
            </a:r>
            <a:r>
              <a:rPr lang="en-US" dirty="0"/>
              <a:t>Tarboton, D. </a:t>
            </a:r>
            <a:r>
              <a:rPr lang="en-US" dirty="0" smtClean="0"/>
              <a:t>G.)function is used for watershed delineation.</a:t>
            </a:r>
          </a:p>
          <a:p>
            <a:r>
              <a:rPr lang="en-US" dirty="0" smtClean="0"/>
              <a:t>Multiple TauDEM command line functions are used in the script.</a:t>
            </a:r>
          </a:p>
          <a:p>
            <a:r>
              <a:rPr lang="en-US" dirty="0" smtClean="0"/>
              <a:t>DEM and outlet shape file are the necessary inputs for running the program.</a:t>
            </a:r>
          </a:p>
          <a:p>
            <a:r>
              <a:rPr lang="en-US" dirty="0" smtClean="0"/>
              <a:t>Watershed with stream network is the output of the program.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32222-B3E3-4A5D-9F65-DD8884FA025E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35" y="228600"/>
            <a:ext cx="8229600" cy="838200"/>
          </a:xfrm>
        </p:spPr>
        <p:txBody>
          <a:bodyPr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1B49-5BD5-4BE4-94A4-A47FA2CD4BDD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" r="2115" b="23829"/>
          <a:stretch/>
        </p:blipFill>
        <p:spPr bwMode="auto">
          <a:xfrm>
            <a:off x="543476" y="990600"/>
            <a:ext cx="8103870" cy="513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6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41440" cy="6096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45514"/>
            <a:ext cx="3532909" cy="4572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71BD-BCB2-40D1-BF52-AFB06B668F96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19200"/>
            <a:ext cx="3502152" cy="45321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128343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Input(DEM)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219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Output(Watershed)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880" cy="62484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/>
              <a:t>Wetness index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4648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Group the values of index </a:t>
            </a:r>
            <a:r>
              <a:rPr lang="en-US" dirty="0"/>
              <a:t>into bins for each </a:t>
            </a:r>
            <a:r>
              <a:rPr lang="en-US" dirty="0" smtClean="0"/>
              <a:t>drainage. </a:t>
            </a:r>
          </a:p>
          <a:p>
            <a:r>
              <a:rPr lang="en-US" dirty="0" smtClean="0"/>
              <a:t>The proportion </a:t>
            </a:r>
            <a:r>
              <a:rPr lang="en-US" dirty="0"/>
              <a:t>of area within each </a:t>
            </a:r>
            <a:r>
              <a:rPr lang="en-US" dirty="0" smtClean="0"/>
              <a:t>bin no </a:t>
            </a:r>
            <a:r>
              <a:rPr lang="en-US" dirty="0"/>
              <a:t>more than 5% of </a:t>
            </a:r>
            <a:r>
              <a:rPr lang="en-US" dirty="0" smtClean="0"/>
              <a:t>the area.</a:t>
            </a:r>
          </a:p>
          <a:p>
            <a:r>
              <a:rPr lang="en-US" dirty="0" smtClean="0"/>
              <a:t>The </a:t>
            </a:r>
            <a:r>
              <a:rPr lang="en-US" dirty="0"/>
              <a:t>data giving the proportion of area in each wetness index class for each </a:t>
            </a:r>
            <a:r>
              <a:rPr lang="en-US" dirty="0" smtClean="0"/>
              <a:t>drainage is written to a text file.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2643-71BD-4E39-B101-116FBBA1718F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9768-F134-4485-9F82-1B6C061062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4AEB951-955A-4E34-B254-6B7EB9A4000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120CCA6-3DD6-4D7E-9449-6557263C0954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71B9529-4A89-4F3A-83DA-A3F75368BFD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C69DF1F-32E4-40CB-AB30-87B4406CEA3F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33F8965-346F-434D-95EA-2FD572D1BA9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69CEA86-0829-49CB-986A-06CA4B385AA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F394C454-A0DE-450F-80E1-606F86ED7A4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62A4685-A205-44E8-9237-D4348EDA49F7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1240</TotalTime>
  <Words>540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Automation of Input data preparation of TOPNET model using Python</vt:lpstr>
      <vt:lpstr>Introduction</vt:lpstr>
      <vt:lpstr>Objective</vt:lpstr>
      <vt:lpstr>TOPNET model</vt:lpstr>
      <vt:lpstr>Input data preparation</vt:lpstr>
      <vt:lpstr>Watershed delineation</vt:lpstr>
      <vt:lpstr>Code</vt:lpstr>
      <vt:lpstr>Output</vt:lpstr>
      <vt:lpstr>Wetness index distribution</vt:lpstr>
      <vt:lpstr>Code</vt:lpstr>
      <vt:lpstr>Output</vt:lpstr>
      <vt:lpstr>     Distance distribution</vt:lpstr>
      <vt:lpstr>Output</vt:lpstr>
      <vt:lpstr>Conclusion and Future work</vt:lpstr>
      <vt:lpstr>Reference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Nazmus</dc:creator>
  <cp:lastModifiedBy>Nazmus</cp:lastModifiedBy>
  <cp:revision>31</cp:revision>
  <dcterms:created xsi:type="dcterms:W3CDTF">2012-11-27T02:36:11Z</dcterms:created>
  <dcterms:modified xsi:type="dcterms:W3CDTF">2012-11-27T15:40:49Z</dcterms:modified>
</cp:coreProperties>
</file>