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14"/>
  </p:notesMasterIdLst>
  <p:sldIdLst>
    <p:sldId id="268" r:id="rId2"/>
    <p:sldId id="269" r:id="rId3"/>
    <p:sldId id="271" r:id="rId4"/>
    <p:sldId id="258" r:id="rId5"/>
    <p:sldId id="257" r:id="rId6"/>
    <p:sldId id="259" r:id="rId7"/>
    <p:sldId id="260" r:id="rId8"/>
    <p:sldId id="267" r:id="rId9"/>
    <p:sldId id="262" r:id="rId10"/>
    <p:sldId id="264" r:id="rId11"/>
    <p:sldId id="265" r:id="rId12"/>
    <p:sldId id="270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79613" autoAdjust="0"/>
  </p:normalViewPr>
  <p:slideViewPr>
    <p:cSldViewPr>
      <p:cViewPr varScale="1">
        <p:scale>
          <a:sx n="101" d="100"/>
          <a:sy n="101" d="100"/>
        </p:scale>
        <p:origin x="-18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3A112A-D8E0-4D3B-9F7F-B0665D9E5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561022-625D-4D55-B0B7-FBA0EAD847DF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Anyone who has baked has seen this—brittle deformation of a cake due to rapid expansion</a:t>
            </a:r>
          </a:p>
          <a:p>
            <a:pPr eaLnBrk="1" hangingPunct="1"/>
            <a:r>
              <a:rPr lang="en-US" smtClean="0"/>
              <a:t>Aerial view of the Grabens: extension normal to structures strike. Streams, paleostreams</a:t>
            </a:r>
          </a:p>
          <a:p>
            <a:pPr eaLnBrk="1" hangingPunct="1"/>
            <a:r>
              <a:rPr lang="en-US" smtClean="0"/>
              <a:t>Use of stream id (from aerial photos) to reconstruct approximate timing of deformation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671F00-3CE1-4E61-A839-0C28B9DDB4E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“Typical” streams have a concave-up profile. Under ideal conditions, this reflects that the stream’s ability to do work (move or store sediment) is basically constant along its length.</a:t>
            </a:r>
          </a:p>
          <a:p>
            <a:pPr eaLnBrk="1" hangingPunct="1"/>
            <a:r>
              <a:rPr lang="en-US" smtClean="0"/>
              <a:t>Streams respond to climate, base level, sediment supply, geology</a:t>
            </a:r>
          </a:p>
          <a:p>
            <a:pPr eaLnBrk="1" hangingPunct="1"/>
            <a:r>
              <a:rPr lang="en-US" smtClean="0"/>
              <a:t>Anomalies in this concave-up profile indicate some kind of disturbance or change; knickpoints are either pinned (lithologically controlled) or transient (base level fall, stream integration, uplift)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Within the last 50 years, geomorphologists have integrated more quantitative analyses; within the last 10 years availability of DEMs and Lidar make it possible to do GIS analysis. A possible application would be to ID knickpoints on a DEM to select places in the field to explore.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 = k</a:t>
            </a:r>
            <a:r>
              <a:rPr lang="en-US" baseline="-25000" smtClean="0"/>
              <a:t>sn</a:t>
            </a:r>
            <a:r>
              <a:rPr lang="en-US" smtClean="0"/>
              <a:t> x A</a:t>
            </a:r>
            <a:r>
              <a:rPr lang="en-US" baseline="30000" smtClean="0"/>
              <a:t>-</a:t>
            </a:r>
            <a:r>
              <a:rPr lang="el-GR" baseline="30000" smtClean="0"/>
              <a:t>θ</a:t>
            </a:r>
            <a:r>
              <a:rPr lang="en-US" baseline="30000" smtClean="0"/>
              <a:t>	</a:t>
            </a:r>
          </a:p>
          <a:p>
            <a:pPr eaLnBrk="1" hangingPunct="1"/>
            <a:r>
              <a:rPr lang="en-US" smtClean="0"/>
              <a:t>k</a:t>
            </a:r>
            <a:r>
              <a:rPr lang="en-US" baseline="-25000" smtClean="0"/>
              <a:t>sn</a:t>
            </a:r>
            <a:r>
              <a:rPr lang="en-US" smtClean="0"/>
              <a:t> takes uplift rates and erosivity (function of rock strength and precip) into account. </a:t>
            </a:r>
          </a:p>
          <a:p>
            <a:pPr eaLnBrk="1" hangingPunct="1"/>
            <a:r>
              <a:rPr lang="el-GR" smtClean="0"/>
              <a:t>Θ</a:t>
            </a:r>
            <a:r>
              <a:rPr lang="en-US" smtClean="0"/>
              <a:t> = concavity. 0 = straight slope (elevation/distance from divide), .5 is normal concavity, 1 is very deep concavity. Profiles w/convexities have lower </a:t>
            </a:r>
            <a:r>
              <a:rPr lang="el-GR" smtClean="0"/>
              <a:t>θ</a:t>
            </a:r>
            <a:r>
              <a:rPr lang="en-US" smtClean="0"/>
              <a:t> values.</a:t>
            </a:r>
          </a:p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2563E4-0F1D-4034-B438-9733C582451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If we can ID knickpoints, can we then combine this analysis with geologic understanding to determine whether they’re bedrock controlled?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525039-F11E-4782-8844-AAB2E2E72C8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Methods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2DE24-4D0C-4BDC-84DA-F99FA0F3C9D3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E30E2-A34E-48C7-9CBD-9F83168C8C89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Understanding of geomorphic processes allows us to build and plan development (in theory!)</a:t>
            </a:r>
          </a:p>
          <a:p>
            <a:pPr eaLnBrk="1" hangingPunct="1"/>
            <a:r>
              <a:rPr lang="en-US" smtClean="0"/>
              <a:t>Understanding why a landscape looks the way it does gives us insight into Earth’s fascinating history…and that of other planets!</a:t>
            </a:r>
          </a:p>
          <a:p>
            <a:pPr eaLnBrk="1" hangingPunct="1"/>
            <a:r>
              <a:rPr lang="en-US" smtClean="0"/>
              <a:t>Being able to look at a landscape and discern how it came to be enriches our experience as human beings.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043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3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141E5-EBA9-4ABA-B54A-8DF8D6671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8960C-E9EF-49CD-B1A5-B84724064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1F4C1-B466-4CEF-BCB6-AF416FE9E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4DB5F-1DD2-4C9A-8EB9-06927AA2A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F9DE8-7426-47D5-ABD6-E162BFEA6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C7C38-8F24-44C5-87B0-A57F6D0B6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30E2F-0A26-4F99-AE2A-B7ED6B75B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9429E-87F0-4E34-B794-76038D84F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73DCA-3C1A-406D-85AA-F8CD31422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89F4C-CFBD-422D-A397-AECA70690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05B01-DA19-4029-876C-9FB1EC26A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939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39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939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939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940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40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40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40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40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940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940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40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41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41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41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941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41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41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41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2E02EBB-465A-4D21-8464-4123E94FE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googlearthgrabens"/>
          <p:cNvPicPr>
            <a:picLocks noChangeAspect="1" noChangeArrowheads="1"/>
          </p:cNvPicPr>
          <p:nvPr/>
        </p:nvPicPr>
        <p:blipFill>
          <a:blip r:embed="rId2" cstate="print"/>
          <a:srcRect t="97047"/>
          <a:stretch>
            <a:fillRect/>
          </a:stretch>
        </p:blipFill>
        <p:spPr bwMode="auto">
          <a:xfrm>
            <a:off x="0" y="-5334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7" descr="googlearthgrab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0788"/>
            <a:ext cx="9144000" cy="56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28600" y="304800"/>
            <a:ext cx="8686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Using GIS to appraise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lithologic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 and structural control of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streams in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the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Grabens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of southeast Utah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2438400"/>
            <a:ext cx="9144000" cy="4419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sz="2200">
              <a:solidFill>
                <a:srgbClr val="000000"/>
              </a:solidFill>
              <a:latin typeface="Garamond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sz="2200">
              <a:solidFill>
                <a:srgbClr val="000000"/>
              </a:solidFill>
              <a:latin typeface="Garamond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sz="2200">
              <a:solidFill>
                <a:srgbClr val="000000"/>
              </a:solidFill>
              <a:latin typeface="Garamond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sz="1200">
              <a:solidFill>
                <a:srgbClr val="000000"/>
              </a:solidFill>
              <a:latin typeface="Garamond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200">
                <a:solidFill>
                  <a:srgbClr val="000000"/>
                </a:solidFill>
                <a:latin typeface="Garamond" pitchFamily="18" charset="0"/>
              </a:rPr>
              <a:t>GISWR Term Project Presentation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200">
                <a:solidFill>
                  <a:srgbClr val="000000"/>
                </a:solidFill>
                <a:latin typeface="Garamond" pitchFamily="18" charset="0"/>
              </a:rPr>
              <a:t>Faye Geiger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200">
                <a:solidFill>
                  <a:srgbClr val="000000"/>
                </a:solidFill>
                <a:latin typeface="Garamond" pitchFamily="18" charset="0"/>
              </a:rPr>
              <a:t>Masters student in Geology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200">
                <a:solidFill>
                  <a:srgbClr val="000000"/>
                </a:solidFill>
                <a:latin typeface="Garamond" pitchFamily="18" charset="0"/>
              </a:rPr>
              <a:t>Utah State University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sz="2200">
              <a:solidFill>
                <a:srgbClr val="000000"/>
              </a:solidFill>
              <a:latin typeface="Garamond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sz="2200">
              <a:solidFill>
                <a:srgbClr val="00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228600" y="1295400"/>
            <a:ext cx="868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With the right parameters, knickpoint location worked!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Identification was possible for ~60% of knickpoints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Results support the use of knickpoints for inferring past displacement…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But bedrock variability does control at least 12% of knickpoints and should always be considered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endParaRPr lang="en-US" sz="2400">
              <a:latin typeface="Garamond" pitchFamily="18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334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kern="0" dirty="0">
                <a:latin typeface="Garamond" pitchFamily="18" charset="0"/>
                <a:cs typeface="+mn-cs"/>
              </a:rPr>
              <a:t>Conclusions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endParaRPr lang="en-US" kern="0" dirty="0">
              <a:latin typeface="Garamond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IMG_1056"/>
          <p:cNvPicPr>
            <a:picLocks noChangeAspect="1" noChangeArrowheads="1"/>
          </p:cNvPicPr>
          <p:nvPr/>
        </p:nvPicPr>
        <p:blipFill>
          <a:blip r:embed="rId2" cstate="print"/>
          <a:srcRect t="86142" r="8333"/>
          <a:stretch>
            <a:fillRect/>
          </a:stretch>
        </p:blipFill>
        <p:spPr bwMode="auto">
          <a:xfrm>
            <a:off x="0" y="-762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7" descr="IMG_1056"/>
          <p:cNvPicPr>
            <a:picLocks noChangeAspect="1" noChangeArrowheads="1"/>
          </p:cNvPicPr>
          <p:nvPr/>
        </p:nvPicPr>
        <p:blipFill>
          <a:blip r:embed="rId3" cstate="print"/>
          <a:srcRect l="8333" b="29945"/>
          <a:stretch>
            <a:fillRect/>
          </a:stretch>
        </p:blipFill>
        <p:spPr bwMode="auto">
          <a:xfrm>
            <a:off x="0" y="2203450"/>
            <a:ext cx="91440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304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600" b="1">
                <a:solidFill>
                  <a:srgbClr val="000000"/>
                </a:solidFill>
                <a:latin typeface="Garamond" pitchFamily="18" charset="0"/>
              </a:rPr>
              <a:t>Thank You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en-US" sz="2600" b="1">
              <a:solidFill>
                <a:srgbClr val="000000"/>
              </a:solidFill>
              <a:latin typeface="Garamond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Garamond" pitchFamily="18" charset="0"/>
              </a:rPr>
              <a:t>Dr. David Tarboton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Garamond" pitchFamily="18" charset="0"/>
              </a:rPr>
              <a:t>Dr. Joel Pederson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Garamond" pitchFamily="18" charset="0"/>
              </a:rPr>
              <a:t>Dr. Patrick Belmont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Garamond" pitchFamily="18" charset="0"/>
              </a:rPr>
              <a:t>John Geiger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Garamond" pitchFamily="18" charset="0"/>
              </a:rPr>
              <a:t>Andy Jochems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Garamond" pitchFamily="18" charset="0"/>
              </a:rPr>
              <a:t>Justin Stout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Garamond" pitchFamily="18" charset="0"/>
              </a:rPr>
              <a:t>Areekamol Tor Chaisuwan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28600"/>
            <a:ext cx="6400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>
                <a:latin typeface="Garamond" pitchFamily="18" charset="0"/>
              </a:rPr>
              <a:t>Geomorphology</a:t>
            </a:r>
          </a:p>
        </p:txBody>
      </p:sp>
      <p:pic>
        <p:nvPicPr>
          <p:cNvPr id="2054" name="Picture 6" descr="CAlandslide-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777240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marsgrabens-esa"/>
          <p:cNvPicPr>
            <a:picLocks noChangeAspect="1" noChangeArrowheads="1"/>
          </p:cNvPicPr>
          <p:nvPr/>
        </p:nvPicPr>
        <p:blipFill>
          <a:blip r:embed="rId4" cstate="print"/>
          <a:srcRect t="10678"/>
          <a:stretch>
            <a:fillRect/>
          </a:stretch>
        </p:blipFill>
        <p:spPr bwMode="auto">
          <a:xfrm>
            <a:off x="685800" y="1143000"/>
            <a:ext cx="784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IMG_11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524000"/>
            <a:ext cx="75438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3400">
                <a:latin typeface="Garamond" pitchFamily="18" charset="0"/>
              </a:rPr>
              <a:t>Overview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685800" y="1143000"/>
            <a:ext cx="7772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400">
                <a:latin typeface="Garamond" pitchFamily="18" charset="0"/>
              </a:rPr>
              <a:t>Objectives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400">
                <a:latin typeface="Garamond" pitchFamily="18" charset="0"/>
              </a:rPr>
              <a:t>Meet the Grabens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400">
                <a:latin typeface="Garamond" pitchFamily="18" charset="0"/>
              </a:rPr>
              <a:t>Using streams to understand landscape evolution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400">
                <a:latin typeface="Garamond" pitchFamily="18" charset="0"/>
              </a:rPr>
              <a:t>Methods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400">
                <a:latin typeface="Garamond" pitchFamily="18" charset="0"/>
              </a:rPr>
              <a:t>Results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400">
                <a:latin typeface="Garamond" pitchFamily="18" charset="0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69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69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69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52400" y="381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3400">
                <a:latin typeface="Garamond" pitchFamily="18" charset="0"/>
              </a:rPr>
              <a:t>Objectives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14400" y="990600"/>
            <a:ext cx="762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  <a:buClr>
                <a:schemeClr val="tx2"/>
              </a:buClr>
              <a:buFont typeface="Arial" charset="0"/>
              <a:buAutoNum type="arabicPeriod"/>
            </a:pPr>
            <a:r>
              <a:rPr lang="en-US" sz="2800">
                <a:latin typeface="Garamond" pitchFamily="18" charset="0"/>
              </a:rPr>
              <a:t>Use GIS to identify anomalies (knickpoints) in stream longitudinal profiles.</a:t>
            </a:r>
          </a:p>
          <a:p>
            <a:pPr marL="514350" indent="-514350">
              <a:spcBef>
                <a:spcPct val="20000"/>
              </a:spcBef>
              <a:buClr>
                <a:schemeClr val="tx2"/>
              </a:buClr>
              <a:buFont typeface="Arial" charset="0"/>
              <a:buAutoNum type="arabicPeriod"/>
            </a:pPr>
            <a:r>
              <a:rPr lang="en-US" sz="2800">
                <a:latin typeface="Garamond" pitchFamily="18" charset="0"/>
              </a:rPr>
              <a:t>Overlay results on a geologic map to determine how knickpoints formed.</a:t>
            </a:r>
          </a:p>
          <a:p>
            <a:pPr marL="514350" indent="-514350">
              <a:spcBef>
                <a:spcPct val="20000"/>
              </a:spcBef>
              <a:buClr>
                <a:schemeClr val="tx2"/>
              </a:buClr>
              <a:buFont typeface="Arial" charset="0"/>
              <a:buAutoNum type="arabicPeriod"/>
            </a:pPr>
            <a:endParaRPr lang="en-US" sz="2800">
              <a:latin typeface="Garamond" pitchFamily="18" charset="0"/>
            </a:endParaRPr>
          </a:p>
        </p:txBody>
      </p:sp>
      <p:pic>
        <p:nvPicPr>
          <p:cNvPr id="5124" name="Picture 8" descr="4stacked layers.jpg"/>
          <p:cNvPicPr>
            <a:picLocks noChangeAspect="1"/>
          </p:cNvPicPr>
          <p:nvPr/>
        </p:nvPicPr>
        <p:blipFill>
          <a:blip r:embed="rId2" cstate="print"/>
          <a:srcRect l="12830" t="9863" r="20329" b="4147"/>
          <a:stretch>
            <a:fillRect/>
          </a:stretch>
        </p:blipFill>
        <p:spPr bwMode="auto">
          <a:xfrm>
            <a:off x="2819400" y="304800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15000" y="1219200"/>
            <a:ext cx="3200400" cy="243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457200" y="1524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3200">
                <a:latin typeface="Garamond" pitchFamily="18" charset="0"/>
              </a:rPr>
              <a:t>Mmmm, graben!</a:t>
            </a:r>
          </a:p>
        </p:txBody>
      </p:sp>
      <p:pic>
        <p:nvPicPr>
          <p:cNvPr id="6148" name="Picture 5" descr="cracked cake-tipsy ba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95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rabens overview.jpg"/>
          <p:cNvPicPr>
            <a:picLocks noChangeAspect="1"/>
          </p:cNvPicPr>
          <p:nvPr/>
        </p:nvPicPr>
        <p:blipFill>
          <a:blip r:embed="rId4" cstate="print"/>
          <a:srcRect l="5424" t="17778" r="6863" b="5556"/>
          <a:stretch>
            <a:fillRect/>
          </a:stretch>
        </p:blipFill>
        <p:spPr bwMode="auto">
          <a:xfrm>
            <a:off x="381000" y="854075"/>
            <a:ext cx="51054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2" descr="marsgrabens-esa.jpg"/>
          <p:cNvPicPr>
            <a:picLocks noChangeAspect="1"/>
          </p:cNvPicPr>
          <p:nvPr/>
        </p:nvPicPr>
        <p:blipFill>
          <a:blip r:embed="rId5" cstate="print"/>
          <a:srcRect r="20450"/>
          <a:stretch>
            <a:fillRect/>
          </a:stretch>
        </p:blipFill>
        <p:spPr bwMode="auto">
          <a:xfrm>
            <a:off x="9372600" y="3352800"/>
            <a:ext cx="32972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7696200" y="35814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1000">
                <a:latin typeface="Garamond" pitchFamily="18" charset="0"/>
              </a:rPr>
              <a:t>www.tipsybaker.com</a:t>
            </a:r>
          </a:p>
        </p:txBody>
      </p:sp>
      <p:sp>
        <p:nvSpPr>
          <p:cNvPr id="6152" name="Rectangle 4"/>
          <p:cNvSpPr>
            <a:spLocks noChangeArrowheads="1"/>
          </p:cNvSpPr>
          <p:nvPr/>
        </p:nvSpPr>
        <p:spPr bwMode="auto">
          <a:xfrm>
            <a:off x="5334000" y="6324600"/>
            <a:ext cx="2057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1000">
                <a:latin typeface="Garamond" pitchFamily="18" charset="0"/>
              </a:rPr>
              <a:t>European Space Agency</a:t>
            </a:r>
          </a:p>
        </p:txBody>
      </p:sp>
      <p:pic>
        <p:nvPicPr>
          <p:cNvPr id="18" name="Picture 17" descr="esa mars.jpg"/>
          <p:cNvPicPr>
            <a:picLocks noChangeAspect="1"/>
          </p:cNvPicPr>
          <p:nvPr/>
        </p:nvPicPr>
        <p:blipFill>
          <a:blip r:embed="rId6" cstate="print"/>
          <a:srcRect r="19511"/>
          <a:stretch>
            <a:fillRect/>
          </a:stretch>
        </p:blipFill>
        <p:spPr bwMode="auto">
          <a:xfrm>
            <a:off x="5562600" y="3962400"/>
            <a:ext cx="3352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"/>
            <a:ext cx="8229600" cy="3810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mtClean="0">
                <a:latin typeface="Garamond" pitchFamily="18" charset="0"/>
              </a:rPr>
              <a:t>Stream metrics </a:t>
            </a:r>
          </a:p>
          <a:p>
            <a:pPr eaLnBrk="1" hangingPunct="1">
              <a:buFontTx/>
              <a:buNone/>
            </a:pPr>
            <a:endParaRPr lang="en-US" sz="1800" smtClean="0">
              <a:latin typeface="Garamond" pitchFamily="18" charset="0"/>
            </a:endParaRPr>
          </a:p>
        </p:txBody>
      </p:sp>
      <p:pic>
        <p:nvPicPr>
          <p:cNvPr id="7171" name="Picture 7" descr="crosby whipple 2006 k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859948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00" y="2667000"/>
            <a:ext cx="2754313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304800" y="48768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US" sz="1200">
              <a:latin typeface="Garamond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04800" y="4781550"/>
            <a:ext cx="861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Garamond" pitchFamily="18" charset="0"/>
              </a:rPr>
              <a:t>from Knickpoint initiation and distribution within fluvial networks: 236 waterfalls in the Waipaoa River, North Island, New Zealand. Crosby and Whipple, 2006. Geomorphology 82, 16-38.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04800" y="838200"/>
            <a:ext cx="4038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800">
                <a:latin typeface="Garamond" pitchFamily="18" charset="0"/>
              </a:rPr>
              <a:t>Are knickpoints formed by: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base level fall due to movement on faults?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Bedrock change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endParaRPr lang="en-US">
              <a:latin typeface="Garamond" pitchFamily="18" charset="0"/>
            </a:endParaRPr>
          </a:p>
        </p:txBody>
      </p:sp>
      <p:pic>
        <p:nvPicPr>
          <p:cNvPr id="5127" name="Picture 7" descr="alluvial structure-usgs"/>
          <p:cNvPicPr>
            <a:picLocks noChangeAspect="1" noChangeArrowheads="1"/>
          </p:cNvPicPr>
          <p:nvPr/>
        </p:nvPicPr>
        <p:blipFill>
          <a:blip r:embed="rId3" cstate="print"/>
          <a:srcRect l="3081" t="10341" r="7346" b="9062"/>
          <a:stretch>
            <a:fillRect/>
          </a:stretch>
        </p:blipFill>
        <p:spPr bwMode="auto">
          <a:xfrm>
            <a:off x="4495800" y="7620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niagra-scott griffin"/>
          <p:cNvPicPr>
            <a:picLocks noChangeAspect="1" noChangeArrowheads="1"/>
          </p:cNvPicPr>
          <p:nvPr/>
        </p:nvPicPr>
        <p:blipFill>
          <a:blip r:embed="rId4" cstate="print"/>
          <a:srcRect t="34666"/>
          <a:stretch>
            <a:fillRect/>
          </a:stretch>
        </p:blipFill>
        <p:spPr bwMode="auto">
          <a:xfrm>
            <a:off x="1143000" y="2895600"/>
            <a:ext cx="7620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33400" y="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kern="0" dirty="0">
                <a:latin typeface="Garamond" pitchFamily="18" charset="0"/>
                <a:cs typeface="+mn-cs"/>
              </a:rPr>
              <a:t>Stream metrics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endParaRPr lang="en-US" kern="0" dirty="0">
              <a:latin typeface="Garamond" pitchFamily="18" charset="0"/>
              <a:cs typeface="+mn-cs"/>
            </a:endParaRP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7315200" y="6553200"/>
            <a:ext cx="2057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1000">
                <a:latin typeface="Garamond" pitchFamily="18" charset="0"/>
              </a:rPr>
              <a:t>niagrafallslive.com</a:t>
            </a:r>
          </a:p>
        </p:txBody>
      </p:sp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7543800" y="533400"/>
            <a:ext cx="2057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1000">
                <a:latin typeface="Garamond" pitchFamily="18" charset="0"/>
              </a:rPr>
              <a:t>Bruce Trudgill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1" descr="spatialanalys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2667000"/>
            <a:ext cx="108267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3" descr="flowdir.jpg"/>
          <p:cNvPicPr>
            <a:picLocks noChangeAspect="1"/>
          </p:cNvPicPr>
          <p:nvPr/>
        </p:nvPicPr>
        <p:blipFill>
          <a:blip r:embed="rId4" cstate="print"/>
          <a:srcRect l="21667" r="21667"/>
          <a:stretch>
            <a:fillRect/>
          </a:stretch>
        </p:blipFill>
        <p:spPr bwMode="auto">
          <a:xfrm>
            <a:off x="5943600" y="4114800"/>
            <a:ext cx="137636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9" descr="rawde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981200"/>
            <a:ext cx="16081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381000" y="1066800"/>
            <a:ext cx="4876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400">
                <a:latin typeface="Garamond" pitchFamily="18" charset="0"/>
              </a:rPr>
              <a:t>DEM, geologic maps, topographic maps acquisition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400">
                <a:latin typeface="Garamond" pitchFamily="18" charset="0"/>
              </a:rPr>
              <a:t>DEM preparation in ArcMap 9.3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400">
                <a:latin typeface="Garamond" pitchFamily="18" charset="0"/>
              </a:rPr>
              <a:t>Flow direction/accumulation tools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400">
                <a:latin typeface="Garamond" pitchFamily="18" charset="0"/>
              </a:rPr>
              <a:t>Choose streams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400">
                <a:latin typeface="Garamond" pitchFamily="18" charset="0"/>
              </a:rPr>
              <a:t>Matlab longitudinal profile tool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400">
                <a:latin typeface="Garamond" pitchFamily="18" charset="0"/>
              </a:rPr>
              <a:t>Work with .shp files in ArcMap 10.1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400">
                <a:latin typeface="Garamond" pitchFamily="18" charset="0"/>
              </a:rPr>
              <a:t>Classify knickpoints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endParaRPr lang="en-US">
              <a:latin typeface="Garamond" pitchFamily="18" charset="0"/>
            </a:endParaRPr>
          </a:p>
        </p:txBody>
      </p:sp>
      <p:pic>
        <p:nvPicPr>
          <p:cNvPr id="9222" name="Picture 6" descr="matlab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5029200"/>
            <a:ext cx="146843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0" y="457200"/>
            <a:ext cx="891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33400" y="76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kern="0" dirty="0">
                <a:latin typeface="Garamond" pitchFamily="18" charset="0"/>
                <a:cs typeface="+mn-cs"/>
              </a:rPr>
              <a:t>Methods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endParaRPr lang="en-US" kern="0" dirty="0">
              <a:latin typeface="Garamond" pitchFamily="18" charset="0"/>
              <a:cs typeface="+mn-cs"/>
            </a:endParaRPr>
          </a:p>
        </p:txBody>
      </p:sp>
      <p:pic>
        <p:nvPicPr>
          <p:cNvPr id="9225" name="Picture 10" descr="agr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152400"/>
            <a:ext cx="1752600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2" descr="mosai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48800" y="0"/>
            <a:ext cx="12192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4" descr="table of content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4724400"/>
            <a:ext cx="183673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6781800" y="1600200"/>
            <a:ext cx="228600" cy="533400"/>
          </a:xfrm>
          <a:prstGeom prst="straightConnector1">
            <a:avLst/>
          </a:prstGeom>
          <a:ln w="50800">
            <a:solidFill>
              <a:schemeClr val="accent4">
                <a:lumMod val="1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162800" y="2819400"/>
            <a:ext cx="609600" cy="76200"/>
          </a:xfrm>
          <a:prstGeom prst="straightConnector1">
            <a:avLst/>
          </a:prstGeom>
          <a:ln w="50800">
            <a:solidFill>
              <a:schemeClr val="accent4">
                <a:lumMod val="1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162800" y="3429000"/>
            <a:ext cx="685800" cy="1219200"/>
          </a:xfrm>
          <a:prstGeom prst="straightConnector1">
            <a:avLst/>
          </a:prstGeom>
          <a:ln w="50800">
            <a:solidFill>
              <a:schemeClr val="accent4">
                <a:lumMod val="1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05400" y="3886200"/>
            <a:ext cx="685800" cy="1219200"/>
          </a:xfrm>
          <a:prstGeom prst="straightConnector1">
            <a:avLst/>
          </a:prstGeom>
          <a:ln w="50800">
            <a:solidFill>
              <a:schemeClr val="accent4">
                <a:lumMod val="1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105400" y="5105400"/>
            <a:ext cx="914400" cy="304800"/>
          </a:xfrm>
          <a:prstGeom prst="straightConnector1">
            <a:avLst/>
          </a:prstGeom>
          <a:ln w="50800">
            <a:solidFill>
              <a:schemeClr val="accent4">
                <a:lumMod val="1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971800" y="5486400"/>
            <a:ext cx="838200" cy="0"/>
          </a:xfrm>
          <a:prstGeom prst="straightConnector1">
            <a:avLst/>
          </a:prstGeom>
          <a:ln w="50800">
            <a:solidFill>
              <a:schemeClr val="accent4">
                <a:lumMod val="1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33400" y="76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kern="0" dirty="0">
                <a:latin typeface="Garamond" pitchFamily="18" charset="0"/>
                <a:cs typeface="+mn-cs"/>
              </a:rPr>
              <a:t>Results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endParaRPr lang="en-US" kern="0" dirty="0">
              <a:latin typeface="Garamond" pitchFamily="18" charset="0"/>
              <a:cs typeface="+mn-cs"/>
            </a:endParaRPr>
          </a:p>
        </p:txBody>
      </p:sp>
      <p:pic>
        <p:nvPicPr>
          <p:cNvPr id="10243" name="Picture 6" descr="XC long profil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352800"/>
            <a:ext cx="47863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RLC long profiles.jpg"/>
          <p:cNvPicPr>
            <a:picLocks noChangeAspect="1"/>
          </p:cNvPicPr>
          <p:nvPr/>
        </p:nvPicPr>
        <p:blipFill>
          <a:blip r:embed="rId3" cstate="print"/>
          <a:srcRect t="72221" r="2406"/>
          <a:stretch>
            <a:fillRect/>
          </a:stretch>
        </p:blipFill>
        <p:spPr bwMode="auto">
          <a:xfrm>
            <a:off x="4191000" y="1371600"/>
            <a:ext cx="4724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7" descr="wshed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8" y="990600"/>
            <a:ext cx="373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2057400"/>
            <a:ext cx="4724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30 knickpoints identified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13 structurally controlled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5 bedrock controlled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11 undetermined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>
                <a:latin typeface="Garamond" pitchFamily="18" charset="0"/>
              </a:rPr>
              <a:t>1 on a paleodrainage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33400" y="76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3200" kern="0" dirty="0">
                <a:latin typeface="Garamond" pitchFamily="18" charset="0"/>
                <a:cs typeface="+mn-cs"/>
              </a:rPr>
              <a:t>Results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endParaRPr lang="en-US" kern="0" dirty="0">
              <a:latin typeface="Garamond" pitchFamily="18" charset="0"/>
              <a:cs typeface="+mn-cs"/>
            </a:endParaRPr>
          </a:p>
        </p:txBody>
      </p:sp>
      <p:pic>
        <p:nvPicPr>
          <p:cNvPr id="11268" name="Picture 5" descr="KP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488" y="762000"/>
            <a:ext cx="44243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3400" y="2590800"/>
            <a:ext cx="228600" cy="2286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33400" y="3048000"/>
            <a:ext cx="228600" cy="2286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400" y="3505200"/>
            <a:ext cx="152400" cy="152400"/>
          </a:xfrm>
          <a:prstGeom prst="ellipse">
            <a:avLst/>
          </a:prstGeom>
          <a:solidFill>
            <a:srgbClr val="7030A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573</TotalTime>
  <Words>521</Words>
  <Application>Microsoft Office PowerPoint</Application>
  <PresentationFormat>On-screen Show (4:3)</PresentationFormat>
  <Paragraphs>83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Garamond</vt:lpstr>
      <vt:lpstr>Wingdings</vt:lpstr>
      <vt:lpstr>Mountain Top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Microsoft, 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geiger</dc:creator>
  <cp:lastModifiedBy>geomorpher</cp:lastModifiedBy>
  <cp:revision>44</cp:revision>
  <dcterms:created xsi:type="dcterms:W3CDTF">2012-11-25T00:07:43Z</dcterms:created>
  <dcterms:modified xsi:type="dcterms:W3CDTF">2012-11-29T07:45:47Z</dcterms:modified>
</cp:coreProperties>
</file>