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304" r:id="rId2"/>
    <p:sldId id="280" r:id="rId3"/>
    <p:sldId id="258" r:id="rId4"/>
    <p:sldId id="285" r:id="rId5"/>
    <p:sldId id="259" r:id="rId6"/>
    <p:sldId id="308" r:id="rId7"/>
    <p:sldId id="262" r:id="rId8"/>
    <p:sldId id="307" r:id="rId9"/>
    <p:sldId id="298" r:id="rId10"/>
    <p:sldId id="264" r:id="rId11"/>
    <p:sldId id="305" r:id="rId12"/>
    <p:sldId id="310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ula\Desktop\Project%20GIS\Kc%20valu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ula\Desktop\Project%20GIS\Kc%20valu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ula\Desktop\Project%20GIS\Kc%20val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Crop Coefficient, </a:t>
            </a:r>
            <a:r>
              <a:rPr lang="en-US" sz="1400" dirty="0" err="1" smtClean="0"/>
              <a:t>Kc</a:t>
            </a:r>
            <a:r>
              <a:rPr lang="en-US" sz="1400" dirty="0" smtClean="0"/>
              <a:t> from NDVI</a:t>
            </a:r>
            <a:endParaRPr lang="en-US" sz="1400" dirty="0"/>
          </a:p>
        </c:rich>
      </c:tx>
      <c:layout>
        <c:manualLayout>
          <c:xMode val="edge"/>
          <c:yMode val="edge"/>
          <c:x val="0.24623922009748819"/>
          <c:y val="4.9306633554005518E-2"/>
        </c:manualLayout>
      </c:layout>
    </c:title>
    <c:plotArea>
      <c:layout/>
      <c:scatterChart>
        <c:scatterStyle val="lineMarker"/>
        <c:ser>
          <c:idx val="0"/>
          <c:order val="0"/>
          <c:tx>
            <c:v>Alfalfa</c:v>
          </c:tx>
          <c:spPr>
            <a:ln>
              <a:solidFill>
                <a:srgbClr val="00FF00"/>
              </a:solidFill>
            </a:ln>
          </c:spPr>
          <c:marker>
            <c:symbol val="diamond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'Kc from RS'!$B$2:$H$2</c:f>
              <c:numCache>
                <c:formatCode>d\-mmm</c:formatCode>
                <c:ptCount val="7"/>
                <c:pt idx="0">
                  <c:v>40709</c:v>
                </c:pt>
                <c:pt idx="1">
                  <c:v>40721</c:v>
                </c:pt>
                <c:pt idx="2">
                  <c:v>40753</c:v>
                </c:pt>
                <c:pt idx="3">
                  <c:v>40769</c:v>
                </c:pt>
                <c:pt idx="4">
                  <c:v>40785</c:v>
                </c:pt>
                <c:pt idx="5">
                  <c:v>40801</c:v>
                </c:pt>
                <c:pt idx="6">
                  <c:v>40817</c:v>
                </c:pt>
              </c:numCache>
            </c:numRef>
          </c:xVal>
          <c:yVal>
            <c:numRef>
              <c:f>'Kc from RS'!$B$3:$H$3</c:f>
              <c:numCache>
                <c:formatCode>0.00</c:formatCode>
                <c:ptCount val="7"/>
                <c:pt idx="0">
                  <c:v>1.1000000000000001</c:v>
                </c:pt>
                <c:pt idx="1">
                  <c:v>0.51400000000000001</c:v>
                </c:pt>
                <c:pt idx="2">
                  <c:v>0.8</c:v>
                </c:pt>
                <c:pt idx="3">
                  <c:v>0.42300000000000032</c:v>
                </c:pt>
                <c:pt idx="4">
                  <c:v>0.85000000000000064</c:v>
                </c:pt>
                <c:pt idx="5">
                  <c:v>0.4</c:v>
                </c:pt>
                <c:pt idx="6">
                  <c:v>0.4</c:v>
                </c:pt>
              </c:numCache>
            </c:numRef>
          </c:yVal>
        </c:ser>
        <c:ser>
          <c:idx val="1"/>
          <c:order val="1"/>
          <c:tx>
            <c:v>Barley</c:v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'Kc from RS'!$B$2:$H$2</c:f>
              <c:numCache>
                <c:formatCode>d\-mmm</c:formatCode>
                <c:ptCount val="7"/>
                <c:pt idx="0">
                  <c:v>40709</c:v>
                </c:pt>
                <c:pt idx="1">
                  <c:v>40721</c:v>
                </c:pt>
                <c:pt idx="2">
                  <c:v>40753</c:v>
                </c:pt>
                <c:pt idx="3">
                  <c:v>40769</c:v>
                </c:pt>
                <c:pt idx="4">
                  <c:v>40785</c:v>
                </c:pt>
                <c:pt idx="5">
                  <c:v>40801</c:v>
                </c:pt>
                <c:pt idx="6">
                  <c:v>40817</c:v>
                </c:pt>
              </c:numCache>
            </c:numRef>
          </c:xVal>
          <c:yVal>
            <c:numRef>
              <c:f>'Kc from RS'!$B$5:$H$5</c:f>
              <c:numCache>
                <c:formatCode>0.00</c:formatCode>
                <c:ptCount val="7"/>
                <c:pt idx="0">
                  <c:v>0.83600000000000063</c:v>
                </c:pt>
                <c:pt idx="1">
                  <c:v>0.82900000000000063</c:v>
                </c:pt>
                <c:pt idx="2">
                  <c:v>0.19600000000000012</c:v>
                </c:pt>
                <c:pt idx="3">
                  <c:v>8.2000000000000003E-2</c:v>
                </c:pt>
                <c:pt idx="4">
                  <c:v>9.300000000000018E-2</c:v>
                </c:pt>
                <c:pt idx="5">
                  <c:v>8.5000000000000048E-2</c:v>
                </c:pt>
                <c:pt idx="6">
                  <c:v>9.300000000000018E-2</c:v>
                </c:pt>
              </c:numCache>
            </c:numRef>
          </c:yVal>
        </c:ser>
        <c:ser>
          <c:idx val="2"/>
          <c:order val="2"/>
          <c:tx>
            <c:v>Corn</c:v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'Kc from RS'!$B$2:$H$2</c:f>
              <c:numCache>
                <c:formatCode>d\-mmm</c:formatCode>
                <c:ptCount val="7"/>
                <c:pt idx="0">
                  <c:v>40709</c:v>
                </c:pt>
                <c:pt idx="1">
                  <c:v>40721</c:v>
                </c:pt>
                <c:pt idx="2">
                  <c:v>40753</c:v>
                </c:pt>
                <c:pt idx="3">
                  <c:v>40769</c:v>
                </c:pt>
                <c:pt idx="4">
                  <c:v>40785</c:v>
                </c:pt>
                <c:pt idx="5">
                  <c:v>40801</c:v>
                </c:pt>
                <c:pt idx="6">
                  <c:v>40817</c:v>
                </c:pt>
              </c:numCache>
            </c:numRef>
          </c:xVal>
          <c:yVal>
            <c:numRef>
              <c:f>'Kc from RS'!$B$7:$H$7</c:f>
              <c:numCache>
                <c:formatCode>0.00</c:formatCode>
                <c:ptCount val="7"/>
                <c:pt idx="0">
                  <c:v>0.14500000000000018</c:v>
                </c:pt>
                <c:pt idx="1">
                  <c:v>0.29300000000000032</c:v>
                </c:pt>
                <c:pt idx="2">
                  <c:v>0.60000000000000064</c:v>
                </c:pt>
                <c:pt idx="3">
                  <c:v>0.75000000000000089</c:v>
                </c:pt>
                <c:pt idx="4">
                  <c:v>1.004</c:v>
                </c:pt>
                <c:pt idx="5">
                  <c:v>0.8</c:v>
                </c:pt>
                <c:pt idx="6">
                  <c:v>0.55000000000000004</c:v>
                </c:pt>
              </c:numCache>
            </c:numRef>
          </c:yVal>
        </c:ser>
        <c:axId val="72521216"/>
        <c:axId val="72522752"/>
      </c:scatterChart>
      <c:valAx>
        <c:axId val="72521216"/>
        <c:scaling>
          <c:orientation val="minMax"/>
          <c:max val="40820"/>
          <c:min val="40700"/>
        </c:scaling>
        <c:axPos val="b"/>
        <c:numFmt formatCode="d\-mmm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2522752"/>
        <c:crosses val="autoZero"/>
        <c:crossBetween val="midCat"/>
      </c:valAx>
      <c:valAx>
        <c:axId val="72522752"/>
        <c:scaling>
          <c:orientation val="minMax"/>
          <c:max val="1.4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Kc</a:t>
                </a:r>
              </a:p>
            </c:rich>
          </c:tx>
          <c:layout/>
        </c:title>
        <c:numFmt formatCode="0.0" sourceLinked="0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2521216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Crop Coefficient, </a:t>
            </a:r>
            <a:r>
              <a:rPr lang="en-US" sz="1400" dirty="0" err="1"/>
              <a:t>Kc</a:t>
            </a:r>
            <a:r>
              <a:rPr lang="en-US" sz="1400" dirty="0"/>
              <a:t> from Literature 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Alfalfa</c:v>
          </c:tx>
          <c:spPr>
            <a:ln>
              <a:solidFill>
                <a:srgbClr val="00FF00"/>
              </a:solidFill>
            </a:ln>
          </c:spPr>
          <c:marker>
            <c:symbol val="diamond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'Kc from litterature'!$B$31:$B$43</c:f>
              <c:numCache>
                <c:formatCode>d\-mmm</c:formatCode>
                <c:ptCount val="13"/>
                <c:pt idx="0">
                  <c:v>40688</c:v>
                </c:pt>
                <c:pt idx="1">
                  <c:v>40714</c:v>
                </c:pt>
                <c:pt idx="2">
                  <c:v>40714</c:v>
                </c:pt>
                <c:pt idx="3">
                  <c:v>40719</c:v>
                </c:pt>
                <c:pt idx="4">
                  <c:v>40729</c:v>
                </c:pt>
                <c:pt idx="5">
                  <c:v>40759</c:v>
                </c:pt>
                <c:pt idx="6">
                  <c:v>40784</c:v>
                </c:pt>
                <c:pt idx="7">
                  <c:v>40784</c:v>
                </c:pt>
                <c:pt idx="8">
                  <c:v>40794</c:v>
                </c:pt>
                <c:pt idx="9">
                  <c:v>40799</c:v>
                </c:pt>
                <c:pt idx="10">
                  <c:v>40819</c:v>
                </c:pt>
                <c:pt idx="11">
                  <c:v>40830</c:v>
                </c:pt>
                <c:pt idx="12">
                  <c:v>40830</c:v>
                </c:pt>
              </c:numCache>
            </c:numRef>
          </c:xVal>
          <c:yVal>
            <c:numRef>
              <c:f>'Kc from litterature'!$C$31:$C$43</c:f>
              <c:numCache>
                <c:formatCode>General</c:formatCode>
                <c:ptCount val="13"/>
                <c:pt idx="0">
                  <c:v>1.2</c:v>
                </c:pt>
                <c:pt idx="1">
                  <c:v>1.1499999999999984</c:v>
                </c:pt>
                <c:pt idx="2">
                  <c:v>0.4</c:v>
                </c:pt>
                <c:pt idx="3">
                  <c:v>0.4</c:v>
                </c:pt>
                <c:pt idx="4">
                  <c:v>1.2</c:v>
                </c:pt>
                <c:pt idx="5">
                  <c:v>1.2</c:v>
                </c:pt>
                <c:pt idx="6">
                  <c:v>1.1499999999999984</c:v>
                </c:pt>
                <c:pt idx="7">
                  <c:v>0.4</c:v>
                </c:pt>
                <c:pt idx="8">
                  <c:v>0.4</c:v>
                </c:pt>
                <c:pt idx="9">
                  <c:v>1.2</c:v>
                </c:pt>
                <c:pt idx="10">
                  <c:v>1.2</c:v>
                </c:pt>
                <c:pt idx="11">
                  <c:v>1.1499999999999984</c:v>
                </c:pt>
                <c:pt idx="12">
                  <c:v>0.4</c:v>
                </c:pt>
              </c:numCache>
            </c:numRef>
          </c:yVal>
        </c:ser>
        <c:ser>
          <c:idx val="1"/>
          <c:order val="1"/>
          <c:tx>
            <c:v>Barley</c:v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'Kc from litterature'!$B$3:$B$8</c:f>
              <c:numCache>
                <c:formatCode>d\-mmm</c:formatCode>
                <c:ptCount val="6"/>
                <c:pt idx="0">
                  <c:v>40634</c:v>
                </c:pt>
                <c:pt idx="1">
                  <c:v>40654</c:v>
                </c:pt>
                <c:pt idx="2">
                  <c:v>40679</c:v>
                </c:pt>
                <c:pt idx="3">
                  <c:v>40739</c:v>
                </c:pt>
                <c:pt idx="4">
                  <c:v>40770</c:v>
                </c:pt>
                <c:pt idx="5">
                  <c:v>40817</c:v>
                </c:pt>
              </c:numCache>
            </c:numRef>
          </c:xVal>
          <c:yVal>
            <c:numRef>
              <c:f>'Kc from litterature'!$C$3:$C$8</c:f>
              <c:numCache>
                <c:formatCode>General</c:formatCode>
                <c:ptCount val="6"/>
                <c:pt idx="0">
                  <c:v>0.30000000000000032</c:v>
                </c:pt>
                <c:pt idx="1">
                  <c:v>0.30000000000000032</c:v>
                </c:pt>
                <c:pt idx="2">
                  <c:v>1.1499999999999984</c:v>
                </c:pt>
                <c:pt idx="3">
                  <c:v>1.1499999999999984</c:v>
                </c:pt>
                <c:pt idx="4">
                  <c:v>0.25</c:v>
                </c:pt>
                <c:pt idx="5">
                  <c:v>0.25</c:v>
                </c:pt>
              </c:numCache>
            </c:numRef>
          </c:yVal>
        </c:ser>
        <c:ser>
          <c:idx val="2"/>
          <c:order val="2"/>
          <c:tx>
            <c:v>Corn</c:v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'Kc from litterature'!$B$20:$B$24</c:f>
              <c:numCache>
                <c:formatCode>d\-mmm</c:formatCode>
                <c:ptCount val="5"/>
                <c:pt idx="0">
                  <c:v>40653</c:v>
                </c:pt>
                <c:pt idx="1">
                  <c:v>40683</c:v>
                </c:pt>
                <c:pt idx="2">
                  <c:v>40724</c:v>
                </c:pt>
                <c:pt idx="3">
                  <c:v>40774</c:v>
                </c:pt>
                <c:pt idx="4">
                  <c:v>40826</c:v>
                </c:pt>
              </c:numCache>
            </c:numRef>
          </c:xVal>
          <c:yVal>
            <c:numRef>
              <c:f>'Kc from litterature'!$C$20:$C$24</c:f>
              <c:numCache>
                <c:formatCode>General</c:formatCode>
                <c:ptCount val="5"/>
                <c:pt idx="0">
                  <c:v>0.30000000000000032</c:v>
                </c:pt>
                <c:pt idx="1">
                  <c:v>0.30000000000000032</c:v>
                </c:pt>
                <c:pt idx="2">
                  <c:v>1.2</c:v>
                </c:pt>
                <c:pt idx="3">
                  <c:v>1.2</c:v>
                </c:pt>
                <c:pt idx="4">
                  <c:v>0.60000000000000064</c:v>
                </c:pt>
              </c:numCache>
            </c:numRef>
          </c:yVal>
        </c:ser>
        <c:axId val="66275200"/>
        <c:axId val="66297856"/>
      </c:scatterChart>
      <c:valAx>
        <c:axId val="66275200"/>
        <c:scaling>
          <c:orientation val="minMax"/>
          <c:max val="40820"/>
          <c:min val="40700"/>
        </c:scaling>
        <c:axPos val="b"/>
        <c:numFmt formatCode="d\-mmm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6297856"/>
        <c:crosses val="autoZero"/>
        <c:crossBetween val="midCat"/>
      </c:valAx>
      <c:valAx>
        <c:axId val="662978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Kc</a:t>
                </a:r>
              </a:p>
            </c:rich>
          </c:tx>
          <c:layout/>
        </c:title>
        <c:numFmt formatCode="#,##0.0" sourceLinked="0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6275200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Actual</a:t>
            </a:r>
            <a:r>
              <a:rPr lang="en-US" baseline="0"/>
              <a:t> Evapotranspiration, </a:t>
            </a:r>
            <a:r>
              <a:rPr lang="en-US"/>
              <a:t>ETc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v>Alfalfa</c:v>
          </c:tx>
          <c:spPr>
            <a:ln>
              <a:solidFill>
                <a:srgbClr val="00FF00"/>
              </a:solidFill>
            </a:ln>
          </c:spPr>
          <c:marker>
            <c:symbol val="diamond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'Kc from RS'!$B$2:$H$2</c:f>
              <c:numCache>
                <c:formatCode>d\-mmm</c:formatCode>
                <c:ptCount val="7"/>
                <c:pt idx="0">
                  <c:v>40709</c:v>
                </c:pt>
                <c:pt idx="1">
                  <c:v>40721</c:v>
                </c:pt>
                <c:pt idx="2">
                  <c:v>40753</c:v>
                </c:pt>
                <c:pt idx="3">
                  <c:v>40769</c:v>
                </c:pt>
                <c:pt idx="4">
                  <c:v>40785</c:v>
                </c:pt>
                <c:pt idx="5">
                  <c:v>40801</c:v>
                </c:pt>
                <c:pt idx="6">
                  <c:v>40817</c:v>
                </c:pt>
              </c:numCache>
            </c:numRef>
          </c:xVal>
          <c:yVal>
            <c:numRef>
              <c:f>ETc!$C$5:$I$5</c:f>
              <c:numCache>
                <c:formatCode>0.00</c:formatCode>
                <c:ptCount val="7"/>
                <c:pt idx="0">
                  <c:v>8.745000000000001</c:v>
                </c:pt>
                <c:pt idx="1">
                  <c:v>4.1068600000000002</c:v>
                </c:pt>
                <c:pt idx="2">
                  <c:v>6.3760000000000003</c:v>
                </c:pt>
                <c:pt idx="3">
                  <c:v>3.0575999999999999</c:v>
                </c:pt>
                <c:pt idx="4">
                  <c:v>5.9755000000000003</c:v>
                </c:pt>
                <c:pt idx="5">
                  <c:v>2.008</c:v>
                </c:pt>
                <c:pt idx="6">
                  <c:v>1.6840000000000013</c:v>
                </c:pt>
              </c:numCache>
            </c:numRef>
          </c:yVal>
          <c:smooth val="1"/>
        </c:ser>
        <c:ser>
          <c:idx val="1"/>
          <c:order val="1"/>
          <c:tx>
            <c:v>Barley</c:v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'Kc from RS'!$B$2:$H$2</c:f>
              <c:numCache>
                <c:formatCode>d\-mmm</c:formatCode>
                <c:ptCount val="7"/>
                <c:pt idx="0">
                  <c:v>40709</c:v>
                </c:pt>
                <c:pt idx="1">
                  <c:v>40721</c:v>
                </c:pt>
                <c:pt idx="2">
                  <c:v>40753</c:v>
                </c:pt>
                <c:pt idx="3">
                  <c:v>40769</c:v>
                </c:pt>
                <c:pt idx="4">
                  <c:v>40785</c:v>
                </c:pt>
                <c:pt idx="5">
                  <c:v>40801</c:v>
                </c:pt>
                <c:pt idx="6">
                  <c:v>40817</c:v>
                </c:pt>
              </c:numCache>
            </c:numRef>
          </c:xVal>
          <c:yVal>
            <c:numRef>
              <c:f>ETc!$C$8:$I$8</c:f>
              <c:numCache>
                <c:formatCode>0.00</c:formatCode>
                <c:ptCount val="7"/>
                <c:pt idx="0">
                  <c:v>6.6461999999999986</c:v>
                </c:pt>
                <c:pt idx="1">
                  <c:v>6.6237099999999955</c:v>
                </c:pt>
                <c:pt idx="2">
                  <c:v>1.56212</c:v>
                </c:pt>
                <c:pt idx="3">
                  <c:v>0.59695999999999949</c:v>
                </c:pt>
                <c:pt idx="4">
                  <c:v>0.65379000000000098</c:v>
                </c:pt>
                <c:pt idx="5">
                  <c:v>0.42670000000000002</c:v>
                </c:pt>
                <c:pt idx="6">
                  <c:v>0.39153000000000032</c:v>
                </c:pt>
              </c:numCache>
            </c:numRef>
          </c:yVal>
          <c:smooth val="1"/>
        </c:ser>
        <c:ser>
          <c:idx val="2"/>
          <c:order val="2"/>
          <c:tx>
            <c:v>Corn</c:v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'Kc from RS'!$B$2:$H$2</c:f>
              <c:numCache>
                <c:formatCode>d\-mmm</c:formatCode>
                <c:ptCount val="7"/>
                <c:pt idx="0">
                  <c:v>40709</c:v>
                </c:pt>
                <c:pt idx="1">
                  <c:v>40721</c:v>
                </c:pt>
                <c:pt idx="2">
                  <c:v>40753</c:v>
                </c:pt>
                <c:pt idx="3">
                  <c:v>40769</c:v>
                </c:pt>
                <c:pt idx="4">
                  <c:v>40785</c:v>
                </c:pt>
                <c:pt idx="5">
                  <c:v>40801</c:v>
                </c:pt>
                <c:pt idx="6">
                  <c:v>40817</c:v>
                </c:pt>
              </c:numCache>
            </c:numRef>
          </c:xVal>
          <c:yVal>
            <c:numRef>
              <c:f>ETc!$C$11:$I$11</c:f>
              <c:numCache>
                <c:formatCode>0.00</c:formatCode>
                <c:ptCount val="7"/>
                <c:pt idx="0">
                  <c:v>1.1527499999999999</c:v>
                </c:pt>
                <c:pt idx="1">
                  <c:v>2.3410699999999975</c:v>
                </c:pt>
                <c:pt idx="2">
                  <c:v>4.782</c:v>
                </c:pt>
                <c:pt idx="3">
                  <c:v>5.46</c:v>
                </c:pt>
                <c:pt idx="4">
                  <c:v>7.0581200000000006</c:v>
                </c:pt>
                <c:pt idx="5">
                  <c:v>4.016</c:v>
                </c:pt>
                <c:pt idx="6">
                  <c:v>2.3154999999999974</c:v>
                </c:pt>
              </c:numCache>
            </c:numRef>
          </c:yVal>
          <c:smooth val="1"/>
        </c:ser>
        <c:axId val="66406656"/>
        <c:axId val="66412928"/>
      </c:scatterChart>
      <c:valAx>
        <c:axId val="66406656"/>
        <c:scaling>
          <c:orientation val="minMax"/>
          <c:max val="40820"/>
          <c:min val="40700"/>
        </c:scaling>
        <c:axPos val="b"/>
        <c:numFmt formatCode="d\-mmm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6412928"/>
        <c:crosses val="autoZero"/>
        <c:crossBetween val="midCat"/>
      </c:valAx>
      <c:valAx>
        <c:axId val="664129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ETc in mm</a:t>
                </a:r>
              </a:p>
            </c:rich>
          </c:tx>
        </c:title>
        <c:numFmt formatCode="0" sourceLinked="0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6406656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FBD66-64DF-49A8-908E-9916FF78B31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7B086-A56A-4BDC-BA36-824C6C617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2C19-87B0-4229-A8F6-7F086721B6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date NDVI was extracted</a:t>
            </a:r>
            <a:r>
              <a:rPr lang="en-US" baseline="0" dirty="0" smtClean="0"/>
              <a:t> using GIS image processing </a:t>
            </a:r>
            <a:endParaRPr lang="en-US" dirty="0" smtClean="0"/>
          </a:p>
          <a:p>
            <a:r>
              <a:rPr lang="en-US" dirty="0" err="1" smtClean="0"/>
              <a:t>Kc</a:t>
            </a:r>
            <a:r>
              <a:rPr lang="en-US" dirty="0" smtClean="0"/>
              <a:t> from linear relationship</a:t>
            </a:r>
            <a:r>
              <a:rPr lang="en-US" baseline="0" dirty="0" smtClean="0"/>
              <a:t> with </a:t>
            </a:r>
            <a:r>
              <a:rPr lang="en-US" dirty="0" smtClean="0"/>
              <a:t>NDVI</a:t>
            </a:r>
            <a:r>
              <a:rPr lang="en-US" baseline="0" dirty="0" smtClean="0"/>
              <a:t> for each crop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7B086-A56A-4BDC-BA36-824C6C6177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2DB8F8-BD5A-450E-AC78-B7994D5807BF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53E9B17-EA06-4FCF-A2E3-5B331CBD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24000" y="4876800"/>
            <a:ext cx="6400800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CEE 6440: GIS in Water Resources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Prepared by: Roula Bachour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(Fall, 2011)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76200"/>
            <a:ext cx="7772400" cy="1470025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Better Estimation of ET for  Efficient Irrigation in Delta, UT using GIS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E:\Landsat Images\write-up\Delta.b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28956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Roula\Desktop\arcgi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2800" y="62484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838200"/>
            <a:ext cx="7010400" cy="545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990600"/>
            <a:ext cx="2705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C:\Users\Roula\Desktop\arcgis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676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Flow of Canal B</a:t>
            </a:r>
            <a:endParaRPr lang="en-US" sz="40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56272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Total flow (Q) from canal B for the irrigation season ≈  </a:t>
            </a:r>
            <a:r>
              <a:rPr lang="en-US" b="1" dirty="0" smtClean="0"/>
              <a:t>49 MCM</a:t>
            </a:r>
            <a:endParaRPr lang="en-US" b="1" baseline="300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Total Crop Water Requirement (CWR) for the irrigated area =  </a:t>
            </a:r>
            <a:r>
              <a:rPr lang="en-US" b="1" dirty="0" smtClean="0"/>
              <a:t>31 MCM </a:t>
            </a:r>
          </a:p>
          <a:p>
            <a:endParaRPr lang="en-US" sz="1400" dirty="0" smtClean="0"/>
          </a:p>
          <a:p>
            <a:pPr>
              <a:buNone/>
            </a:pP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System Efficiency = CWR/Q = 63%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C:\Users\Roula\Desktop\arcgi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76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Results</a:t>
            </a:r>
            <a:endParaRPr lang="en-US" sz="40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56272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80772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Use of remotely sensed data to better estimate ET </a:t>
            </a:r>
            <a:endParaRPr lang="en-US" b="1" baseline="300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Evaluate the portion of the irrigation efficiency (i.e. conveyance, application efficiency…)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methods to forecast ET in advance so it helps farmers to estimate their crop water needs.</a:t>
            </a:r>
          </a:p>
          <a:p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C:\Users\Roula\Desktop\arcgi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76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Recommendations</a:t>
            </a:r>
            <a:endParaRPr lang="en-US" sz="40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56272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82000" cy="19050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" pitchFamily="34" charset="0"/>
              </a:rPr>
              <a:t>http://climate.usurf.usu.edu/products/data.php</a:t>
            </a:r>
          </a:p>
          <a:p>
            <a:r>
              <a:rPr lang="en-US" sz="1600" dirty="0" smtClean="0">
                <a:latin typeface="Calibri" pitchFamily="34" charset="0"/>
              </a:rPr>
              <a:t>http://glovis.usgs.gov/</a:t>
            </a:r>
          </a:p>
          <a:p>
            <a:r>
              <a:rPr lang="en-US" sz="1600" dirty="0" smtClean="0">
                <a:latin typeface="Calibri" pitchFamily="34" charset="0"/>
              </a:rPr>
              <a:t>http://sevierriver.org/rivers/delta/b-canal/</a:t>
            </a:r>
          </a:p>
          <a:p>
            <a:r>
              <a:rPr lang="pt-BR" sz="1600" dirty="0" smtClean="0">
                <a:latin typeface="Calibri" pitchFamily="34" charset="0"/>
              </a:rPr>
              <a:t>Rocha. J., A., Perdigao, R. Melo, and C. Henriques (2010). </a:t>
            </a:r>
            <a:r>
              <a:rPr lang="en-US" sz="1600" dirty="0" smtClean="0">
                <a:latin typeface="Calibri" pitchFamily="34" charset="0"/>
              </a:rPr>
              <a:t>Managing Water in Agriculture through Remote Sensing Applications. </a:t>
            </a:r>
            <a:r>
              <a:rPr lang="en-US" sz="1600" i="1" dirty="0" smtClean="0">
                <a:latin typeface="Calibri" pitchFamily="34" charset="0"/>
              </a:rPr>
              <a:t>Remote Sensing for Science, Education and Natural and Cultural Heritage, </a:t>
            </a:r>
            <a:r>
              <a:rPr lang="en-US" sz="1600" dirty="0" smtClean="0">
                <a:latin typeface="Calibri" pitchFamily="34" charset="0"/>
              </a:rPr>
              <a:t>223-230  </a:t>
            </a:r>
          </a:p>
          <a:p>
            <a:pPr>
              <a:lnSpc>
                <a:spcPct val="150000"/>
              </a:lnSpc>
            </a:pPr>
            <a:endParaRPr lang="en-US" sz="2000" u="sng" dirty="0" smtClean="0"/>
          </a:p>
        </p:txBody>
      </p:sp>
      <p:pic>
        <p:nvPicPr>
          <p:cNvPr id="9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C:\Users\Roula\Desktop\arcgi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066800" y="3776752"/>
            <a:ext cx="731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1" dirty="0" smtClean="0">
                <a:latin typeface="Andalus" pitchFamily="2" charset="-78"/>
                <a:cs typeface="Andalus" pitchFamily="2" charset="-78"/>
              </a:rPr>
              <a:t>Thank You!</a:t>
            </a:r>
            <a:endParaRPr lang="en-US" sz="11500" b="1" i="1" dirty="0">
              <a:latin typeface="Andalus" pitchFamily="2" charset="-78"/>
              <a:cs typeface="Andalus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" y="3048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References</a:t>
            </a:r>
            <a:endParaRPr lang="en-US" sz="40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656272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Delta is a major agriculture area in the Sevier River Basin, Central Utah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Water in diverted based on requests from the farmers depending on their water shares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Accurate ET estimation are important for water management 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11270" name="AutoShape 6" descr="data:image/jpg;base64,/9j/4AAQSkZJRgABAQAAAQABAAD/2wCEAAkGBggGBQkIEwgWFRQSFyEYGRYXGRoeIBgfICIcIxwgJCAfHCcgIyMvIhocKy8jJCcpLDAyICo0NTwqNycsLCkBCQoKDQwOGg4PGSkkHyQsNTItNC00LDEsNC81Kik1KTAsNSo1NCktNS0wLCw0KSw1NCwsNCwpLDQsLywsNSwsKf/AABEIACwAlwMBIgACEQEDEQH/xAAbAAACAgMBAAAAAAAAAAAAAAAGBwAFAQMEAv/EADEQAAIBAwMCBQMCBgMAAAAAAAECAwQFEQASIQYxBxMiQVEUMmFxkRVCUmJygSMzgv/EABkBAAMBAQEAAAAAAAAAAAAAAAACAwEEBf/EACURAAEEAgICAgIDAAAAAAAAAAEAAgMREyExQVHwEsEisTJhcf/aAAwDAQACEQMRAD8AWWNTU1nXvLxVNX3RfTb9S9S0lLt9G8b/APEZLD9gdU9JSS11UlOi5Zu3x+pPsB7nTft9qt/SVvjg+r8mQxEM4hd3If7pZNvqhUkAJ2IA55yBGWT4ihyrRMs2eEvurrbTSVVVdYHiETTOgiXAZFDYRtvurYOCBgcA6GtP+zJapelKa2Pbkq6eJdolhKT4H5VQJFP+Kk6UHV3TsVlusnkT+bTk5V/dc59D+4YY9wCdLFLf4lNLHX5BUGNTGjrwn6WtfVV2r4KiAuqRhlwzLglsH7SNV3Rdhobx4jx2qWItEXkG0Ejhd23kHPsNUMgBI8KYjJAPlC2MammbV+EE1der3JCDFBCSIV+4ykLnAJb+rgkn30IUHQnUNzqqmBLY2YW2yZKqFPfBYsBnBHYnWCVh7QYnjpUONTTH6C8OhUdU1ltuFtcbYd6jcRn1AZDI2CP96GLz0NfbVST3BrTIsAY4Y44XJwSM7gMY5I1olaTVoMbgLQ/j8axpwVHRPTvSfTVvqpbHNWtLjzJELYjBAJOFPC88fPzqgq+hbR1N1bFS2utzEVLSlg5EBB4+4Bju9hzyNIJ2nfScwuCX2s6J714fXm29Tm0x0Ukm4nymwB5irjLfdgDkdyO+tVd4edS254Fe1N/yMEUqyMCx7DKsQD+uNUyM8qZjf4Q7jWNGnVvhhc+mKallGZgww7IvCsWAVQM7iTn41X1vh31Nb7c9a9pYIoy2CjFR8lVYsP21glYd2gxvBqkN41nU1NUSKdjjU1NTQhMDoWKitdpa6LUgysdrO6krTnPpVUPM0zd0Uekdz25tLzdLtZ7LVVMcrQCSMuBnMxdJ442aV/5mIJGB6VHA0OeG1qrKm7TV4pQYYkYGSRgscbEDaST8fgE6Meoo7JW2yreS7SsqkrIyR+hVaaORwnGSclBkk5DDHY44n1k3tdjP4eFVUFbW3Oittzeghn89jH5wP0syyg8R+ZGcMW7rkAHsca83DqeiltAnmV5lKnZDXwZd8HBEdTGAcg99w1b01V0fFa0s31E9MtJVJOxkG8B8j0F1yvOMd/Y98ar/ABDs31vT9VXwVkUyCqepOxxmOORIxyCc/cM8fOdKCC6iKTGw3S4fBm90dt6tq45JFj89MJk4XIbO3JPx2yfbRF0x4dVnTXXst9mroRToZGVt3Lb84zkADAPPPtpMke2svI7JtLkj4JOuh8RJJB5UGygAAjhPHpe9R9SzdbJDWjMrEQ5fHBjKhh8AsM5GuGx2F6bw+r4mIq6jzSssEtSViBDDJPqAPADZbvpcdZWimsd+SmiBCmGN+Tk5ZAW5/U66rr0s7LZY6amd5J6MTyKDkk5bcQPjAHA1HGOjo/SrkPY4T1p6imW+24iaPApWHpYEfdDjBJ7fGdAHSFykrPD/AK1EtUXO6bG9s90PbJ+fjS1unTF2s1IlTNRlEY7Q2VYA/wBJKk4P4ODrpuljmapcw2qSNYoElkVmDEKRzJ/icjj299AhaBz6EGVx6TRtFB1BR2K3zWvqNKmIjmOp24QcYAIG4Y5BXIx7asLpdbTD4q2FVqI1mKyLMUIAOV9CsRwTuzgHn99IyGhrHt9RXLG3lxkB3HABbsO/J13VPSF7pLa1a9uYIBublcqD2ZlB3KPyQNaYRe3LBKa0E27dYJV8UrpUz3NgJFZ4ESdl3LuG4HBBAB2+kcHv7a03Zzb/AAiuqmnippRLu8uGXeVPmRnJbcTuPc4+dKen6YvVXbRcUoHMW1n8zjaAvDHOfweO/wAa9jo++G2/Xfw5tm3f3Xdt/q2Z37f7sY0Yhe3DpGQ1pqdHU0qr1Z09fzWp9HHkSHzONz8Rtt7EAkc+3f217aSS1dQXe6/w2mjjdeaqSpYiZeMDYM4x+g/Gc6TlLYJLrQ2SCK3urzu4MzOCkgVgCVXjG0Hnnn215vPRt0tVzrqPyC604Llhj/rBxvxuOB+O+lELePl7f+pjKea9pUcrK0rsBgEkgfAzxqa3xW6qnoJ6xYSY4iA78YUt9o/U41jXdpcnxJ2um2WSStppK15PKp0OHmYEgE/yqBy7/wBo/wB4HOma/hL05bbKl5qLjMkKxh3XKnvjHKr+RwAee2lVUXKsrKeCB6lmSMYRCfSo/C9h+vfXbX9W3u5WeO2SXFmhTbhCFx6eF5Aycfk6i9kjjo0qtcxvITY6a6Qo62jW4JayaaUhooDKdpB9BkcHOH2EkgFgePtI56Ot6attnh3cJ6iKFwxhPkIpVEI2hxkEMct7/AGkxT9QXejpkpo7rMiLnCpI6gc88Aga81V9utbTtDJc5nQ91eR2B+OCSNSwO+VkqmZtUAjELTXFbbBLbIi9ZE07PHuiCInncBEO0yAIcOwPfH51us9ht/Vt8oo/qZEirGeVg5QyyeVuUEMq4AJJynt7ZxoBWvqlaJhUuCilV9R9KnOQOeByeBxydZp7jWUrwulW6GMEKVZgVBznGDxn3xqhjNaPvtKYkHYTT616I6Ys9ckUlNLSxMg2VUe50DDgrIpzyeCGBGc/jQD1F0pLZqdK2OqWopn4WeMHAP8ASw52t+DrVH1bfkieP+MTFWGCrOXUg9wQ+QdcNBdK22vI0VSybh6gOzj4ZT6WH4II1rI3tGyhzmO4CMeoLHU9ZT0d2pZInVoI0dTIiNEyLtYMGYHHGc6s4LnSU/VdPSJXK30dseEyqw2mQKxO0++CwAI+NLI+rJwNYPtoxWKtGTd0iW2zIvhffITIMmeAhSeT92SB3+MnV5XX+ntPiJbKouGhalhimAIIKNGFcHHxnOPxpfnhtY7a0xglKJDWkc3yag6XqbPYFqFlignFTO6kEOSw2j87Yl/c6vbjM1Feb3d1t1IkciSYqjNI/nq4wFCCU5Y8cbcLj20qhrGAOcazDfabL/SKb9VBvDrpalE2dvnllDDg7xgkD3wTjPzosSnWukSrqViRRTYFypqgocBMBShb1N/KVwM6VWpgZ0GKxorBJRRo1VAnSvQ+ZV/455C4yPSPNQ8j2GPnW+trH6X8WqiuljHk1Er7sFWEkMhKseCfbnB+NAnvrdRTfS1sM3lq21g21hwcYOCPj51uP7/aMiLeu6aHpi3UvSscofY7TysP5mbiIf8AmMD99TQvdblUXi7VNfI+XlYs3x/r8axpmN+IopHus6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g;base64,/9j/4AAQSkZJRgABAQAAAQABAAD/2wCEAAkGBggGBQkIEwgWFRQSFyEYGRYXGRoeIBgfICIcIxwgJCAfHCcgIyMvIhocKy8jJCcpLDAyICo0NTwqNycsLCkBCQoKDQwOGg4PGSkkHyQsNTItNC00LDEsNC81Kik1KTAsNSo1NCktNS0wLCw0KSw1NCwsNCwpLDQsLywsNSwsKf/AABEIACwAlwMBIgACEQEDEQH/xAAbAAACAgMBAAAAAAAAAAAAAAAGBwAFAQMEAv/EADEQAAIBAwMCBQMCBgMAAAAAAAECAwQFEQASIQYxBxMiQVEUMmFxkRVCUmJygSMzgv/EABkBAAMBAQEAAAAAAAAAAAAAAAACAwEEBf/EACURAAEEAgICAgIDAAAAAAAAAAEAAgMREyExQVHwEsEisTJhcf/aAAwDAQACEQMRAD8AWWNTU1nXvLxVNX3RfTb9S9S0lLt9G8b/APEZLD9gdU9JSS11UlOi5Zu3x+pPsB7nTft9qt/SVvjg+r8mQxEM4hd3If7pZNvqhUkAJ2IA55yBGWT4ihyrRMs2eEvurrbTSVVVdYHiETTOgiXAZFDYRtvurYOCBgcA6GtP+zJapelKa2Pbkq6eJdolhKT4H5VQJFP+Kk6UHV3TsVlusnkT+bTk5V/dc59D+4YY9wCdLFLf4lNLHX5BUGNTGjrwn6WtfVV2r4KiAuqRhlwzLglsH7SNV3Rdhobx4jx2qWItEXkG0Ejhd23kHPsNUMgBI8KYjJAPlC2MammbV+EE1der3JCDFBCSIV+4ykLnAJb+rgkn30IUHQnUNzqqmBLY2YW2yZKqFPfBYsBnBHYnWCVh7QYnjpUONTTH6C8OhUdU1ltuFtcbYd6jcRn1AZDI2CP96GLz0NfbVST3BrTIsAY4Y44XJwSM7gMY5I1olaTVoMbgLQ/j8axpwVHRPTvSfTVvqpbHNWtLjzJELYjBAJOFPC88fPzqgq+hbR1N1bFS2utzEVLSlg5EBB4+4Bju9hzyNIJ2nfScwuCX2s6J714fXm29Tm0x0Ukm4nymwB5irjLfdgDkdyO+tVd4edS254Fe1N/yMEUqyMCx7DKsQD+uNUyM8qZjf4Q7jWNGnVvhhc+mKallGZgww7IvCsWAVQM7iTn41X1vh31Nb7c9a9pYIoy2CjFR8lVYsP21glYd2gxvBqkN41nU1NUSKdjjU1NTQhMDoWKitdpa6LUgysdrO6krTnPpVUPM0zd0Uekdz25tLzdLtZ7LVVMcrQCSMuBnMxdJ442aV/5mIJGB6VHA0OeG1qrKm7TV4pQYYkYGSRgscbEDaST8fgE6Meoo7JW2yreS7SsqkrIyR+hVaaORwnGSclBkk5DDHY44n1k3tdjP4eFVUFbW3Oittzeghn89jH5wP0syyg8R+ZGcMW7rkAHsca83DqeiltAnmV5lKnZDXwZd8HBEdTGAcg99w1b01V0fFa0s31E9MtJVJOxkG8B8j0F1yvOMd/Y98ar/ABDs31vT9VXwVkUyCqepOxxmOORIxyCc/cM8fOdKCC6iKTGw3S4fBm90dt6tq45JFj89MJk4XIbO3JPx2yfbRF0x4dVnTXXst9mroRToZGVt3Lb84zkADAPPPtpMke2svI7JtLkj4JOuh8RJJB5UGygAAjhPHpe9R9SzdbJDWjMrEQ5fHBjKhh8AsM5GuGx2F6bw+r4mIq6jzSssEtSViBDDJPqAPADZbvpcdZWimsd+SmiBCmGN+Tk5ZAW5/U66rr0s7LZY6amd5J6MTyKDkk5bcQPjAHA1HGOjo/SrkPY4T1p6imW+24iaPApWHpYEfdDjBJ7fGdAHSFykrPD/AK1EtUXO6bG9s90PbJ+fjS1unTF2s1IlTNRlEY7Q2VYA/wBJKk4P4ODrpuljmapcw2qSNYoElkVmDEKRzJ/icjj299AhaBz6EGVx6TRtFB1BR2K3zWvqNKmIjmOp24QcYAIG4Y5BXIx7asLpdbTD4q2FVqI1mKyLMUIAOV9CsRwTuzgHn99IyGhrHt9RXLG3lxkB3HABbsO/J13VPSF7pLa1a9uYIBublcqD2ZlB3KPyQNaYRe3LBKa0E27dYJV8UrpUz3NgJFZ4ESdl3LuG4HBBAB2+kcHv7a03Zzb/AAiuqmnippRLu8uGXeVPmRnJbcTuPc4+dKen6YvVXbRcUoHMW1n8zjaAvDHOfweO/wAa9jo++G2/Xfw5tm3f3Xdt/q2Z37f7sY0Yhe3DpGQ1pqdHU0qr1Z09fzWp9HHkSHzONz8Rtt7EAkc+3f217aSS1dQXe6/w2mjjdeaqSpYiZeMDYM4x+g/Gc6TlLYJLrQ2SCK3urzu4MzOCkgVgCVXjG0Hnnn215vPRt0tVzrqPyC604Llhj/rBxvxuOB+O+lELePl7f+pjKea9pUcrK0rsBgEkgfAzxqa3xW6qnoJ6xYSY4iA78YUt9o/U41jXdpcnxJ2um2WSStppK15PKp0OHmYEgE/yqBy7/wBo/wB4HOma/hL05bbKl5qLjMkKxh3XKnvjHKr+RwAee2lVUXKsrKeCB6lmSMYRCfSo/C9h+vfXbX9W3u5WeO2SXFmhTbhCFx6eF5Aycfk6i9kjjo0qtcxvITY6a6Qo62jW4JayaaUhooDKdpB9BkcHOH2EkgFgePtI56Ot6attnh3cJ6iKFwxhPkIpVEI2hxkEMct7/AGkxT9QXejpkpo7rMiLnCpI6gc88Aga81V9utbTtDJc5nQ91eR2B+OCSNSwO+VkqmZtUAjELTXFbbBLbIi9ZE07PHuiCInncBEO0yAIcOwPfH51us9ht/Vt8oo/qZEirGeVg5QyyeVuUEMq4AJJynt7ZxoBWvqlaJhUuCilV9R9KnOQOeByeBxydZp7jWUrwulW6GMEKVZgVBznGDxn3xqhjNaPvtKYkHYTT616I6Ys9ckUlNLSxMg2VUe50DDgrIpzyeCGBGc/jQD1F0pLZqdK2OqWopn4WeMHAP8ASw52t+DrVH1bfkieP+MTFWGCrOXUg9wQ+QdcNBdK22vI0VSybh6gOzj4ZT6WH4II1rI3tGyhzmO4CMeoLHU9ZT0d2pZInVoI0dTIiNEyLtYMGYHHGc6s4LnSU/VdPSJXK30dseEyqw2mQKxO0++CwAI+NLI+rJwNYPtoxWKtGTd0iW2zIvhffITIMmeAhSeT92SB3+MnV5XX+ntPiJbKouGhalhimAIIKNGFcHHxnOPxpfnhtY7a0xglKJDWkc3yag6XqbPYFqFlignFTO6kEOSw2j87Yl/c6vbjM1Feb3d1t1IkciSYqjNI/nq4wFCCU5Y8cbcLj20qhrGAOcazDfabL/SKb9VBvDrpalE2dvnllDDg7xgkD3wTjPzosSnWukSrqViRRTYFypqgocBMBShb1N/KVwM6VWpgZ0GKxorBJRRo1VAnSvQ+ZV/455C4yPSPNQ8j2GPnW+trH6X8WqiuljHk1Er7sFWEkMhKseCfbnB+NAnvrdRTfS1sM3lq21g21hwcYOCPj51uP7/aMiLeu6aHpi3UvSscofY7TysP5mbiIf8AmMD99TQvdblUXi7VNfI+XlYs3x/r8axpmN+IopHus6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842" name="Picture 2" descr="C:\Users\Roula\Desktop\arcgi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676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Motivation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56272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4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1524000"/>
            <a:ext cx="5562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Study Area – Delta, Central UT 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2971800" cy="4709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Irrigation from: Sevier River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Canal B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Main Crops: Alfalfa, Corn, Barley</a:t>
            </a:r>
          </a:p>
          <a:p>
            <a:pPr marL="13716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7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C:\Users\Roula\Desktop\arcgi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76400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96200" y="1752600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2192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Roula\Desktop\arcgi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676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Satellite images (</a:t>
            </a:r>
            <a:r>
              <a:rPr lang="en-US" sz="3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Landsat</a:t>
            </a:r>
            <a: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5 – TM) </a:t>
            </a:r>
            <a:endParaRPr lang="en-US" sz="3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56272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57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Jun 11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2057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Aug 14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4343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Aug 30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2057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Jul 29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4343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Sep 15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2057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Jun 27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4343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Oct 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4036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609600"/>
            <a:ext cx="5085885" cy="554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905000"/>
            <a:ext cx="31242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Using ERDAS Imagine:  Stacking bands 4 (NIR) and 3 (RED) for: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- June 11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- June 27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- August 30</a:t>
            </a:r>
            <a:endParaRPr lang="en-US" dirty="0"/>
          </a:p>
        </p:txBody>
      </p:sp>
      <p:pic>
        <p:nvPicPr>
          <p:cNvPr id="7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C:\Users\Roula\Desktop\arcgi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676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6-bands LANDSAT Image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56272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86600" y="1066800"/>
            <a:ext cx="412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0" y="5820958"/>
            <a:ext cx="2895600" cy="35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600" y="675994"/>
            <a:ext cx="4495800" cy="549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ArcGIS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4267200"/>
          <a:ext cx="2205317" cy="1746885"/>
        </p:xfrm>
        <a:graphic>
          <a:graphicData uri="http://schemas.openxmlformats.org/drawingml/2006/table">
            <a:tbl>
              <a:tblPr/>
              <a:tblGrid>
                <a:gridCol w="735106"/>
                <a:gridCol w="712694"/>
                <a:gridCol w="757517"/>
              </a:tblGrid>
              <a:tr h="70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CLASS NAME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Area (ha)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Barley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1,543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1,972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Alfalfa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3,346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3,924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981200"/>
            <a:ext cx="2514600" cy="12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Roula\Desktop\arcgis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676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Unsupervised image classification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656272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34200" y="1143000"/>
            <a:ext cx="412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81400" y="5897158"/>
            <a:ext cx="2895600" cy="35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057400" y="11430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/>
              <a:t>ET</a:t>
            </a:r>
            <a:r>
              <a:rPr lang="en-US" sz="3200" b="1" baseline="-25000" dirty="0" err="1"/>
              <a:t>c</a:t>
            </a:r>
            <a:r>
              <a:rPr lang="en-US" sz="3200" b="1" dirty="0"/>
              <a:t> = </a:t>
            </a:r>
            <a:r>
              <a:rPr lang="en-US" sz="3200" b="1" dirty="0" smtClean="0"/>
              <a:t>ET</a:t>
            </a:r>
            <a:r>
              <a:rPr lang="en-US" sz="3200" b="1" baseline="-25000" dirty="0" smtClean="0"/>
              <a:t>o </a:t>
            </a:r>
            <a:r>
              <a:rPr lang="en-US" sz="3200" b="1" dirty="0" smtClean="0"/>
              <a:t>* 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c</a:t>
            </a:r>
            <a:endParaRPr lang="en-US" sz="3200" b="1" baseline="-25000" dirty="0"/>
          </a:p>
        </p:txBody>
      </p:sp>
      <p:pic>
        <p:nvPicPr>
          <p:cNvPr id="10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Roula\Desktop\arcgi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676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Crop Water Requirements (CWR)</a:t>
            </a:r>
            <a:endParaRPr lang="en-US" sz="40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656272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926431"/>
            <a:ext cx="2514600" cy="9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419600" y="4495800"/>
            <a:ext cx="4724400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 (corn) = 1.37*NDVI – 0.017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 (alfalfa) = 1.36*NDVI – 0.031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 (Barley) = 1.25*NDVI – 1.37</a:t>
            </a:r>
          </a:p>
          <a:p>
            <a:pPr>
              <a:lnSpc>
                <a:spcPct val="150000"/>
              </a:lnSpc>
            </a:pPr>
            <a:endParaRPr lang="en-US" sz="9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 </a:t>
            </a:r>
            <a:r>
              <a:rPr lang="en-US" sz="1400" dirty="0" smtClean="0"/>
              <a:t>(Rocha </a:t>
            </a:r>
            <a:r>
              <a:rPr lang="en-US" sz="1400" i="1" dirty="0" smtClean="0"/>
              <a:t>et al</a:t>
            </a:r>
            <a:r>
              <a:rPr lang="en-US" sz="1400" dirty="0" smtClean="0"/>
              <a:t>., 2010)</a:t>
            </a:r>
            <a:endParaRPr lang="en-US" sz="16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3800" y="2743200"/>
            <a:ext cx="1600200" cy="142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86400" y="2895600"/>
            <a:ext cx="3581400" cy="119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04800" y="2438400"/>
          <a:ext cx="2057400" cy="3110865"/>
        </p:xfrm>
        <a:graphic>
          <a:graphicData uri="http://schemas.openxmlformats.org/drawingml/2006/table">
            <a:tbl>
              <a:tblPr/>
              <a:tblGrid>
                <a:gridCol w="1072310"/>
                <a:gridCol w="985090"/>
              </a:tblGrid>
              <a:tr h="3994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ETo (mm/day)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 1-15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4.85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 16-31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5.78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Jun1-15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6.15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 16-30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8.36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Jul 1-15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8.01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Jul 16-31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7.94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Aug 1-15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7.13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Aug 16-31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6.52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 1-15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 16-30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4.68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 1-15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2.77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 16-31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2.61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>
            <a:off x="1447800" y="1676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95800" y="16764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C:\Users\Roula\Desktop\arcgi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Chart 12"/>
          <p:cNvGraphicFramePr/>
          <p:nvPr/>
        </p:nvGraphicFramePr>
        <p:xfrm>
          <a:off x="2971800" y="3200400"/>
          <a:ext cx="5867400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1981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Crop Coefficient </a:t>
            </a:r>
            <a:endParaRPr lang="en-US" sz="40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56272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2971800" y="152400"/>
          <a:ext cx="5867400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</a:t>
            </a:r>
            <a:r>
              <a:rPr lang="en-US" baseline="-25000" dirty="0" err="1" smtClean="0"/>
              <a:t>c</a:t>
            </a:r>
            <a:r>
              <a:rPr lang="en-US" dirty="0" smtClean="0"/>
              <a:t>=</a:t>
            </a:r>
            <a:r>
              <a:rPr lang="en-US" dirty="0" err="1" smtClean="0"/>
              <a:t>ET</a:t>
            </a:r>
            <a:r>
              <a:rPr lang="en-US" baseline="-25000" dirty="0" err="1" smtClean="0"/>
              <a:t>o</a:t>
            </a:r>
            <a:r>
              <a:rPr lang="en-US" dirty="0" smtClean="0"/>
              <a:t> x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  <p:pic>
        <p:nvPicPr>
          <p:cNvPr id="11" name="Picture 10" descr="http://sped.usu.edu/themes/sper/images/usu.logo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775" y="6324600"/>
            <a:ext cx="1800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457200" y="6307723"/>
            <a:ext cx="8229600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 descr="C:\Users\Roula\Desktop\arcgi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47800" cy="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" name="Chart 18"/>
          <p:cNvGraphicFramePr/>
          <p:nvPr/>
        </p:nvGraphicFramePr>
        <p:xfrm>
          <a:off x="1981200" y="1600200"/>
          <a:ext cx="6391274" cy="37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76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Actual </a:t>
            </a:r>
            <a:r>
              <a:rPr lang="en-US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ET</a:t>
            </a:r>
            <a:r>
              <a:rPr lang="en-US" sz="4000" b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 each crop </a:t>
            </a:r>
            <a:r>
              <a:rPr lang="en-US" sz="40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endParaRPr lang="en-US" sz="40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56272" y="6367046"/>
            <a:ext cx="583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Better Estimation of ET </a:t>
            </a: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for Efficient Irrigation in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Delta, UT Using GIS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542</TotalTime>
  <Words>617</Words>
  <Application>Microsoft Office PowerPoint</Application>
  <PresentationFormat>On-screen Show (4:3)</PresentationFormat>
  <Paragraphs>121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Roula</dc:creator>
  <cp:lastModifiedBy>Roula</cp:lastModifiedBy>
  <cp:revision>63</cp:revision>
  <dcterms:created xsi:type="dcterms:W3CDTF">2011-11-21T16:42:34Z</dcterms:created>
  <dcterms:modified xsi:type="dcterms:W3CDTF">2011-11-22T16:41:50Z</dcterms:modified>
</cp:coreProperties>
</file>