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8" r:id="rId3"/>
    <p:sldId id="263" r:id="rId4"/>
    <p:sldId id="260" r:id="rId5"/>
    <p:sldId id="267" r:id="rId6"/>
    <p:sldId id="269" r:id="rId7"/>
    <p:sldId id="270" r:id="rId8"/>
    <p:sldId id="271" r:id="rId9"/>
    <p:sldId id="274" r:id="rId10"/>
    <p:sldId id="277" r:id="rId11"/>
    <p:sldId id="275" r:id="rId12"/>
    <p:sldId id="276"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72"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1422400"/>
            <a:ext cx="9147175" cy="5435600"/>
            <a:chOff x="0" y="896"/>
            <a:chExt cx="5762" cy="3424"/>
          </a:xfrm>
        </p:grpSpPr>
        <p:grpSp>
          <p:nvGrpSpPr>
            <p:cNvPr id="87043" name="Group 3"/>
            <p:cNvGrpSpPr>
              <a:grpSpLocks/>
            </p:cNvGrpSpPr>
            <p:nvPr userDrawn="1"/>
          </p:nvGrpSpPr>
          <p:grpSpPr bwMode="auto">
            <a:xfrm>
              <a:off x="20" y="896"/>
              <a:ext cx="5742" cy="3424"/>
              <a:chOff x="20" y="896"/>
              <a:chExt cx="5742" cy="3424"/>
            </a:xfrm>
          </p:grpSpPr>
          <p:sp>
            <p:nvSpPr>
              <p:cNvPr id="8704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8704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704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704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8704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8704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705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705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705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705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705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705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705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87057" name="Group 17"/>
            <p:cNvGrpSpPr>
              <a:grpSpLocks/>
            </p:cNvGrpSpPr>
            <p:nvPr userDrawn="1"/>
          </p:nvGrpSpPr>
          <p:grpSpPr bwMode="auto">
            <a:xfrm>
              <a:off x="0" y="2291"/>
              <a:ext cx="1385" cy="1702"/>
              <a:chOff x="0" y="2291"/>
              <a:chExt cx="1385" cy="1702"/>
            </a:xfrm>
          </p:grpSpPr>
          <p:sp>
            <p:nvSpPr>
              <p:cNvPr id="8705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8705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8706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8706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6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7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8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8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8708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8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8709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9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9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8709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8709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8709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8709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8709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8709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8709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0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0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0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0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1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2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2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8712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8712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8712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2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2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2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8712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2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3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8713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8713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3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4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8714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8714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8714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8714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4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4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4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8714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4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5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5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5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8715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8715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8715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8715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8715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8715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8715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8716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8716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8716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8716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8717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8717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8717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8717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8717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8717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8717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8717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8717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8717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8718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8718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8718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8718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8718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8718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8718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8718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8718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8718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8719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8719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8719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871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8719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87195"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87196"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87197"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C61D2543-2EC0-4720-93D4-DA41C550C01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9DD33E-3301-4F5B-A7C8-F741253840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9356C0-A8E2-4B57-964B-4370FCF9CA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BAC96DB8-0EE9-4463-BA81-744D5F4D483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endParaRPr lang="en-US"/>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0F279B13-87D8-4FC4-9745-E9379F6B98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92158A-C25E-440A-BA43-DE3ACAC78C1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719ABE-9E8F-42B7-82DC-47847565FD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3FA6E9-2BA6-4819-A5A6-2E2336015E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75F734E-D415-4B33-9895-639B8BB3EE9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3D49899-9CB4-4C17-B485-FF8710D82E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D684B1-E951-4276-B4A6-D930C341C2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C5032E-E84F-4110-A886-92E1AEB4106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A4CB3E-BA51-4470-A6EB-CF9D2A295A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1422400"/>
            <a:ext cx="9147175" cy="5435600"/>
            <a:chOff x="0" y="896"/>
            <a:chExt cx="5762" cy="3424"/>
          </a:xfrm>
        </p:grpSpPr>
        <p:grpSp>
          <p:nvGrpSpPr>
            <p:cNvPr id="86019" name="Group 3"/>
            <p:cNvGrpSpPr>
              <a:grpSpLocks/>
            </p:cNvGrpSpPr>
            <p:nvPr userDrawn="1"/>
          </p:nvGrpSpPr>
          <p:grpSpPr bwMode="auto">
            <a:xfrm>
              <a:off x="20" y="896"/>
              <a:ext cx="5742" cy="3424"/>
              <a:chOff x="20" y="896"/>
              <a:chExt cx="5742" cy="3424"/>
            </a:xfrm>
          </p:grpSpPr>
          <p:sp>
            <p:nvSpPr>
              <p:cNvPr id="8602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8602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602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602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8602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8602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602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8602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602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602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603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603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8603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86033" name="Group 17"/>
            <p:cNvGrpSpPr>
              <a:grpSpLocks/>
            </p:cNvGrpSpPr>
            <p:nvPr userDrawn="1"/>
          </p:nvGrpSpPr>
          <p:grpSpPr bwMode="auto">
            <a:xfrm>
              <a:off x="0" y="2291"/>
              <a:ext cx="1385" cy="1702"/>
              <a:chOff x="0" y="2291"/>
              <a:chExt cx="1385" cy="1702"/>
            </a:xfrm>
          </p:grpSpPr>
          <p:sp>
            <p:nvSpPr>
              <p:cNvPr id="8603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860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8603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860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3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3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4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4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4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4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4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4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860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860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860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860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860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8609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860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860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8610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861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861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861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861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0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8610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861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1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1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1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8611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1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8611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8611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861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861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8612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861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861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861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861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861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861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861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861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861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861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861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861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861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861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861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861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861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861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861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8615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8615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8615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8615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8615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8615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8616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8616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8616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861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861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8616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8616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861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861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8616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17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a:p>
        </p:txBody>
      </p:sp>
      <p:sp>
        <p:nvSpPr>
          <p:cNvPr id="8617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a:p>
        </p:txBody>
      </p:sp>
      <p:sp>
        <p:nvSpPr>
          <p:cNvPr id="8617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91416C7F-0B14-423B-BF86-689495D4D40A}" type="slidenum">
              <a:rPr lang="en-US"/>
              <a:pPr/>
              <a:t>‹#›</a:t>
            </a:fld>
            <a:endParaRPr lang="en-US"/>
          </a:p>
        </p:txBody>
      </p:sp>
      <p:sp>
        <p:nvSpPr>
          <p:cNvPr id="8617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Evapotranspiration" TargetMode="External"/><Relationship Id="rId2" Type="http://schemas.openxmlformats.org/officeDocument/2006/relationships/hyperlink" Target="http://glovis.usgs.gov/" TargetMode="External"/><Relationship Id="rId1" Type="http://schemas.openxmlformats.org/officeDocument/2006/relationships/slideLayout" Target="../slideLayouts/slideLayout2.xml"/><Relationship Id="rId5" Type="http://schemas.openxmlformats.org/officeDocument/2006/relationships/hyperlink" Target="http://help.arcgis.com/en/arcgisdesktop/10.0/help/index.html" TargetMode="External"/><Relationship Id="rId4" Type="http://schemas.openxmlformats.org/officeDocument/2006/relationships/hyperlink" Target="http://www.fao.org/landandwater/aglw/cropwater/parta.s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lovis.usg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476250"/>
            <a:ext cx="7847012" cy="1512888"/>
          </a:xfrm>
        </p:spPr>
        <p:txBody>
          <a:bodyPr/>
          <a:lstStyle/>
          <a:p>
            <a:r>
              <a:rPr lang="en-US" sz="4000" b="1">
                <a:solidFill>
                  <a:srgbClr val="FFFFFF"/>
                </a:solidFill>
                <a:latin typeface="Times New Roman" pitchFamily="18" charset="0"/>
              </a:rPr>
              <a:t>Optimizing Crop yield Using ET Maps and in GIS in Delta,UT</a:t>
            </a:r>
            <a:r>
              <a:rPr lang="en-US" sz="4800"/>
              <a:t> </a:t>
            </a:r>
          </a:p>
        </p:txBody>
      </p:sp>
      <p:sp>
        <p:nvSpPr>
          <p:cNvPr id="2051" name="Rectangle 3"/>
          <p:cNvSpPr>
            <a:spLocks noGrp="1" noChangeArrowheads="1"/>
          </p:cNvSpPr>
          <p:nvPr>
            <p:ph type="subTitle" idx="1"/>
          </p:nvPr>
        </p:nvSpPr>
        <p:spPr/>
        <p:txBody>
          <a:bodyPr/>
          <a:lstStyle/>
          <a:p>
            <a:pPr>
              <a:spcBef>
                <a:spcPct val="0"/>
              </a:spcBef>
            </a:pPr>
            <a:r>
              <a:rPr lang="en-US"/>
              <a:t>Leila Esfahani</a:t>
            </a:r>
          </a:p>
          <a:p>
            <a:pPr>
              <a:spcBef>
                <a:spcPct val="0"/>
              </a:spcBef>
            </a:pPr>
            <a:endParaRPr lang="en-US"/>
          </a:p>
          <a:p>
            <a:pPr>
              <a:spcBef>
                <a:spcPct val="0"/>
              </a:spcBef>
            </a:pPr>
            <a:endParaRPr lang="en-US"/>
          </a:p>
          <a:p>
            <a:endParaRPr lang="en-US"/>
          </a:p>
        </p:txBody>
      </p:sp>
      <p:sp>
        <p:nvSpPr>
          <p:cNvPr id="3" name="Subtitle 2"/>
          <p:cNvSpPr>
            <a:spLocks/>
          </p:cNvSpPr>
          <p:nvPr/>
        </p:nvSpPr>
        <p:spPr bwMode="auto">
          <a:xfrm>
            <a:off x="2987675" y="5157788"/>
            <a:ext cx="3352800" cy="1260475"/>
          </a:xfrm>
          <a:prstGeom prst="rect">
            <a:avLst/>
          </a:prstGeom>
          <a:noFill/>
          <a:ln w="9525">
            <a:noFill/>
            <a:miter lim="800000"/>
            <a:headEnd/>
            <a:tailEnd/>
          </a:ln>
        </p:spPr>
        <p:txBody>
          <a:bodyPr lIns="100584" anchor="b"/>
          <a:lstStyle/>
          <a:p>
            <a:pPr algn="ctr" eaLnBrk="1" hangingPunct="1">
              <a:buClr>
                <a:schemeClr val="hlink"/>
              </a:buClr>
              <a:buSzPct val="80000"/>
              <a:buFont typeface="Arial" charset="0"/>
              <a:buNone/>
            </a:pPr>
            <a:r>
              <a:rPr lang="en-US" sz="2400">
                <a:effectLst>
                  <a:outerShdw blurRad="38100" dist="38100" dir="2700000" algn="tl">
                    <a:srgbClr val="000000"/>
                  </a:outerShdw>
                </a:effectLst>
                <a:latin typeface="Times New Roman" pitchFamily="18" charset="0"/>
              </a:rPr>
              <a:t>GIS in Water Resources</a:t>
            </a:r>
          </a:p>
          <a:p>
            <a:pPr algn="ctr" eaLnBrk="1" hangingPunct="1">
              <a:buClr>
                <a:schemeClr val="hlink"/>
              </a:buClr>
              <a:buSzPct val="80000"/>
              <a:buFont typeface="Arial" charset="0"/>
              <a:buNone/>
            </a:pPr>
            <a:r>
              <a:rPr lang="en-US" sz="2400">
                <a:effectLst>
                  <a:outerShdw blurRad="38100" dist="38100" dir="2700000" algn="tl">
                    <a:srgbClr val="000000"/>
                  </a:outerShdw>
                </a:effectLst>
                <a:latin typeface="Times New Roman" pitchFamily="18" charset="0"/>
              </a:rPr>
              <a:t>CEE 6440</a:t>
            </a:r>
          </a:p>
          <a:p>
            <a:pPr algn="ctr" eaLnBrk="1" hangingPunct="1">
              <a:buClr>
                <a:schemeClr val="hlink"/>
              </a:buClr>
              <a:buSzPct val="80000"/>
              <a:buFont typeface="Arial" charset="0"/>
              <a:buNone/>
            </a:pPr>
            <a:r>
              <a:rPr lang="en-US" sz="2400">
                <a:effectLst>
                  <a:outerShdw blurRad="38100" dist="38100" dir="2700000" algn="tl">
                    <a:srgbClr val="000000"/>
                  </a:outerShdw>
                </a:effectLst>
                <a:latin typeface="Times New Roman" pitchFamily="18" charset="0"/>
              </a:rPr>
              <a:t>11/29/2011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r>
              <a:rPr lang="en-US" sz="3600" i="1" u="sng">
                <a:solidFill>
                  <a:srgbClr val="FFFFFF"/>
                </a:solidFill>
                <a:latin typeface="Times New Roman" pitchFamily="18" charset="0"/>
              </a:rPr>
              <a:t>Yield Function</a:t>
            </a:r>
          </a:p>
        </p:txBody>
      </p:sp>
      <p:sp>
        <p:nvSpPr>
          <p:cNvPr id="97283" name="Rectangle 3"/>
          <p:cNvSpPr>
            <a:spLocks noGrp="1" noRot="1" noChangeArrowheads="1"/>
          </p:cNvSpPr>
          <p:nvPr>
            <p:ph type="body" sz="half" idx="1"/>
          </p:nvPr>
        </p:nvSpPr>
        <p:spPr>
          <a:xfrm>
            <a:off x="457200" y="1412875"/>
            <a:ext cx="8362950" cy="4721225"/>
          </a:xfrm>
          <a:noFill/>
        </p:spPr>
        <p:txBody>
          <a:bodyPr/>
          <a:lstStyle/>
          <a:p>
            <a:r>
              <a:rPr lang="en-US" sz="3100">
                <a:latin typeface="Times New Roman" pitchFamily="18" charset="0"/>
              </a:rPr>
              <a:t>describes the relationship between irrigation water and crop yield under the assumption of optimal irrigation scheduling</a:t>
            </a:r>
            <a:r>
              <a:rPr lang="en-US" sz="3600"/>
              <a:t> </a:t>
            </a:r>
            <a:endParaRPr lang="en-US" sz="3100">
              <a:latin typeface="Times New Roman" pitchFamily="18" charset="0"/>
            </a:endParaRPr>
          </a:p>
        </p:txBody>
      </p:sp>
      <p:pic>
        <p:nvPicPr>
          <p:cNvPr id="97284" name="Picture 4"/>
          <p:cNvPicPr>
            <a:picLocks noChangeAspect="1" noChangeArrowheads="1"/>
          </p:cNvPicPr>
          <p:nvPr/>
        </p:nvPicPr>
        <p:blipFill>
          <a:blip r:embed="rId2"/>
          <a:srcRect/>
          <a:stretch>
            <a:fillRect/>
          </a:stretch>
        </p:blipFill>
        <p:spPr bwMode="auto">
          <a:xfrm>
            <a:off x="2843213" y="3167063"/>
            <a:ext cx="3686175" cy="1125537"/>
          </a:xfrm>
          <a:prstGeom prst="rect">
            <a:avLst/>
          </a:prstGeom>
          <a:noFill/>
          <a:ln w="9525">
            <a:noFill/>
            <a:miter lim="800000"/>
            <a:headEnd/>
            <a:tailEnd/>
          </a:ln>
          <a:effectLst/>
        </p:spPr>
      </p:pic>
      <p:pic>
        <p:nvPicPr>
          <p:cNvPr id="97285" name="Picture 5"/>
          <p:cNvPicPr>
            <a:picLocks noChangeAspect="1" noChangeArrowheads="1"/>
          </p:cNvPicPr>
          <p:nvPr/>
        </p:nvPicPr>
        <p:blipFill>
          <a:blip r:embed="rId3"/>
          <a:srcRect/>
          <a:stretch>
            <a:fillRect/>
          </a:stretch>
        </p:blipFill>
        <p:spPr bwMode="auto">
          <a:xfrm>
            <a:off x="755650" y="4787900"/>
            <a:ext cx="7735888" cy="1162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en-US" sz="3600" i="1" u="sng">
                <a:solidFill>
                  <a:srgbClr val="FFFFFF"/>
                </a:solidFill>
                <a:latin typeface="Times New Roman" pitchFamily="18" charset="0"/>
              </a:rPr>
              <a:t>Results</a:t>
            </a:r>
          </a:p>
        </p:txBody>
      </p:sp>
      <p:graphicFrame>
        <p:nvGraphicFramePr>
          <p:cNvPr id="91224" name="Group 88"/>
          <p:cNvGraphicFramePr>
            <a:graphicFrameLocks noGrp="1"/>
          </p:cNvGraphicFramePr>
          <p:nvPr>
            <p:ph idx="1"/>
          </p:nvPr>
        </p:nvGraphicFramePr>
        <p:xfrm>
          <a:off x="301625" y="1600200"/>
          <a:ext cx="8540750" cy="2377440"/>
        </p:xfrm>
        <a:graphic>
          <a:graphicData uri="http://schemas.openxmlformats.org/drawingml/2006/table">
            <a:tbl>
              <a:tblPr/>
              <a:tblGrid>
                <a:gridCol w="885825"/>
                <a:gridCol w="1439863"/>
                <a:gridCol w="1335087"/>
                <a:gridCol w="1114425"/>
                <a:gridCol w="1655763"/>
                <a:gridCol w="935037"/>
                <a:gridCol w="1174750"/>
              </a:tblGrid>
              <a:tr h="53340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Crop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Maximum Yield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Maximum 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Actual 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Yield Response Factor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Area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Ton/acres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mm/day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Mm/day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Alfalfa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99.97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6401.41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Barley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2.3470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158.38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6566.43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3.3492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12801.05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1260" name="Group 124"/>
          <p:cNvGraphicFramePr>
            <a:graphicFrameLocks noGrp="1"/>
          </p:cNvGraphicFramePr>
          <p:nvPr/>
        </p:nvGraphicFramePr>
        <p:xfrm>
          <a:off x="827088" y="4405313"/>
          <a:ext cx="7632700" cy="1792224"/>
        </p:xfrm>
        <a:graphic>
          <a:graphicData uri="http://schemas.openxmlformats.org/drawingml/2006/table">
            <a:tbl>
              <a:tblPr/>
              <a:tblGrid>
                <a:gridCol w="2463800"/>
                <a:gridCol w="2032000"/>
                <a:gridCol w="3136900"/>
              </a:tblGrid>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Decision Variable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Optimal Value (ton/acres)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Optima Solution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Y_a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2971397</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Y_b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Y_c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2.01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301625" y="228600"/>
            <a:ext cx="8540750" cy="679450"/>
          </a:xfrm>
        </p:spPr>
        <p:txBody>
          <a:bodyPr/>
          <a:lstStyle/>
          <a:p>
            <a:r>
              <a:rPr lang="en-US" sz="3600" i="1" u="sng">
                <a:solidFill>
                  <a:srgbClr val="FFFFFF"/>
                </a:solidFill>
                <a:latin typeface="Times New Roman" pitchFamily="18" charset="0"/>
              </a:rPr>
              <a:t>References</a:t>
            </a:r>
            <a:r>
              <a:rPr lang="en-US"/>
              <a:t> </a:t>
            </a:r>
          </a:p>
        </p:txBody>
      </p:sp>
      <p:sp>
        <p:nvSpPr>
          <p:cNvPr id="94211" name="Rectangle 3"/>
          <p:cNvSpPr>
            <a:spLocks noGrp="1" noRot="1" noChangeArrowheads="1"/>
          </p:cNvSpPr>
          <p:nvPr>
            <p:ph type="body" idx="1"/>
          </p:nvPr>
        </p:nvSpPr>
        <p:spPr>
          <a:xfrm>
            <a:off x="301625" y="981075"/>
            <a:ext cx="8540750" cy="5118100"/>
          </a:xfrm>
        </p:spPr>
        <p:txBody>
          <a:bodyPr/>
          <a:lstStyle/>
          <a:p>
            <a:r>
              <a:rPr lang="en-US" sz="2800">
                <a:latin typeface="Times New Roman" pitchFamily="18" charset="0"/>
                <a:hlinkClick r:id="rId2"/>
              </a:rPr>
              <a:t>http://glovis.usgs.gov/</a:t>
            </a:r>
            <a:endParaRPr lang="en-US" sz="2800">
              <a:latin typeface="Times New Roman" pitchFamily="18" charset="0"/>
              <a:hlinkClick r:id="rId3"/>
            </a:endParaRPr>
          </a:p>
          <a:p>
            <a:r>
              <a:rPr lang="en-US" sz="2800">
                <a:latin typeface="Times New Roman" pitchFamily="18" charset="0"/>
                <a:hlinkClick r:id="rId3"/>
              </a:rPr>
              <a:t>http://en.wikipedia.org/wiki/Evapotranspiration</a:t>
            </a:r>
            <a:endParaRPr lang="en-US" sz="2800">
              <a:latin typeface="Times New Roman" pitchFamily="18" charset="0"/>
              <a:hlinkClick r:id="rId4"/>
            </a:endParaRPr>
          </a:p>
          <a:p>
            <a:r>
              <a:rPr lang="en-US" sz="2800">
                <a:latin typeface="Times New Roman" pitchFamily="18" charset="0"/>
                <a:hlinkClick r:id="rId4"/>
              </a:rPr>
              <a:t>http://www.fao.org/landandwater/aglw/cropwater/parta.stm</a:t>
            </a:r>
            <a:endParaRPr lang="en-US" sz="2800">
              <a:latin typeface="Times New Roman" pitchFamily="18" charset="0"/>
              <a:hlinkClick r:id="rId5"/>
            </a:endParaRPr>
          </a:p>
          <a:p>
            <a:r>
              <a:rPr lang="en-US" sz="2800">
                <a:latin typeface="Times New Roman" pitchFamily="18" charset="0"/>
                <a:hlinkClick r:id="rId5"/>
              </a:rPr>
              <a:t>http://help.arcgis.com/en/arcgisdesktop/10.0/help/index.html#//00qp0000000v000000.htm</a:t>
            </a:r>
            <a:endParaRPr lang="en-US" sz="2800">
              <a:latin typeface="Times New Roman" pitchFamily="18" charset="0"/>
            </a:endParaRPr>
          </a:p>
          <a:p>
            <a:endParaRPr lang="en-US" sz="2800">
              <a:latin typeface="Times New Roman" pitchFamily="18" charset="0"/>
            </a:endParaRPr>
          </a:p>
          <a:p>
            <a:pPr algn="ctr">
              <a:buFont typeface="Arial" charset="0"/>
              <a:buNone/>
            </a:pPr>
            <a:r>
              <a:rPr lang="en-US" sz="3600">
                <a:latin typeface="Times New Roman" pitchFamily="18"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sz="3600" i="1" u="sng">
                <a:solidFill>
                  <a:srgbClr val="FFFFFF"/>
                </a:solidFill>
                <a:latin typeface="Times New Roman" pitchFamily="18" charset="0"/>
              </a:rPr>
              <a:t>Introduction</a:t>
            </a:r>
            <a:r>
              <a:rPr lang="en-US" sz="3200">
                <a:solidFill>
                  <a:srgbClr val="FFFFFF"/>
                </a:solidFill>
                <a:latin typeface="Times New Roman" pitchFamily="18" charset="0"/>
              </a:rPr>
              <a:t/>
            </a:r>
            <a:br>
              <a:rPr lang="en-US" sz="3200">
                <a:solidFill>
                  <a:srgbClr val="FFFFFF"/>
                </a:solidFill>
                <a:latin typeface="Times New Roman" pitchFamily="18" charset="0"/>
              </a:rPr>
            </a:br>
            <a:r>
              <a:rPr lang="en-US" sz="3200">
                <a:solidFill>
                  <a:srgbClr val="FFFFFF"/>
                </a:solidFill>
                <a:latin typeface="Times New Roman" pitchFamily="18" charset="0"/>
              </a:rPr>
              <a:t/>
            </a:r>
            <a:br>
              <a:rPr lang="en-US" sz="3200">
                <a:solidFill>
                  <a:srgbClr val="FFFFFF"/>
                </a:solidFill>
                <a:latin typeface="Times New Roman" pitchFamily="18" charset="0"/>
              </a:rPr>
            </a:br>
            <a:r>
              <a:rPr lang="en-US" sz="3200">
                <a:solidFill>
                  <a:srgbClr val="FFFFFF"/>
                </a:solidFill>
                <a:latin typeface="Times New Roman" pitchFamily="18" charset="0"/>
              </a:rPr>
              <a:t> evapotranspiration?</a:t>
            </a:r>
          </a:p>
        </p:txBody>
      </p:sp>
      <p:sp>
        <p:nvSpPr>
          <p:cNvPr id="4099" name="Rectangle 3"/>
          <p:cNvSpPr>
            <a:spLocks noGrp="1" noRot="1" noChangeArrowheads="1"/>
          </p:cNvSpPr>
          <p:nvPr>
            <p:ph type="body" sz="half" idx="1"/>
          </p:nvPr>
        </p:nvSpPr>
        <p:spPr>
          <a:xfrm>
            <a:off x="301625" y="1600200"/>
            <a:ext cx="4191000" cy="4498975"/>
          </a:xfrm>
          <a:noFill/>
        </p:spPr>
        <p:txBody>
          <a:bodyPr/>
          <a:lstStyle/>
          <a:p>
            <a:pPr>
              <a:lnSpc>
                <a:spcPct val="80000"/>
              </a:lnSpc>
            </a:pPr>
            <a:endParaRPr lang="en-US" sz="2700">
              <a:latin typeface="Times New Roman" pitchFamily="18" charset="0"/>
            </a:endParaRPr>
          </a:p>
          <a:p>
            <a:pPr>
              <a:lnSpc>
                <a:spcPct val="80000"/>
              </a:lnSpc>
            </a:pPr>
            <a:r>
              <a:rPr lang="en-US" sz="2700">
                <a:latin typeface="Times New Roman" pitchFamily="18" charset="0"/>
              </a:rPr>
              <a:t>Apart from precipitation, the most significant component of the hydrologic budget is evapotranspiration.</a:t>
            </a:r>
          </a:p>
          <a:p>
            <a:pPr>
              <a:lnSpc>
                <a:spcPct val="80000"/>
              </a:lnSpc>
              <a:buFont typeface="Arial" charset="0"/>
              <a:buNone/>
            </a:pPr>
            <a:endParaRPr lang="en-US" sz="2700">
              <a:latin typeface="Times New Roman" pitchFamily="18" charset="0"/>
            </a:endParaRPr>
          </a:p>
          <a:p>
            <a:pPr>
              <a:lnSpc>
                <a:spcPct val="80000"/>
              </a:lnSpc>
            </a:pPr>
            <a:r>
              <a:rPr lang="en-US" sz="2700">
                <a:latin typeface="Times New Roman" pitchFamily="18" charset="0"/>
              </a:rPr>
              <a:t> Evapotranspiration varies regionally and seasonally; during a drought it varies according to weather and wind conditions. </a:t>
            </a:r>
          </a:p>
          <a:p>
            <a:pPr>
              <a:lnSpc>
                <a:spcPct val="80000"/>
              </a:lnSpc>
            </a:pPr>
            <a:endParaRPr lang="en-US" sz="2700">
              <a:latin typeface="Times New Roman" pitchFamily="18" charset="0"/>
            </a:endParaRPr>
          </a:p>
        </p:txBody>
      </p:sp>
      <p:pic>
        <p:nvPicPr>
          <p:cNvPr id="4100" name="Picture 4"/>
          <p:cNvPicPr>
            <a:picLocks noChangeAspect="1" noChangeArrowheads="1"/>
          </p:cNvPicPr>
          <p:nvPr/>
        </p:nvPicPr>
        <p:blipFill>
          <a:blip r:embed="rId2"/>
          <a:srcRect l="78929" t="32603" r="2626" b="29936"/>
          <a:stretch>
            <a:fillRect/>
          </a:stretch>
        </p:blipFill>
        <p:spPr bwMode="auto">
          <a:xfrm>
            <a:off x="5459413" y="1922463"/>
            <a:ext cx="2790825" cy="417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sz="3100">
                <a:solidFill>
                  <a:schemeClr val="tx1"/>
                </a:solidFill>
                <a:latin typeface="Times New Roman" pitchFamily="18" charset="0"/>
              </a:rPr>
              <a:t>Project objective</a:t>
            </a:r>
          </a:p>
        </p:txBody>
      </p:sp>
      <p:sp>
        <p:nvSpPr>
          <p:cNvPr id="16387" name="Rectangle 3"/>
          <p:cNvSpPr>
            <a:spLocks noGrp="1" noRot="1" noChangeArrowheads="1"/>
          </p:cNvSpPr>
          <p:nvPr>
            <p:ph type="body" idx="1"/>
          </p:nvPr>
        </p:nvSpPr>
        <p:spPr/>
        <p:txBody>
          <a:bodyPr/>
          <a:lstStyle/>
          <a:p>
            <a:pPr>
              <a:buFont typeface="Arial" charset="0"/>
              <a:buNone/>
            </a:pPr>
            <a:r>
              <a:rPr lang="en-US" sz="3400" i="1" u="sng"/>
              <a:t>To maximize benefits from selling the crops</a:t>
            </a:r>
          </a:p>
          <a:p>
            <a:pPr>
              <a:buFont typeface="Arial" charset="0"/>
              <a:buNone/>
            </a:pPr>
            <a:endParaRPr lang="en-US"/>
          </a:p>
          <a:p>
            <a:pPr>
              <a:buFont typeface="Arial" charset="0"/>
              <a:buNone/>
            </a:pPr>
            <a:r>
              <a:rPr lang="en-US"/>
              <a:t>By considering</a:t>
            </a:r>
          </a:p>
          <a:p>
            <a:r>
              <a:rPr lang="en-US"/>
              <a:t>Water share (canal B)</a:t>
            </a:r>
          </a:p>
          <a:p>
            <a:r>
              <a:rPr lang="en-US"/>
              <a:t>Crop type</a:t>
            </a:r>
          </a:p>
          <a:p>
            <a:r>
              <a:rPr lang="en-US"/>
              <a:t>Crop water demand (ET maps)</a:t>
            </a:r>
          </a:p>
          <a:p>
            <a:r>
              <a:rPr lang="en-US"/>
              <a:t>Crop market</a:t>
            </a:r>
          </a:p>
          <a:p>
            <a:endParaRPr lang="en-US"/>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sz="4000">
                <a:latin typeface="Times New Roman" pitchFamily="18" charset="0"/>
              </a:rPr>
              <a:t>Data and Methodology</a:t>
            </a:r>
            <a:r>
              <a:rPr lang="en-US"/>
              <a:t> </a:t>
            </a:r>
          </a:p>
        </p:txBody>
      </p:sp>
      <p:sp>
        <p:nvSpPr>
          <p:cNvPr id="13315" name="Rectangle 3"/>
          <p:cNvSpPr>
            <a:spLocks noGrp="1" noRot="1" noChangeArrowheads="1"/>
          </p:cNvSpPr>
          <p:nvPr>
            <p:ph type="body" idx="1"/>
          </p:nvPr>
        </p:nvSpPr>
        <p:spPr/>
        <p:txBody>
          <a:bodyPr/>
          <a:lstStyle/>
          <a:p>
            <a:r>
              <a:rPr lang="en-US">
                <a:solidFill>
                  <a:schemeClr val="tx2"/>
                </a:solidFill>
                <a:latin typeface="Times New Roman" pitchFamily="18" charset="0"/>
              </a:rPr>
              <a:t>Landsat data (4-5 TM) were downloaded from: </a:t>
            </a:r>
            <a:r>
              <a:rPr lang="en-US">
                <a:solidFill>
                  <a:schemeClr val="tx2"/>
                </a:solidFill>
                <a:latin typeface="Times New Roman" pitchFamily="18" charset="0"/>
                <a:hlinkClick r:id="rId2"/>
              </a:rPr>
              <a:t>http://glovis.usgs.gov/</a:t>
            </a:r>
            <a:r>
              <a:rPr lang="en-US">
                <a:solidFill>
                  <a:schemeClr val="tx2"/>
                </a:solidFill>
                <a:latin typeface="Times New Roman" pitchFamily="18" charset="0"/>
              </a:rPr>
              <a:t>             Date: 2010/6/17</a:t>
            </a:r>
          </a:p>
        </p:txBody>
      </p:sp>
      <p:pic>
        <p:nvPicPr>
          <p:cNvPr id="13316" name="Picture 4" descr="LT50380332010168EDC00"/>
          <p:cNvPicPr>
            <a:picLocks noChangeAspect="1" noChangeArrowheads="1"/>
          </p:cNvPicPr>
          <p:nvPr/>
        </p:nvPicPr>
        <p:blipFill>
          <a:blip r:embed="rId3" cstate="print"/>
          <a:srcRect/>
          <a:stretch>
            <a:fillRect/>
          </a:stretch>
        </p:blipFill>
        <p:spPr bwMode="auto">
          <a:xfrm>
            <a:off x="2771775" y="2997200"/>
            <a:ext cx="3816350" cy="342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sz="3600" i="1" u="sng">
                <a:solidFill>
                  <a:srgbClr val="FFFFFF"/>
                </a:solidFill>
                <a:latin typeface="Times New Roman" pitchFamily="18" charset="0"/>
              </a:rPr>
              <a:t>Delta</a:t>
            </a:r>
            <a:r>
              <a:rPr lang="en-US" sz="4000" i="1" u="sng">
                <a:solidFill>
                  <a:srgbClr val="FFFFFF"/>
                </a:solidFill>
                <a:latin typeface="Times New Roman" pitchFamily="18" charset="0"/>
              </a:rPr>
              <a:t> </a:t>
            </a:r>
            <a:r>
              <a:rPr lang="en-US" sz="3600">
                <a:solidFill>
                  <a:srgbClr val="FFFFFF"/>
                </a:solidFill>
                <a:latin typeface="Times New Roman" pitchFamily="18" charset="0"/>
              </a:rPr>
              <a:t/>
            </a:r>
            <a:br>
              <a:rPr lang="en-US" sz="3600">
                <a:solidFill>
                  <a:srgbClr val="FFFFFF"/>
                </a:solidFill>
                <a:latin typeface="Times New Roman" pitchFamily="18" charset="0"/>
              </a:rPr>
            </a:br>
            <a:r>
              <a:rPr lang="en-US" sz="3600">
                <a:solidFill>
                  <a:srgbClr val="FFFFFF"/>
                </a:solidFill>
                <a:latin typeface="Times New Roman" pitchFamily="18" charset="0"/>
              </a:rPr>
              <a:t/>
            </a:r>
            <a:br>
              <a:rPr lang="en-US" sz="3600">
                <a:solidFill>
                  <a:srgbClr val="FFFFFF"/>
                </a:solidFill>
                <a:latin typeface="Times New Roman" pitchFamily="18" charset="0"/>
              </a:rPr>
            </a:br>
            <a:endParaRPr lang="en-US" sz="3600">
              <a:solidFill>
                <a:srgbClr val="FFFFFF"/>
              </a:solidFill>
              <a:latin typeface="Times New Roman" pitchFamily="18" charset="0"/>
            </a:endParaRPr>
          </a:p>
        </p:txBody>
      </p:sp>
      <p:sp>
        <p:nvSpPr>
          <p:cNvPr id="22531" name="Rectangle 3"/>
          <p:cNvSpPr>
            <a:spLocks noGrp="1" noRot="1" noChangeArrowheads="1"/>
          </p:cNvSpPr>
          <p:nvPr>
            <p:ph type="body" sz="half" idx="1"/>
          </p:nvPr>
        </p:nvSpPr>
        <p:spPr>
          <a:xfrm>
            <a:off x="301625" y="1600200"/>
            <a:ext cx="4191000" cy="4498975"/>
          </a:xfrm>
          <a:noFill/>
        </p:spPr>
        <p:txBody>
          <a:bodyPr/>
          <a:lstStyle/>
          <a:p>
            <a:endParaRPr lang="en-US" sz="3100">
              <a:latin typeface="Times New Roman" pitchFamily="18" charset="0"/>
            </a:endParaRPr>
          </a:p>
          <a:p>
            <a:pPr eaLnBrk="0" hangingPunct="0">
              <a:spcBef>
                <a:spcPct val="0"/>
              </a:spcBef>
              <a:buClrTx/>
              <a:buFontTx/>
              <a:buChar char="•"/>
            </a:pPr>
            <a:r>
              <a:rPr lang="en-US" sz="2400">
                <a:latin typeface="Times New Roman" pitchFamily="18" charset="0"/>
              </a:rPr>
              <a:t>Delta is a city in Millard County, Utah, United States which is a major agriculture area in the Sevier River Basin.</a:t>
            </a:r>
          </a:p>
        </p:txBody>
      </p:sp>
      <p:pic>
        <p:nvPicPr>
          <p:cNvPr id="22532" name="Picture 4"/>
          <p:cNvPicPr>
            <a:picLocks noChangeAspect="1" noChangeArrowheads="1"/>
          </p:cNvPicPr>
          <p:nvPr/>
        </p:nvPicPr>
        <p:blipFill>
          <a:blip r:embed="rId2"/>
          <a:srcRect l="38626" t="30951" r="36613" b="16365"/>
          <a:stretch>
            <a:fillRect/>
          </a:stretch>
        </p:blipFill>
        <p:spPr bwMode="auto">
          <a:xfrm>
            <a:off x="4854575" y="1125538"/>
            <a:ext cx="3790950"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sz="3200" i="1" u="sng">
                <a:solidFill>
                  <a:srgbClr val="FFFFFF"/>
                </a:solidFill>
                <a:latin typeface="Times New Roman" pitchFamily="18" charset="0"/>
              </a:rPr>
              <a:t>3-bands</a:t>
            </a:r>
            <a:r>
              <a:rPr lang="en-US" sz="4000" b="1" u="sng">
                <a:solidFill>
                  <a:srgbClr val="7F7F7F"/>
                </a:solidFill>
                <a:effectLst/>
              </a:rPr>
              <a:t> </a:t>
            </a:r>
            <a:r>
              <a:rPr lang="en-US" sz="3200" i="1" u="sng">
                <a:solidFill>
                  <a:srgbClr val="FFFFFF"/>
                </a:solidFill>
                <a:latin typeface="Times New Roman" pitchFamily="18" charset="0"/>
              </a:rPr>
              <a:t>LANDSAT Image</a:t>
            </a:r>
            <a:br>
              <a:rPr lang="en-US" sz="3200" i="1" u="sng">
                <a:solidFill>
                  <a:srgbClr val="FFFFFF"/>
                </a:solidFill>
                <a:latin typeface="Times New Roman" pitchFamily="18" charset="0"/>
              </a:rPr>
            </a:br>
            <a:r>
              <a:rPr lang="en-US" sz="3600">
                <a:solidFill>
                  <a:srgbClr val="FFFFFF"/>
                </a:solidFill>
                <a:latin typeface="Times New Roman" pitchFamily="18" charset="0"/>
              </a:rPr>
              <a:t/>
            </a:r>
            <a:br>
              <a:rPr lang="en-US" sz="3600">
                <a:solidFill>
                  <a:srgbClr val="FFFFFF"/>
                </a:solidFill>
                <a:latin typeface="Times New Roman" pitchFamily="18" charset="0"/>
              </a:rPr>
            </a:br>
            <a:endParaRPr lang="en-US" sz="3600">
              <a:solidFill>
                <a:srgbClr val="FFFFFF"/>
              </a:solidFill>
              <a:latin typeface="Times New Roman" pitchFamily="18" charset="0"/>
            </a:endParaRPr>
          </a:p>
        </p:txBody>
      </p:sp>
      <p:graphicFrame>
        <p:nvGraphicFramePr>
          <p:cNvPr id="24866" name="Group 290"/>
          <p:cNvGraphicFramePr>
            <a:graphicFrameLocks noGrp="1"/>
          </p:cNvGraphicFramePr>
          <p:nvPr>
            <p:ph sz="half" idx="1"/>
          </p:nvPr>
        </p:nvGraphicFramePr>
        <p:xfrm>
          <a:off x="395288" y="1052513"/>
          <a:ext cx="2127250" cy="4984433"/>
        </p:xfrm>
        <a:graphic>
          <a:graphicData uri="http://schemas.openxmlformats.org/drawingml/2006/table">
            <a:tbl>
              <a:tblPr/>
              <a:tblGrid>
                <a:gridCol w="1162050"/>
                <a:gridCol w="965200"/>
              </a:tblGrid>
              <a:tr h="59531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Crop installed 2010</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Field 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Field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865" name="Group 289"/>
          <p:cNvGraphicFramePr>
            <a:graphicFrameLocks noGrp="1"/>
          </p:cNvGraphicFramePr>
          <p:nvPr>
            <p:ph sz="half" idx="2"/>
          </p:nvPr>
        </p:nvGraphicFramePr>
        <p:xfrm>
          <a:off x="2771775" y="1052513"/>
          <a:ext cx="2160588" cy="4966970"/>
        </p:xfrm>
        <a:graphic>
          <a:graphicData uri="http://schemas.openxmlformats.org/drawingml/2006/table">
            <a:tbl>
              <a:tblPr/>
              <a:tblGrid>
                <a:gridCol w="1041400"/>
                <a:gridCol w="1119188"/>
              </a:tblGrid>
              <a:tr h="57785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Crop installed 2010</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Field 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Field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841" name="Picture 265"/>
          <p:cNvPicPr>
            <a:picLocks noChangeAspect="1" noChangeArrowheads="1"/>
          </p:cNvPicPr>
          <p:nvPr/>
        </p:nvPicPr>
        <p:blipFill>
          <a:blip r:embed="rId2"/>
          <a:srcRect l="38023" t="28497" r="37003" b="16524"/>
          <a:stretch>
            <a:fillRect/>
          </a:stretch>
        </p:blipFill>
        <p:spPr bwMode="auto">
          <a:xfrm>
            <a:off x="5265738" y="981075"/>
            <a:ext cx="3608387"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sz="3600" i="1" u="sng">
                <a:solidFill>
                  <a:srgbClr val="FFFFFF"/>
                </a:solidFill>
                <a:latin typeface="Times New Roman" pitchFamily="18" charset="0"/>
              </a:rPr>
              <a:t>Unsupervised image classification</a:t>
            </a:r>
            <a:r>
              <a:rPr lang="en-US" sz="4000"/>
              <a:t> </a:t>
            </a:r>
            <a:r>
              <a:rPr lang="en-US" sz="4000" i="1" u="sng">
                <a:solidFill>
                  <a:srgbClr val="FFFFFF"/>
                </a:solidFill>
                <a:latin typeface="Times New Roman" pitchFamily="18" charset="0"/>
              </a:rPr>
              <a:t> </a:t>
            </a:r>
            <a:r>
              <a:rPr lang="en-US" sz="3600">
                <a:solidFill>
                  <a:srgbClr val="FFFFFF"/>
                </a:solidFill>
                <a:latin typeface="Times New Roman" pitchFamily="18" charset="0"/>
              </a:rPr>
              <a:t/>
            </a:r>
            <a:br>
              <a:rPr lang="en-US" sz="3600">
                <a:solidFill>
                  <a:srgbClr val="FFFFFF"/>
                </a:solidFill>
                <a:latin typeface="Times New Roman" pitchFamily="18" charset="0"/>
              </a:rPr>
            </a:br>
            <a:r>
              <a:rPr lang="en-US" sz="3600">
                <a:solidFill>
                  <a:srgbClr val="FFFFFF"/>
                </a:solidFill>
                <a:latin typeface="Times New Roman" pitchFamily="18" charset="0"/>
              </a:rPr>
              <a:t/>
            </a:r>
            <a:br>
              <a:rPr lang="en-US" sz="3600">
                <a:solidFill>
                  <a:srgbClr val="FFFFFF"/>
                </a:solidFill>
                <a:latin typeface="Times New Roman" pitchFamily="18" charset="0"/>
              </a:rPr>
            </a:br>
            <a:endParaRPr lang="en-US" sz="3600">
              <a:solidFill>
                <a:srgbClr val="FFFFFF"/>
              </a:solidFill>
              <a:latin typeface="Times New Roman" pitchFamily="18" charset="0"/>
            </a:endParaRPr>
          </a:p>
        </p:txBody>
      </p:sp>
      <p:sp>
        <p:nvSpPr>
          <p:cNvPr id="28675" name="Rectangle 3"/>
          <p:cNvSpPr>
            <a:spLocks noGrp="1" noRot="1" noChangeArrowheads="1"/>
          </p:cNvSpPr>
          <p:nvPr>
            <p:ph type="body" sz="half" idx="1"/>
          </p:nvPr>
        </p:nvSpPr>
        <p:spPr>
          <a:xfrm>
            <a:off x="457200" y="908050"/>
            <a:ext cx="4038600" cy="5226050"/>
          </a:xfrm>
          <a:noFill/>
        </p:spPr>
        <p:txBody>
          <a:bodyPr/>
          <a:lstStyle/>
          <a:p>
            <a:endParaRPr lang="en-US">
              <a:latin typeface="Times New Roman" pitchFamily="18" charset="0"/>
            </a:endParaRPr>
          </a:p>
          <a:p>
            <a:endParaRPr lang="en-US">
              <a:latin typeface="Times New Roman" pitchFamily="18" charset="0"/>
            </a:endParaRPr>
          </a:p>
          <a:p>
            <a:endParaRPr lang="en-US">
              <a:latin typeface="Times New Roman" pitchFamily="18" charset="0"/>
            </a:endParaRPr>
          </a:p>
          <a:p>
            <a:endParaRPr lang="en-US">
              <a:latin typeface="Times New Roman" pitchFamily="18" charset="0"/>
            </a:endParaRPr>
          </a:p>
          <a:p>
            <a:endParaRPr lang="en-US">
              <a:latin typeface="Times New Roman" pitchFamily="18" charset="0"/>
            </a:endParaRPr>
          </a:p>
          <a:p>
            <a:pPr algn="ctr"/>
            <a:r>
              <a:rPr lang="en-US" sz="1800">
                <a:latin typeface="Times New Roman" pitchFamily="18" charset="0"/>
              </a:rPr>
              <a:t>1</a:t>
            </a:r>
            <a:r>
              <a:rPr lang="en-US" sz="1800">
                <a:latin typeface="Times New Roman" pitchFamily="18" charset="0"/>
                <a:cs typeface="Times New Roman" pitchFamily="18" charset="0"/>
              </a:rPr>
              <a:t>→Alfalfa</a:t>
            </a:r>
          </a:p>
          <a:p>
            <a:pPr algn="ctr"/>
            <a:r>
              <a:rPr lang="en-US" sz="1800">
                <a:latin typeface="Times New Roman" pitchFamily="18" charset="0"/>
                <a:cs typeface="Times New Roman" pitchFamily="18" charset="0"/>
              </a:rPr>
              <a:t>2→Barley</a:t>
            </a:r>
          </a:p>
          <a:p>
            <a:pPr algn="ctr"/>
            <a:r>
              <a:rPr lang="en-US" sz="1800">
                <a:latin typeface="Times New Roman" pitchFamily="18" charset="0"/>
                <a:cs typeface="Times New Roman" pitchFamily="18" charset="0"/>
              </a:rPr>
              <a:t>3→Corn</a:t>
            </a:r>
          </a:p>
          <a:p>
            <a:endParaRPr lang="en-US" sz="2400">
              <a:latin typeface="Times New Roman" pitchFamily="18" charset="0"/>
              <a:cs typeface="Times New Roman" pitchFamily="18" charset="0"/>
            </a:endParaRPr>
          </a:p>
          <a:p>
            <a:pPr>
              <a:buFont typeface="Arial" charset="0"/>
              <a:buNone/>
            </a:pPr>
            <a:endParaRPr lang="en-US" sz="2400">
              <a:latin typeface="Times New Roman" pitchFamily="18" charset="0"/>
              <a:cs typeface="Times New Roman" pitchFamily="18" charset="0"/>
            </a:endParaRPr>
          </a:p>
          <a:p>
            <a:pPr eaLnBrk="0" hangingPunct="0">
              <a:spcBef>
                <a:spcPct val="0"/>
              </a:spcBef>
              <a:buClrTx/>
              <a:buFontTx/>
              <a:buNone/>
            </a:pPr>
            <a:endParaRPr lang="en-US" sz="2400">
              <a:latin typeface="Times New Roman" pitchFamily="18" charset="0"/>
            </a:endParaRPr>
          </a:p>
        </p:txBody>
      </p:sp>
      <p:pic>
        <p:nvPicPr>
          <p:cNvPr id="28677" name="Picture 5"/>
          <p:cNvPicPr>
            <a:picLocks noChangeAspect="1" noChangeArrowheads="1"/>
          </p:cNvPicPr>
          <p:nvPr/>
        </p:nvPicPr>
        <p:blipFill>
          <a:blip r:embed="rId2"/>
          <a:srcRect l="38162" t="28130" r="36638" b="16260"/>
          <a:stretch>
            <a:fillRect/>
          </a:stretch>
        </p:blipFill>
        <p:spPr bwMode="auto">
          <a:xfrm>
            <a:off x="5224463" y="692150"/>
            <a:ext cx="3595687" cy="5545138"/>
          </a:xfrm>
          <a:prstGeom prst="rect">
            <a:avLst/>
          </a:prstGeom>
          <a:noFill/>
          <a:ln w="9525">
            <a:noFill/>
            <a:miter lim="800000"/>
            <a:headEnd/>
            <a:tailEnd/>
          </a:ln>
        </p:spPr>
      </p:pic>
      <p:pic>
        <p:nvPicPr>
          <p:cNvPr id="28678" name="Picture 6"/>
          <p:cNvPicPr>
            <a:picLocks noChangeAspect="1" noChangeArrowheads="1"/>
          </p:cNvPicPr>
          <p:nvPr/>
        </p:nvPicPr>
        <p:blipFill>
          <a:blip r:embed="rId3"/>
          <a:srcRect t="13611" r="78856" b="66389"/>
          <a:stretch>
            <a:fillRect/>
          </a:stretch>
        </p:blipFill>
        <p:spPr bwMode="auto">
          <a:xfrm>
            <a:off x="900113" y="2349500"/>
            <a:ext cx="2552700" cy="1504950"/>
          </a:xfrm>
          <a:prstGeom prst="rect">
            <a:avLst/>
          </a:prstGeom>
          <a:noFill/>
          <a:ln w="9525">
            <a:noFill/>
            <a:miter lim="800000"/>
            <a:headEnd/>
            <a:tailEnd/>
          </a:ln>
        </p:spPr>
      </p:pic>
      <p:pic>
        <p:nvPicPr>
          <p:cNvPr id="28679" name="Picture 7"/>
          <p:cNvPicPr>
            <a:picLocks noChangeAspect="1" noChangeArrowheads="1"/>
          </p:cNvPicPr>
          <p:nvPr/>
        </p:nvPicPr>
        <p:blipFill>
          <a:blip r:embed="rId4"/>
          <a:srcRect l="35834" t="34277" r="36040" b="48389"/>
          <a:stretch>
            <a:fillRect/>
          </a:stretch>
        </p:blipFill>
        <p:spPr bwMode="auto">
          <a:xfrm>
            <a:off x="652463" y="692150"/>
            <a:ext cx="3848100" cy="1485900"/>
          </a:xfrm>
          <a:prstGeom prst="rect">
            <a:avLst/>
          </a:prstGeom>
          <a:noFill/>
          <a:ln w="9525">
            <a:noFill/>
            <a:miter lim="800000"/>
            <a:headEnd/>
            <a:tailEnd/>
          </a:ln>
        </p:spPr>
      </p:pic>
      <p:sp>
        <p:nvSpPr>
          <p:cNvPr id="28680" name="AutoShape 8"/>
          <p:cNvSpPr>
            <a:spLocks noChangeArrowheads="1"/>
          </p:cNvSpPr>
          <p:nvPr/>
        </p:nvSpPr>
        <p:spPr bwMode="auto">
          <a:xfrm rot="1997895">
            <a:off x="3779838" y="2278063"/>
            <a:ext cx="433387" cy="1079500"/>
          </a:xfrm>
          <a:prstGeom prst="curvedLeftArrow">
            <a:avLst>
              <a:gd name="adj1" fmla="val 49817"/>
              <a:gd name="adj2" fmla="val 9963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28681" name="Picture 9"/>
          <p:cNvPicPr>
            <a:picLocks noChangeAspect="1" noChangeArrowheads="1"/>
          </p:cNvPicPr>
          <p:nvPr/>
        </p:nvPicPr>
        <p:blipFill>
          <a:blip r:embed="rId5"/>
          <a:srcRect l="34314" t="35469" r="24550" b="40146"/>
          <a:stretch>
            <a:fillRect/>
          </a:stretch>
        </p:blipFill>
        <p:spPr bwMode="auto">
          <a:xfrm>
            <a:off x="323850" y="4868863"/>
            <a:ext cx="48006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sz="3600" i="1" u="sng">
                <a:solidFill>
                  <a:srgbClr val="FFFFFF"/>
                </a:solidFill>
                <a:latin typeface="Times New Roman" pitchFamily="18" charset="0"/>
              </a:rPr>
              <a:t>Zonal Statistics</a:t>
            </a:r>
            <a:r>
              <a:rPr lang="en-US" sz="4000" i="1" u="sng">
                <a:solidFill>
                  <a:srgbClr val="FFFFFF"/>
                </a:solidFill>
                <a:latin typeface="Times New Roman" pitchFamily="18" charset="0"/>
              </a:rPr>
              <a:t> </a:t>
            </a:r>
            <a:r>
              <a:rPr lang="en-US" sz="3600">
                <a:solidFill>
                  <a:srgbClr val="FFFFFF"/>
                </a:solidFill>
                <a:latin typeface="Times New Roman" pitchFamily="18" charset="0"/>
              </a:rPr>
              <a:t/>
            </a:r>
            <a:br>
              <a:rPr lang="en-US" sz="3600">
                <a:solidFill>
                  <a:srgbClr val="FFFFFF"/>
                </a:solidFill>
                <a:latin typeface="Times New Roman" pitchFamily="18" charset="0"/>
              </a:rPr>
            </a:br>
            <a:r>
              <a:rPr lang="en-US" sz="3600">
                <a:solidFill>
                  <a:srgbClr val="FFFFFF"/>
                </a:solidFill>
                <a:latin typeface="Times New Roman" pitchFamily="18" charset="0"/>
              </a:rPr>
              <a:t/>
            </a:r>
            <a:br>
              <a:rPr lang="en-US" sz="3600">
                <a:solidFill>
                  <a:srgbClr val="FFFFFF"/>
                </a:solidFill>
                <a:latin typeface="Times New Roman" pitchFamily="18" charset="0"/>
              </a:rPr>
            </a:br>
            <a:endParaRPr lang="en-US" sz="3600">
              <a:solidFill>
                <a:srgbClr val="FFFFFF"/>
              </a:solidFill>
              <a:latin typeface="Times New Roman" pitchFamily="18" charset="0"/>
            </a:endParaRPr>
          </a:p>
        </p:txBody>
      </p:sp>
      <p:pic>
        <p:nvPicPr>
          <p:cNvPr id="29702" name="Picture 6"/>
          <p:cNvPicPr>
            <a:picLocks noChangeAspect="1" noChangeArrowheads="1"/>
          </p:cNvPicPr>
          <p:nvPr/>
        </p:nvPicPr>
        <p:blipFill>
          <a:blip r:embed="rId2"/>
          <a:srcRect l="38298" t="28369" r="36948" b="15443"/>
          <a:stretch>
            <a:fillRect/>
          </a:stretch>
        </p:blipFill>
        <p:spPr bwMode="auto">
          <a:xfrm>
            <a:off x="84138" y="549275"/>
            <a:ext cx="2832100" cy="3960813"/>
          </a:xfrm>
          <a:prstGeom prst="rect">
            <a:avLst/>
          </a:prstGeom>
          <a:noFill/>
          <a:ln w="9525">
            <a:noFill/>
            <a:miter lim="800000"/>
            <a:headEnd/>
            <a:tailEnd/>
          </a:ln>
        </p:spPr>
      </p:pic>
      <p:pic>
        <p:nvPicPr>
          <p:cNvPr id="29704" name="Picture 8"/>
          <p:cNvPicPr>
            <a:picLocks noChangeAspect="1" noChangeArrowheads="1"/>
          </p:cNvPicPr>
          <p:nvPr/>
        </p:nvPicPr>
        <p:blipFill>
          <a:blip r:embed="rId3"/>
          <a:srcRect l="37834" t="28659" r="37143" b="15749"/>
          <a:stretch>
            <a:fillRect/>
          </a:stretch>
        </p:blipFill>
        <p:spPr bwMode="auto">
          <a:xfrm>
            <a:off x="3116263" y="549275"/>
            <a:ext cx="2895600" cy="3960813"/>
          </a:xfrm>
          <a:prstGeom prst="rect">
            <a:avLst/>
          </a:prstGeom>
          <a:noFill/>
          <a:ln w="9525">
            <a:noFill/>
            <a:miter lim="800000"/>
            <a:headEnd/>
            <a:tailEnd/>
          </a:ln>
        </p:spPr>
      </p:pic>
      <p:pic>
        <p:nvPicPr>
          <p:cNvPr id="29705" name="Picture 9"/>
          <p:cNvPicPr>
            <a:picLocks noChangeAspect="1" noChangeArrowheads="1"/>
          </p:cNvPicPr>
          <p:nvPr/>
        </p:nvPicPr>
        <p:blipFill>
          <a:blip r:embed="rId4"/>
          <a:srcRect l="37863" t="29137" r="36899" b="16585"/>
          <a:stretch>
            <a:fillRect/>
          </a:stretch>
        </p:blipFill>
        <p:spPr bwMode="auto">
          <a:xfrm>
            <a:off x="6156325" y="549275"/>
            <a:ext cx="2881313" cy="3960813"/>
          </a:xfrm>
          <a:prstGeom prst="rect">
            <a:avLst/>
          </a:prstGeom>
          <a:noFill/>
          <a:ln w="9525">
            <a:noFill/>
            <a:miter lim="800000"/>
            <a:headEnd/>
            <a:tailEnd/>
          </a:ln>
        </p:spPr>
      </p:pic>
      <p:graphicFrame>
        <p:nvGraphicFramePr>
          <p:cNvPr id="29758" name="Group 62"/>
          <p:cNvGraphicFramePr>
            <a:graphicFrameLocks noGrp="1"/>
          </p:cNvGraphicFramePr>
          <p:nvPr>
            <p:ph idx="1"/>
          </p:nvPr>
        </p:nvGraphicFramePr>
        <p:xfrm>
          <a:off x="301625" y="4578350"/>
          <a:ext cx="8540750" cy="2164080"/>
        </p:xfrm>
        <a:graphic>
          <a:graphicData uri="http://schemas.openxmlformats.org/drawingml/2006/table">
            <a:tbl>
              <a:tblPr/>
              <a:tblGrid>
                <a:gridCol w="885825"/>
                <a:gridCol w="1439863"/>
                <a:gridCol w="1335087"/>
                <a:gridCol w="1114425"/>
                <a:gridCol w="1655763"/>
                <a:gridCol w="935037"/>
                <a:gridCol w="1174750"/>
              </a:tblGrid>
              <a:tr h="731838">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Crop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Maximum Yield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Maximum 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Actual 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Yield Response Factor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Area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Ton/acres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mm/day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Mm/day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Alfalfa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99.97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6401.41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Barley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2.3470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158.38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6566.43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3.3492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12801.05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301625" y="228600"/>
            <a:ext cx="8540750" cy="679450"/>
          </a:xfrm>
        </p:spPr>
        <p:txBody>
          <a:bodyPr/>
          <a:lstStyle/>
          <a:p>
            <a:r>
              <a:rPr lang="en-US" sz="3600" i="1" u="sng">
                <a:solidFill>
                  <a:srgbClr val="FFFFFF"/>
                </a:solidFill>
                <a:latin typeface="Times New Roman" pitchFamily="18" charset="0"/>
              </a:rPr>
              <a:t>Optimization:</a:t>
            </a:r>
            <a:r>
              <a:rPr lang="en-US"/>
              <a:t> </a:t>
            </a:r>
          </a:p>
        </p:txBody>
      </p:sp>
      <p:sp>
        <p:nvSpPr>
          <p:cNvPr id="89091" name="Rectangle 3"/>
          <p:cNvSpPr>
            <a:spLocks noGrp="1" noRot="1" noChangeArrowheads="1"/>
          </p:cNvSpPr>
          <p:nvPr>
            <p:ph type="body" idx="1"/>
          </p:nvPr>
        </p:nvSpPr>
        <p:spPr>
          <a:xfrm>
            <a:off x="301625" y="981075"/>
            <a:ext cx="8540750" cy="5118100"/>
          </a:xfrm>
        </p:spPr>
        <p:txBody>
          <a:bodyPr/>
          <a:lstStyle/>
          <a:p>
            <a:r>
              <a:rPr lang="en-US" sz="2800">
                <a:latin typeface="Times New Roman" pitchFamily="18" charset="0"/>
              </a:rPr>
              <a:t>When water supply does not meet crop water requirements, actual evapotranspiration (ETa) will fall below maximum evapotranspiration (ETm) or ETa &lt; ETm. Under this condition, water stress will develop in the plant which will adversely affect crop growth and ultimately crop yield</a:t>
            </a:r>
            <a:r>
              <a:rPr lang="en-US" sz="2800"/>
              <a:t>.</a:t>
            </a:r>
          </a:p>
          <a:p>
            <a:r>
              <a:rPr lang="en-US" sz="2800">
                <a:latin typeface="Times New Roman" pitchFamily="18" charset="0"/>
              </a:rPr>
              <a:t>finding a way to minimize decrease in yield will conclude to maximize benefits from selling the crops. In this study LINGO optimization software is used to maximize benefits by using yield function basis as an objective function</a:t>
            </a:r>
            <a:r>
              <a:rPr lang="en-US" sz="280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7721</TotalTime>
  <Words>405</Words>
  <Application>Microsoft Office PowerPoint</Application>
  <PresentationFormat>On-screen Show (4:3)</PresentationFormat>
  <Paragraphs>179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Times New Roman</vt:lpstr>
      <vt:lpstr>Wingdings</vt:lpstr>
      <vt:lpstr>Tahoma</vt:lpstr>
      <vt:lpstr>Compass</vt:lpstr>
      <vt:lpstr>Optimizing Crop yield Using ET Maps and in GIS in Delta,UT </vt:lpstr>
      <vt:lpstr>Introduction   evapotranspiration?</vt:lpstr>
      <vt:lpstr>Project objective</vt:lpstr>
      <vt:lpstr>Data and Methodology </vt:lpstr>
      <vt:lpstr>Delta   </vt:lpstr>
      <vt:lpstr>3-bands LANDSAT Image  </vt:lpstr>
      <vt:lpstr>Unsupervised image classification    </vt:lpstr>
      <vt:lpstr>Zonal Statistics   </vt:lpstr>
      <vt:lpstr>Optimization: </vt:lpstr>
      <vt:lpstr>Yield Function</vt:lpstr>
      <vt:lpstr>Results</vt:lpstr>
      <vt:lpstr>References </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Bushra Zaman</dc:creator>
  <cp:lastModifiedBy>Tim</cp:lastModifiedBy>
  <cp:revision>55</cp:revision>
  <dcterms:created xsi:type="dcterms:W3CDTF">2011-11-18T18:05:54Z</dcterms:created>
  <dcterms:modified xsi:type="dcterms:W3CDTF">2011-11-29T19:00:47Z</dcterms:modified>
</cp:coreProperties>
</file>