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1" r:id="rId6"/>
    <p:sldId id="267" r:id="rId7"/>
    <p:sldId id="260" r:id="rId8"/>
    <p:sldId id="262" r:id="rId9"/>
    <p:sldId id="263" r:id="rId10"/>
    <p:sldId id="264" r:id="rId11"/>
    <p:sldId id="269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72" y="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Erin%20Whyte\GIS\Cache%20County%20Population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Erin%20Whyte\GIS\Cache%20County%20Population%20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West%20Lakeland\ewhytegisproject\2006Export_Outpu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West%20Lakeland\ewhytegisproject\2006Export_Outpu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West%20Lakeland\ewhytegisproject\2006Export_Outpu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Erin%20Whyte\GIS\Cache%20County%20Population%20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West%20Lakeland\ewhytegisproject\2006Export_Outpu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Population</c:v>
          </c:tx>
          <c:spPr>
            <a:ln>
              <a:solidFill>
                <a:schemeClr val="tx2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Sheet1!$C$5:$C$16</c:f>
              <c:numCache>
                <c:formatCode>General</c:formatCode>
                <c:ptCount val="12"/>
                <c:pt idx="0">
                  <c:v>2010</c:v>
                </c:pt>
                <c:pt idx="1">
                  <c:v>2000</c:v>
                </c:pt>
                <c:pt idx="2">
                  <c:v>1990</c:v>
                </c:pt>
                <c:pt idx="3">
                  <c:v>1980</c:v>
                </c:pt>
                <c:pt idx="4">
                  <c:v>1970</c:v>
                </c:pt>
                <c:pt idx="5">
                  <c:v>1960</c:v>
                </c:pt>
                <c:pt idx="6">
                  <c:v>1950</c:v>
                </c:pt>
                <c:pt idx="7">
                  <c:v>1940</c:v>
                </c:pt>
                <c:pt idx="8">
                  <c:v>1930</c:v>
                </c:pt>
                <c:pt idx="9">
                  <c:v>1920</c:v>
                </c:pt>
                <c:pt idx="10">
                  <c:v>1910</c:v>
                </c:pt>
                <c:pt idx="11">
                  <c:v>1900</c:v>
                </c:pt>
              </c:numCache>
            </c:numRef>
          </c:xVal>
          <c:yVal>
            <c:numRef>
              <c:f>Sheet1!$D$5:$D$16</c:f>
              <c:numCache>
                <c:formatCode>#,##0</c:formatCode>
                <c:ptCount val="12"/>
                <c:pt idx="0">
                  <c:v>112656</c:v>
                </c:pt>
                <c:pt idx="1">
                  <c:v>91391</c:v>
                </c:pt>
                <c:pt idx="2" formatCode="General">
                  <c:v>70163</c:v>
                </c:pt>
                <c:pt idx="3" formatCode="General">
                  <c:v>57176</c:v>
                </c:pt>
                <c:pt idx="4" formatCode="General">
                  <c:v>42331</c:v>
                </c:pt>
                <c:pt idx="5">
                  <c:v>35788</c:v>
                </c:pt>
                <c:pt idx="6">
                  <c:v>33536</c:v>
                </c:pt>
                <c:pt idx="7">
                  <c:v>29797</c:v>
                </c:pt>
                <c:pt idx="8">
                  <c:v>27424</c:v>
                </c:pt>
                <c:pt idx="9">
                  <c:v>26992</c:v>
                </c:pt>
                <c:pt idx="10">
                  <c:v>23062</c:v>
                </c:pt>
                <c:pt idx="11">
                  <c:v>18139</c:v>
                </c:pt>
              </c:numCache>
            </c:numRef>
          </c:yVal>
          <c:smooth val="1"/>
        </c:ser>
        <c:ser>
          <c:idx val="1"/>
          <c:order val="1"/>
          <c:tx>
            <c:v>Housing Units</c:v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Sheet1!$C$5:$C$16</c:f>
              <c:numCache>
                <c:formatCode>General</c:formatCode>
                <c:ptCount val="12"/>
                <c:pt idx="0">
                  <c:v>2010</c:v>
                </c:pt>
                <c:pt idx="1">
                  <c:v>2000</c:v>
                </c:pt>
                <c:pt idx="2">
                  <c:v>1990</c:v>
                </c:pt>
                <c:pt idx="3">
                  <c:v>1980</c:v>
                </c:pt>
                <c:pt idx="4">
                  <c:v>1970</c:v>
                </c:pt>
                <c:pt idx="5">
                  <c:v>1960</c:v>
                </c:pt>
                <c:pt idx="6">
                  <c:v>1950</c:v>
                </c:pt>
                <c:pt idx="7">
                  <c:v>1940</c:v>
                </c:pt>
                <c:pt idx="8">
                  <c:v>1930</c:v>
                </c:pt>
                <c:pt idx="9">
                  <c:v>1920</c:v>
                </c:pt>
                <c:pt idx="10">
                  <c:v>1910</c:v>
                </c:pt>
                <c:pt idx="11">
                  <c:v>1900</c:v>
                </c:pt>
              </c:numCache>
            </c:numRef>
          </c:xVal>
          <c:yVal>
            <c:numRef>
              <c:f>Sheet1!$E$5:$E$9</c:f>
              <c:numCache>
                <c:formatCode>#,##0</c:formatCode>
                <c:ptCount val="5"/>
                <c:pt idx="0">
                  <c:v>37024</c:v>
                </c:pt>
                <c:pt idx="1">
                  <c:v>29035</c:v>
                </c:pt>
                <c:pt idx="2" formatCode="General">
                  <c:v>22053</c:v>
                </c:pt>
                <c:pt idx="3" formatCode="General">
                  <c:v>18864</c:v>
                </c:pt>
                <c:pt idx="4" formatCode="General">
                  <c:v>12483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726400"/>
        <c:axId val="70727936"/>
      </c:scatterChart>
      <c:valAx>
        <c:axId val="70726400"/>
        <c:scaling>
          <c:orientation val="minMax"/>
          <c:max val="2020"/>
          <c:min val="1900"/>
        </c:scaling>
        <c:delete val="0"/>
        <c:axPos val="b"/>
        <c:numFmt formatCode="General" sourceLinked="1"/>
        <c:majorTickMark val="out"/>
        <c:minorTickMark val="none"/>
        <c:tickLblPos val="nextTo"/>
        <c:crossAx val="70727936"/>
        <c:crosses val="autoZero"/>
        <c:crossBetween val="midCat"/>
        <c:majorUnit val="20"/>
      </c:valAx>
      <c:valAx>
        <c:axId val="707279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Population or Housing Units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crossAx val="70726400"/>
        <c:crosses val="autoZero"/>
        <c:crossBetween val="midCat"/>
      </c:valAx>
      <c:spPr>
        <a:pattFill prst="narVert">
          <a:fgClr>
            <a:schemeClr val="bg1">
              <a:lumMod val="85000"/>
            </a:schemeClr>
          </a:fgClr>
          <a:bgClr>
            <a:schemeClr val="bg1"/>
          </a:bgClr>
        </a:pattFill>
      </c:spPr>
    </c:plotArea>
    <c:legend>
      <c:legendPos val="b"/>
      <c:layout/>
      <c:overlay val="0"/>
    </c:legend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'Water Connections'!$C$3:$C$20</c:f>
              <c:numCache>
                <c:formatCode>General</c:formatCode>
                <c:ptCount val="1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</c:numCache>
            </c:numRef>
          </c:xVal>
          <c:yVal>
            <c:numRef>
              <c:f>'Water Connections'!$D$3:$D$20</c:f>
              <c:numCache>
                <c:formatCode>General</c:formatCode>
                <c:ptCount val="18"/>
                <c:pt idx="0">
                  <c:v>11519</c:v>
                </c:pt>
                <c:pt idx="1">
                  <c:v>12882</c:v>
                </c:pt>
                <c:pt idx="2">
                  <c:v>13217</c:v>
                </c:pt>
                <c:pt idx="3">
                  <c:v>12904</c:v>
                </c:pt>
                <c:pt idx="4">
                  <c:v>14056</c:v>
                </c:pt>
                <c:pt idx="5">
                  <c:v>14449</c:v>
                </c:pt>
                <c:pt idx="6">
                  <c:v>14915</c:v>
                </c:pt>
                <c:pt idx="7">
                  <c:v>15108</c:v>
                </c:pt>
                <c:pt idx="8">
                  <c:v>15451</c:v>
                </c:pt>
                <c:pt idx="9">
                  <c:v>15650</c:v>
                </c:pt>
                <c:pt idx="10">
                  <c:v>15854</c:v>
                </c:pt>
                <c:pt idx="11">
                  <c:v>15683</c:v>
                </c:pt>
                <c:pt idx="12">
                  <c:v>16231</c:v>
                </c:pt>
                <c:pt idx="13">
                  <c:v>16407</c:v>
                </c:pt>
                <c:pt idx="14">
                  <c:v>16123</c:v>
                </c:pt>
                <c:pt idx="15">
                  <c:v>16512</c:v>
                </c:pt>
                <c:pt idx="16">
                  <c:v>16971</c:v>
                </c:pt>
                <c:pt idx="17">
                  <c:v>17033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166208"/>
        <c:axId val="77205504"/>
      </c:scatterChart>
      <c:valAx>
        <c:axId val="71166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7205504"/>
        <c:crosses val="autoZero"/>
        <c:crossBetween val="midCat"/>
      </c:valAx>
      <c:valAx>
        <c:axId val="77205504"/>
        <c:scaling>
          <c:orientation val="minMax"/>
          <c:min val="10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# of Connections in Logan City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1166208"/>
        <c:crosses val="autoZero"/>
        <c:crossBetween val="midCat"/>
      </c:valAx>
      <c:spPr>
        <a:pattFill prst="narVert">
          <a:fgClr>
            <a:schemeClr val="bg1">
              <a:lumMod val="85000"/>
            </a:schemeClr>
          </a:fgClr>
          <a:bgClr>
            <a:schemeClr val="bg1"/>
          </a:bgClr>
        </a:pattFill>
      </c:spPr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Blacksmith Fork River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chemeClr val="tx2">
                  <a:lumMod val="50000"/>
                </a:schemeClr>
              </a:solidFill>
            </a:ln>
          </c:spPr>
          <c:marker>
            <c:symbol val="none"/>
          </c:marker>
          <c:trendline>
            <c:trendlineType val="linear"/>
            <c:dispRSqr val="0"/>
            <c:dispEq val="0"/>
          </c:trendline>
          <c:xVal>
            <c:numRef>
              <c:f>Sheet1!$A$1:$A$37</c:f>
              <c:numCache>
                <c:formatCode>General</c:formatCode>
                <c:ptCount val="37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2001</c:v>
                </c:pt>
                <c:pt idx="28">
                  <c:v>2002</c:v>
                </c:pt>
                <c:pt idx="29">
                  <c:v>2003</c:v>
                </c:pt>
                <c:pt idx="30">
                  <c:v>2004</c:v>
                </c:pt>
                <c:pt idx="31">
                  <c:v>2005</c:v>
                </c:pt>
                <c:pt idx="32">
                  <c:v>2006</c:v>
                </c:pt>
                <c:pt idx="33">
                  <c:v>2007</c:v>
                </c:pt>
                <c:pt idx="34">
                  <c:v>2008</c:v>
                </c:pt>
                <c:pt idx="35">
                  <c:v>2009</c:v>
                </c:pt>
                <c:pt idx="36">
                  <c:v>2010</c:v>
                </c:pt>
              </c:numCache>
            </c:numRef>
          </c:xVal>
          <c:yVal>
            <c:numRef>
              <c:f>Sheet1!$B$1:$B$37</c:f>
              <c:numCache>
                <c:formatCode>General</c:formatCode>
                <c:ptCount val="37"/>
                <c:pt idx="0">
                  <c:v>111.3</c:v>
                </c:pt>
                <c:pt idx="1">
                  <c:v>223.1</c:v>
                </c:pt>
                <c:pt idx="2">
                  <c:v>236.3</c:v>
                </c:pt>
                <c:pt idx="3">
                  <c:v>148.6</c:v>
                </c:pt>
                <c:pt idx="4">
                  <c:v>175.1</c:v>
                </c:pt>
                <c:pt idx="5">
                  <c:v>161.1</c:v>
                </c:pt>
                <c:pt idx="6">
                  <c:v>144.6</c:v>
                </c:pt>
                <c:pt idx="7">
                  <c:v>70.7</c:v>
                </c:pt>
                <c:pt idx="8">
                  <c:v>119</c:v>
                </c:pt>
                <c:pt idx="9">
                  <c:v>108.6</c:v>
                </c:pt>
                <c:pt idx="10">
                  <c:v>149.1</c:v>
                </c:pt>
                <c:pt idx="11">
                  <c:v>85.5</c:v>
                </c:pt>
                <c:pt idx="12">
                  <c:v>179.6</c:v>
                </c:pt>
                <c:pt idx="13">
                  <c:v>212.3</c:v>
                </c:pt>
                <c:pt idx="14">
                  <c:v>294.7</c:v>
                </c:pt>
                <c:pt idx="15">
                  <c:v>196</c:v>
                </c:pt>
                <c:pt idx="16">
                  <c:v>268.2</c:v>
                </c:pt>
                <c:pt idx="17">
                  <c:v>122.1</c:v>
                </c:pt>
                <c:pt idx="18">
                  <c:v>79.900000000000006</c:v>
                </c:pt>
                <c:pt idx="19">
                  <c:v>82.5</c:v>
                </c:pt>
                <c:pt idx="20">
                  <c:v>59.6</c:v>
                </c:pt>
                <c:pt idx="21">
                  <c:v>67.400000000000006</c:v>
                </c:pt>
                <c:pt idx="22">
                  <c:v>54.2</c:v>
                </c:pt>
                <c:pt idx="23">
                  <c:v>118</c:v>
                </c:pt>
                <c:pt idx="24">
                  <c:v>88.1</c:v>
                </c:pt>
                <c:pt idx="25">
                  <c:v>123.2</c:v>
                </c:pt>
                <c:pt idx="26">
                  <c:v>139.1</c:v>
                </c:pt>
                <c:pt idx="27">
                  <c:v>73</c:v>
                </c:pt>
                <c:pt idx="28">
                  <c:v>68.099999999999994</c:v>
                </c:pt>
                <c:pt idx="29">
                  <c:v>65.099999999999994</c:v>
                </c:pt>
                <c:pt idx="30">
                  <c:v>57.2</c:v>
                </c:pt>
                <c:pt idx="31">
                  <c:v>122.3</c:v>
                </c:pt>
                <c:pt idx="32">
                  <c:v>150.6</c:v>
                </c:pt>
                <c:pt idx="33">
                  <c:v>82.6</c:v>
                </c:pt>
                <c:pt idx="34">
                  <c:v>92</c:v>
                </c:pt>
                <c:pt idx="35">
                  <c:v>108.9</c:v>
                </c:pt>
                <c:pt idx="36">
                  <c:v>79.8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252096"/>
        <c:axId val="77253632"/>
      </c:scatterChart>
      <c:valAx>
        <c:axId val="77252096"/>
        <c:scaling>
          <c:orientation val="minMax"/>
          <c:max val="2010"/>
          <c:min val="1970"/>
        </c:scaling>
        <c:delete val="0"/>
        <c:axPos val="b"/>
        <c:numFmt formatCode="General" sourceLinked="1"/>
        <c:majorTickMark val="out"/>
        <c:minorTickMark val="none"/>
        <c:tickLblPos val="nextTo"/>
        <c:crossAx val="77253632"/>
        <c:crosses val="autoZero"/>
        <c:crossBetween val="midCat"/>
      </c:valAx>
      <c:valAx>
        <c:axId val="772536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Mean Annual Stream Flow (cfs)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7252096"/>
        <c:crosses val="autoZero"/>
        <c:crossBetween val="midCat"/>
      </c:valAx>
      <c:spPr>
        <a:pattFill prst="narVert">
          <a:fgClr>
            <a:schemeClr val="bg1">
              <a:lumMod val="85000"/>
            </a:schemeClr>
          </a:fgClr>
          <a:bgClr>
            <a:schemeClr val="bg1"/>
          </a:bgClr>
        </a:pattFill>
      </c:spPr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Logan River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chemeClr val="tx2">
                  <a:lumMod val="50000"/>
                </a:schemeClr>
              </a:solidFill>
            </a:ln>
          </c:spPr>
          <c:marker>
            <c:symbol val="none"/>
          </c:marker>
          <c:trendline>
            <c:trendlineType val="linear"/>
            <c:dispRSqr val="0"/>
            <c:dispEq val="0"/>
          </c:trendline>
          <c:xVal>
            <c:numRef>
              <c:f>Sheet1!$L$1:$L$40</c:f>
              <c:numCache>
                <c:formatCode>General</c:formatCode>
                <c:ptCount val="40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</c:numCache>
            </c:numRef>
          </c:xVal>
          <c:yVal>
            <c:numRef>
              <c:f>Sheet1!$M$1:$M$40</c:f>
              <c:numCache>
                <c:formatCode>General</c:formatCode>
                <c:ptCount val="40"/>
                <c:pt idx="0">
                  <c:v>385.2</c:v>
                </c:pt>
                <c:pt idx="1">
                  <c:v>349.4</c:v>
                </c:pt>
                <c:pt idx="2">
                  <c:v>205.4</c:v>
                </c:pt>
                <c:pt idx="3">
                  <c:v>278.60000000000002</c:v>
                </c:pt>
                <c:pt idx="4">
                  <c:v>274.3</c:v>
                </c:pt>
                <c:pt idx="5">
                  <c:v>239.8</c:v>
                </c:pt>
                <c:pt idx="6">
                  <c:v>106.4</c:v>
                </c:pt>
                <c:pt idx="7">
                  <c:v>244.7</c:v>
                </c:pt>
                <c:pt idx="8">
                  <c:v>189.1</c:v>
                </c:pt>
                <c:pt idx="9">
                  <c:v>248.5</c:v>
                </c:pt>
                <c:pt idx="10">
                  <c:v>152.80000000000001</c:v>
                </c:pt>
                <c:pt idx="11">
                  <c:v>318.5</c:v>
                </c:pt>
                <c:pt idx="12">
                  <c:v>349.2</c:v>
                </c:pt>
                <c:pt idx="13">
                  <c:v>424.3</c:v>
                </c:pt>
                <c:pt idx="14">
                  <c:v>272.39999999999998</c:v>
                </c:pt>
                <c:pt idx="15">
                  <c:v>440.5</c:v>
                </c:pt>
                <c:pt idx="16">
                  <c:v>172.3</c:v>
                </c:pt>
                <c:pt idx="17">
                  <c:v>137.9</c:v>
                </c:pt>
                <c:pt idx="18">
                  <c:v>194</c:v>
                </c:pt>
                <c:pt idx="19">
                  <c:v>118.6</c:v>
                </c:pt>
                <c:pt idx="20">
                  <c:v>138.4</c:v>
                </c:pt>
                <c:pt idx="21">
                  <c:v>99.6</c:v>
                </c:pt>
                <c:pt idx="22">
                  <c:v>251</c:v>
                </c:pt>
                <c:pt idx="23">
                  <c:v>149.69999999999999</c:v>
                </c:pt>
                <c:pt idx="24">
                  <c:v>258.10000000000002</c:v>
                </c:pt>
                <c:pt idx="25">
                  <c:v>279.10000000000002</c:v>
                </c:pt>
                <c:pt idx="26">
                  <c:v>354.3</c:v>
                </c:pt>
                <c:pt idx="27">
                  <c:v>305.60000000000002</c:v>
                </c:pt>
                <c:pt idx="28">
                  <c:v>331.1</c:v>
                </c:pt>
                <c:pt idx="29">
                  <c:v>176.1</c:v>
                </c:pt>
                <c:pt idx="30">
                  <c:v>137</c:v>
                </c:pt>
                <c:pt idx="31">
                  <c:v>132.30000000000001</c:v>
                </c:pt>
                <c:pt idx="32">
                  <c:v>148.19999999999999</c:v>
                </c:pt>
                <c:pt idx="33">
                  <c:v>135.19999999999999</c:v>
                </c:pt>
                <c:pt idx="34">
                  <c:v>263.3</c:v>
                </c:pt>
                <c:pt idx="35">
                  <c:v>305.3</c:v>
                </c:pt>
                <c:pt idx="36">
                  <c:v>171.1</c:v>
                </c:pt>
                <c:pt idx="37">
                  <c:v>184</c:v>
                </c:pt>
                <c:pt idx="38">
                  <c:v>239.8</c:v>
                </c:pt>
                <c:pt idx="39">
                  <c:v>173.8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663680"/>
        <c:axId val="78665216"/>
      </c:scatterChart>
      <c:valAx>
        <c:axId val="78663680"/>
        <c:scaling>
          <c:orientation val="minMax"/>
          <c:max val="2010"/>
          <c:min val="1970"/>
        </c:scaling>
        <c:delete val="0"/>
        <c:axPos val="b"/>
        <c:numFmt formatCode="General" sourceLinked="1"/>
        <c:majorTickMark val="out"/>
        <c:minorTickMark val="none"/>
        <c:tickLblPos val="nextTo"/>
        <c:crossAx val="78665216"/>
        <c:crosses val="autoZero"/>
        <c:crossBetween val="midCat"/>
      </c:valAx>
      <c:valAx>
        <c:axId val="786652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Mean Annual Stream Flow (cfs)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8663680"/>
        <c:crosses val="autoZero"/>
        <c:crossBetween val="midCat"/>
      </c:valAx>
      <c:spPr>
        <a:pattFill prst="narVert">
          <a:fgClr>
            <a:schemeClr val="bg1">
              <a:lumMod val="85000"/>
            </a:schemeClr>
          </a:fgClr>
          <a:bgClr>
            <a:schemeClr val="bg1"/>
          </a:bgClr>
        </a:pattFill>
      </c:spPr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Bear River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chemeClr val="tx2">
                  <a:lumMod val="50000"/>
                </a:schemeClr>
              </a:solidFill>
            </a:ln>
          </c:spPr>
          <c:marker>
            <c:symbol val="none"/>
          </c:marker>
          <c:trendline>
            <c:trendlineType val="linear"/>
            <c:dispRSqr val="0"/>
            <c:dispEq val="0"/>
          </c:trendline>
          <c:xVal>
            <c:numRef>
              <c:f>Sheet1!$AH$1:$AH$40</c:f>
              <c:numCache>
                <c:formatCode>General</c:formatCode>
                <c:ptCount val="40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</c:numCache>
            </c:numRef>
          </c:xVal>
          <c:yVal>
            <c:numRef>
              <c:f>Sheet1!$AI$1:$AI$40</c:f>
              <c:numCache>
                <c:formatCode>#,##0</c:formatCode>
                <c:ptCount val="40"/>
                <c:pt idx="0">
                  <c:v>1793</c:v>
                </c:pt>
                <c:pt idx="1">
                  <c:v>1780</c:v>
                </c:pt>
                <c:pt idx="2">
                  <c:v>1241</c:v>
                </c:pt>
                <c:pt idx="3">
                  <c:v>1335</c:v>
                </c:pt>
                <c:pt idx="4">
                  <c:v>1111</c:v>
                </c:pt>
                <c:pt idx="5">
                  <c:v>1401</c:v>
                </c:pt>
                <c:pt idx="6" formatCode="General">
                  <c:v>779.8</c:v>
                </c:pt>
                <c:pt idx="7" formatCode="General">
                  <c:v>796.8</c:v>
                </c:pt>
                <c:pt idx="8" formatCode="General">
                  <c:v>687.2</c:v>
                </c:pt>
                <c:pt idx="9">
                  <c:v>1122</c:v>
                </c:pt>
                <c:pt idx="10" formatCode="General">
                  <c:v>874.3</c:v>
                </c:pt>
                <c:pt idx="11" formatCode="General">
                  <c:v>918</c:v>
                </c:pt>
                <c:pt idx="12">
                  <c:v>2485</c:v>
                </c:pt>
                <c:pt idx="13">
                  <c:v>2728</c:v>
                </c:pt>
                <c:pt idx="14">
                  <c:v>1772</c:v>
                </c:pt>
                <c:pt idx="15">
                  <c:v>2490</c:v>
                </c:pt>
                <c:pt idx="16">
                  <c:v>1231</c:v>
                </c:pt>
                <c:pt idx="17" formatCode="General">
                  <c:v>565.79999999999995</c:v>
                </c:pt>
                <c:pt idx="18" formatCode="General">
                  <c:v>573</c:v>
                </c:pt>
                <c:pt idx="19" formatCode="General">
                  <c:v>531.79999999999995</c:v>
                </c:pt>
                <c:pt idx="20" formatCode="General">
                  <c:v>547.20000000000005</c:v>
                </c:pt>
                <c:pt idx="21" formatCode="General">
                  <c:v>504.9</c:v>
                </c:pt>
                <c:pt idx="22" formatCode="General">
                  <c:v>667.7</c:v>
                </c:pt>
                <c:pt idx="23" formatCode="General">
                  <c:v>525.1</c:v>
                </c:pt>
                <c:pt idx="24" formatCode="General">
                  <c:v>604.4</c:v>
                </c:pt>
                <c:pt idx="25" formatCode="General">
                  <c:v>733.7</c:v>
                </c:pt>
                <c:pt idx="26">
                  <c:v>1348</c:v>
                </c:pt>
                <c:pt idx="27">
                  <c:v>1597</c:v>
                </c:pt>
                <c:pt idx="28">
                  <c:v>1445</c:v>
                </c:pt>
                <c:pt idx="29" formatCode="General">
                  <c:v>932.2</c:v>
                </c:pt>
                <c:pt idx="30" formatCode="General">
                  <c:v>528.1</c:v>
                </c:pt>
                <c:pt idx="31" formatCode="General">
                  <c:v>457.8</c:v>
                </c:pt>
                <c:pt idx="32" formatCode="General">
                  <c:v>414.1</c:v>
                </c:pt>
                <c:pt idx="33" formatCode="General">
                  <c:v>358</c:v>
                </c:pt>
                <c:pt idx="34" formatCode="General">
                  <c:v>657.3</c:v>
                </c:pt>
                <c:pt idx="35" formatCode="General">
                  <c:v>723.9</c:v>
                </c:pt>
                <c:pt idx="36" formatCode="General">
                  <c:v>594.29999999999995</c:v>
                </c:pt>
                <c:pt idx="37" formatCode="General">
                  <c:v>482.5</c:v>
                </c:pt>
                <c:pt idx="38" formatCode="General">
                  <c:v>622.70000000000005</c:v>
                </c:pt>
                <c:pt idx="39" formatCode="General">
                  <c:v>525.4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686464"/>
        <c:axId val="78700544"/>
      </c:scatterChart>
      <c:valAx>
        <c:axId val="78686464"/>
        <c:scaling>
          <c:orientation val="minMax"/>
          <c:max val="2010"/>
          <c:min val="1970"/>
        </c:scaling>
        <c:delete val="0"/>
        <c:axPos val="b"/>
        <c:numFmt formatCode="General" sourceLinked="1"/>
        <c:majorTickMark val="out"/>
        <c:minorTickMark val="none"/>
        <c:tickLblPos val="nextTo"/>
        <c:crossAx val="78700544"/>
        <c:crosses val="autoZero"/>
        <c:crossBetween val="midCat"/>
      </c:valAx>
      <c:valAx>
        <c:axId val="787005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Mean Annual Stream Flow (cfs)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crossAx val="78686464"/>
        <c:crosses val="autoZero"/>
        <c:crossBetween val="midCat"/>
      </c:valAx>
      <c:spPr>
        <a:pattFill prst="narVert">
          <a:fgClr>
            <a:schemeClr val="bg1">
              <a:lumMod val="85000"/>
            </a:schemeClr>
          </a:fgClr>
          <a:bgClr>
            <a:schemeClr val="bg1"/>
          </a:bgClr>
        </a:pattFill>
      </c:spPr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Population</c:v>
          </c:tx>
          <c:spPr>
            <a:ln>
              <a:solidFill>
                <a:schemeClr val="tx2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Sheet1!$C$5:$C$16</c:f>
              <c:numCache>
                <c:formatCode>General</c:formatCode>
                <c:ptCount val="12"/>
                <c:pt idx="0">
                  <c:v>2010</c:v>
                </c:pt>
                <c:pt idx="1">
                  <c:v>2000</c:v>
                </c:pt>
                <c:pt idx="2">
                  <c:v>1990</c:v>
                </c:pt>
                <c:pt idx="3">
                  <c:v>1980</c:v>
                </c:pt>
                <c:pt idx="4">
                  <c:v>1970</c:v>
                </c:pt>
                <c:pt idx="5">
                  <c:v>1960</c:v>
                </c:pt>
                <c:pt idx="6">
                  <c:v>1950</c:v>
                </c:pt>
                <c:pt idx="7">
                  <c:v>1940</c:v>
                </c:pt>
                <c:pt idx="8">
                  <c:v>1930</c:v>
                </c:pt>
                <c:pt idx="9">
                  <c:v>1920</c:v>
                </c:pt>
                <c:pt idx="10">
                  <c:v>1910</c:v>
                </c:pt>
                <c:pt idx="11">
                  <c:v>1900</c:v>
                </c:pt>
              </c:numCache>
            </c:numRef>
          </c:xVal>
          <c:yVal>
            <c:numRef>
              <c:f>Sheet1!$D$5:$D$16</c:f>
              <c:numCache>
                <c:formatCode>#,##0</c:formatCode>
                <c:ptCount val="12"/>
                <c:pt idx="0">
                  <c:v>112656</c:v>
                </c:pt>
                <c:pt idx="1">
                  <c:v>91391</c:v>
                </c:pt>
                <c:pt idx="2" formatCode="General">
                  <c:v>70163</c:v>
                </c:pt>
                <c:pt idx="3" formatCode="General">
                  <c:v>57176</c:v>
                </c:pt>
                <c:pt idx="4" formatCode="General">
                  <c:v>42331</c:v>
                </c:pt>
                <c:pt idx="5">
                  <c:v>35788</c:v>
                </c:pt>
                <c:pt idx="6">
                  <c:v>33536</c:v>
                </c:pt>
                <c:pt idx="7">
                  <c:v>29797</c:v>
                </c:pt>
                <c:pt idx="8">
                  <c:v>27424</c:v>
                </c:pt>
                <c:pt idx="9">
                  <c:v>26992</c:v>
                </c:pt>
                <c:pt idx="10">
                  <c:v>23062</c:v>
                </c:pt>
                <c:pt idx="11">
                  <c:v>18139</c:v>
                </c:pt>
              </c:numCache>
            </c:numRef>
          </c:yVal>
          <c:smooth val="1"/>
        </c:ser>
        <c:ser>
          <c:idx val="1"/>
          <c:order val="1"/>
          <c:tx>
            <c:v>Housing Units</c:v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Sheet1!$C$5:$C$16</c:f>
              <c:numCache>
                <c:formatCode>General</c:formatCode>
                <c:ptCount val="12"/>
                <c:pt idx="0">
                  <c:v>2010</c:v>
                </c:pt>
                <c:pt idx="1">
                  <c:v>2000</c:v>
                </c:pt>
                <c:pt idx="2">
                  <c:v>1990</c:v>
                </c:pt>
                <c:pt idx="3">
                  <c:v>1980</c:v>
                </c:pt>
                <c:pt idx="4">
                  <c:v>1970</c:v>
                </c:pt>
                <c:pt idx="5">
                  <c:v>1960</c:v>
                </c:pt>
                <c:pt idx="6">
                  <c:v>1950</c:v>
                </c:pt>
                <c:pt idx="7">
                  <c:v>1940</c:v>
                </c:pt>
                <c:pt idx="8">
                  <c:v>1930</c:v>
                </c:pt>
                <c:pt idx="9">
                  <c:v>1920</c:v>
                </c:pt>
                <c:pt idx="10">
                  <c:v>1910</c:v>
                </c:pt>
                <c:pt idx="11">
                  <c:v>1900</c:v>
                </c:pt>
              </c:numCache>
            </c:numRef>
          </c:xVal>
          <c:yVal>
            <c:numRef>
              <c:f>Sheet1!$E$5:$E$9</c:f>
              <c:numCache>
                <c:formatCode>#,##0</c:formatCode>
                <c:ptCount val="5"/>
                <c:pt idx="0">
                  <c:v>37024</c:v>
                </c:pt>
                <c:pt idx="1">
                  <c:v>29035</c:v>
                </c:pt>
                <c:pt idx="2" formatCode="General">
                  <c:v>22053</c:v>
                </c:pt>
                <c:pt idx="3" formatCode="General">
                  <c:v>18864</c:v>
                </c:pt>
                <c:pt idx="4" formatCode="General">
                  <c:v>12483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772096"/>
        <c:axId val="78773632"/>
      </c:scatterChart>
      <c:valAx>
        <c:axId val="78772096"/>
        <c:scaling>
          <c:orientation val="minMax"/>
          <c:max val="2020"/>
          <c:min val="1900"/>
        </c:scaling>
        <c:delete val="0"/>
        <c:axPos val="b"/>
        <c:numFmt formatCode="General" sourceLinked="1"/>
        <c:majorTickMark val="out"/>
        <c:minorTickMark val="none"/>
        <c:tickLblPos val="nextTo"/>
        <c:crossAx val="78773632"/>
        <c:crosses val="autoZero"/>
        <c:crossBetween val="midCat"/>
        <c:majorUnit val="20"/>
      </c:valAx>
      <c:valAx>
        <c:axId val="787736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Population or Housing Units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crossAx val="78772096"/>
        <c:crosses val="autoZero"/>
        <c:crossBetween val="midCat"/>
      </c:valAx>
      <c:spPr>
        <a:pattFill prst="narVert">
          <a:fgClr>
            <a:schemeClr val="bg1">
              <a:lumMod val="85000"/>
            </a:schemeClr>
          </a:fgClr>
          <a:bgClr>
            <a:schemeClr val="bg1"/>
          </a:bgClr>
        </a:pattFill>
      </c:spPr>
    </c:plotArea>
    <c:legend>
      <c:legendPos val="b"/>
      <c:layout/>
      <c:overlay val="0"/>
    </c:legend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Bear River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chemeClr val="tx2">
                  <a:lumMod val="50000"/>
                </a:schemeClr>
              </a:solidFill>
            </a:ln>
          </c:spPr>
          <c:marker>
            <c:symbol val="none"/>
          </c:marker>
          <c:trendline>
            <c:trendlineType val="linear"/>
            <c:dispRSqr val="0"/>
            <c:dispEq val="0"/>
          </c:trendline>
          <c:xVal>
            <c:numRef>
              <c:f>Sheet1!$AH$1:$AH$40</c:f>
              <c:numCache>
                <c:formatCode>General</c:formatCode>
                <c:ptCount val="40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</c:numCache>
            </c:numRef>
          </c:xVal>
          <c:yVal>
            <c:numRef>
              <c:f>Sheet1!$AI$1:$AI$40</c:f>
              <c:numCache>
                <c:formatCode>#,##0</c:formatCode>
                <c:ptCount val="40"/>
                <c:pt idx="0">
                  <c:v>1793</c:v>
                </c:pt>
                <c:pt idx="1">
                  <c:v>1780</c:v>
                </c:pt>
                <c:pt idx="2">
                  <c:v>1241</c:v>
                </c:pt>
                <c:pt idx="3">
                  <c:v>1335</c:v>
                </c:pt>
                <c:pt idx="4">
                  <c:v>1111</c:v>
                </c:pt>
                <c:pt idx="5">
                  <c:v>1401</c:v>
                </c:pt>
                <c:pt idx="6" formatCode="General">
                  <c:v>779.8</c:v>
                </c:pt>
                <c:pt idx="7" formatCode="General">
                  <c:v>796.8</c:v>
                </c:pt>
                <c:pt idx="8" formatCode="General">
                  <c:v>687.2</c:v>
                </c:pt>
                <c:pt idx="9">
                  <c:v>1122</c:v>
                </c:pt>
                <c:pt idx="10" formatCode="General">
                  <c:v>874.3</c:v>
                </c:pt>
                <c:pt idx="11" formatCode="General">
                  <c:v>918</c:v>
                </c:pt>
                <c:pt idx="12">
                  <c:v>2485</c:v>
                </c:pt>
                <c:pt idx="13">
                  <c:v>2728</c:v>
                </c:pt>
                <c:pt idx="14">
                  <c:v>1772</c:v>
                </c:pt>
                <c:pt idx="15">
                  <c:v>2490</c:v>
                </c:pt>
                <c:pt idx="16">
                  <c:v>1231</c:v>
                </c:pt>
                <c:pt idx="17" formatCode="General">
                  <c:v>565.79999999999995</c:v>
                </c:pt>
                <c:pt idx="18" formatCode="General">
                  <c:v>573</c:v>
                </c:pt>
                <c:pt idx="19" formatCode="General">
                  <c:v>531.79999999999995</c:v>
                </c:pt>
                <c:pt idx="20" formatCode="General">
                  <c:v>547.20000000000005</c:v>
                </c:pt>
                <c:pt idx="21" formatCode="General">
                  <c:v>504.9</c:v>
                </c:pt>
                <c:pt idx="22" formatCode="General">
                  <c:v>667.7</c:v>
                </c:pt>
                <c:pt idx="23" formatCode="General">
                  <c:v>525.1</c:v>
                </c:pt>
                <c:pt idx="24" formatCode="General">
                  <c:v>604.4</c:v>
                </c:pt>
                <c:pt idx="25" formatCode="General">
                  <c:v>733.7</c:v>
                </c:pt>
                <c:pt idx="26">
                  <c:v>1348</c:v>
                </c:pt>
                <c:pt idx="27">
                  <c:v>1597</c:v>
                </c:pt>
                <c:pt idx="28">
                  <c:v>1445</c:v>
                </c:pt>
                <c:pt idx="29" formatCode="General">
                  <c:v>932.2</c:v>
                </c:pt>
                <c:pt idx="30" formatCode="General">
                  <c:v>528.1</c:v>
                </c:pt>
                <c:pt idx="31" formatCode="General">
                  <c:v>457.8</c:v>
                </c:pt>
                <c:pt idx="32" formatCode="General">
                  <c:v>414.1</c:v>
                </c:pt>
                <c:pt idx="33" formatCode="General">
                  <c:v>358</c:v>
                </c:pt>
                <c:pt idx="34" formatCode="General">
                  <c:v>657.3</c:v>
                </c:pt>
                <c:pt idx="35" formatCode="General">
                  <c:v>723.9</c:v>
                </c:pt>
                <c:pt idx="36" formatCode="General">
                  <c:v>594.29999999999995</c:v>
                </c:pt>
                <c:pt idx="37" formatCode="General">
                  <c:v>482.5</c:v>
                </c:pt>
                <c:pt idx="38" formatCode="General">
                  <c:v>622.70000000000005</c:v>
                </c:pt>
                <c:pt idx="39" formatCode="General">
                  <c:v>525.4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807424"/>
        <c:axId val="78808960"/>
      </c:scatterChart>
      <c:valAx>
        <c:axId val="78807424"/>
        <c:scaling>
          <c:orientation val="minMax"/>
          <c:max val="2010"/>
          <c:min val="1970"/>
        </c:scaling>
        <c:delete val="0"/>
        <c:axPos val="b"/>
        <c:numFmt formatCode="General" sourceLinked="1"/>
        <c:majorTickMark val="out"/>
        <c:minorTickMark val="none"/>
        <c:tickLblPos val="nextTo"/>
        <c:crossAx val="78808960"/>
        <c:crosses val="autoZero"/>
        <c:crossBetween val="midCat"/>
      </c:valAx>
      <c:valAx>
        <c:axId val="788089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Mean Annual Stream Flow (cfs)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crossAx val="78807424"/>
        <c:crosses val="autoZero"/>
        <c:crossBetween val="midCat"/>
      </c:valAx>
      <c:spPr>
        <a:pattFill prst="narVert">
          <a:fgClr>
            <a:schemeClr val="bg1">
              <a:lumMod val="85000"/>
            </a:schemeClr>
          </a:fgClr>
          <a:bgClr>
            <a:schemeClr val="bg1"/>
          </a:bgClr>
        </a:pattFill>
      </c:spPr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3D0F0-ED4A-439D-927C-9CCBC76C9411}" type="datetimeFigureOut">
              <a:rPr lang="en-US" smtClean="0"/>
              <a:t>11/22/2011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25DAD-1E4F-488D-8520-13714301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6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http://www.ridingandwritingutah.com/2010_06_01_archive.html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25DAD-1E4F-488D-8520-13714301AB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80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http://goldens.wordpress.com/2007/02/21/barley-field/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25DAD-1E4F-488D-8520-13714301AB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98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1F3-9202-449A-B0F1-FD2F0082B539}" type="datetimeFigureOut">
              <a:rPr lang="en-US" smtClean="0"/>
              <a:t>11/22/2011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FC18-ED01-4722-83EF-B75EEE845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41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1F3-9202-449A-B0F1-FD2F0082B539}" type="datetimeFigureOut">
              <a:rPr lang="en-US" smtClean="0"/>
              <a:t>11/22/2011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FC18-ED01-4722-83EF-B75EEE845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1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1F3-9202-449A-B0F1-FD2F0082B539}" type="datetimeFigureOut">
              <a:rPr lang="en-US" smtClean="0"/>
              <a:t>11/22/2011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FC18-ED01-4722-83EF-B75EEE845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14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1F3-9202-449A-B0F1-FD2F0082B539}" type="datetimeFigureOut">
              <a:rPr lang="en-US" smtClean="0"/>
              <a:t>11/22/2011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FC18-ED01-4722-83EF-B75EEE845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1F3-9202-449A-B0F1-FD2F0082B539}" type="datetimeFigureOut">
              <a:rPr lang="en-US" smtClean="0"/>
              <a:t>11/22/2011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FC18-ED01-4722-83EF-B75EEE845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81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1F3-9202-449A-B0F1-FD2F0082B539}" type="datetimeFigureOut">
              <a:rPr lang="en-US" smtClean="0"/>
              <a:t>11/22/2011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FC18-ED01-4722-83EF-B75EEE845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2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1F3-9202-449A-B0F1-FD2F0082B539}" type="datetimeFigureOut">
              <a:rPr lang="en-US" smtClean="0"/>
              <a:t>11/22/2011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FC18-ED01-4722-83EF-B75EEE845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1F3-9202-449A-B0F1-FD2F0082B539}" type="datetimeFigureOut">
              <a:rPr lang="en-US" smtClean="0"/>
              <a:t>11/22/2011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FC18-ED01-4722-83EF-B75EEE845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59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1F3-9202-449A-B0F1-FD2F0082B539}" type="datetimeFigureOut">
              <a:rPr lang="en-US" smtClean="0"/>
              <a:t>11/22/2011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FC18-ED01-4722-83EF-B75EEE845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1F3-9202-449A-B0F1-FD2F0082B539}" type="datetimeFigureOut">
              <a:rPr lang="en-US" smtClean="0"/>
              <a:t>11/22/2011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FC18-ED01-4722-83EF-B75EEE845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19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1F3-9202-449A-B0F1-FD2F0082B539}" type="datetimeFigureOut">
              <a:rPr lang="en-US" smtClean="0"/>
              <a:t>11/22/2011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FC18-ED01-4722-83EF-B75EEE845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40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5B1F3-9202-449A-B0F1-FD2F0082B539}" type="datetimeFigureOut">
              <a:rPr lang="en-US" smtClean="0"/>
              <a:t>11/22/2011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3FC18-ED01-4722-83EF-B75EEE845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image" Target="../media/image13.emf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" y="1"/>
            <a:ext cx="91483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7432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Correlation Between Stream Flows and Land Use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in Cache County, UT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Erin Whyte</a:t>
            </a:r>
          </a:p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Utah State University</a:t>
            </a:r>
          </a:p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 21, 2011</a:t>
            </a:r>
            <a:endParaRPr lang="en-US" sz="28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95800" y="6488668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abic Typesetting" pitchFamily="66" charset="-78"/>
                <a:cs typeface="Arabic Typesetting" pitchFamily="66" charset="-78"/>
              </a:rPr>
              <a:t>http://www.ridingandwritingutah.com/2010_06_01_archive.html</a:t>
            </a:r>
          </a:p>
        </p:txBody>
      </p:sp>
    </p:spTree>
    <p:extLst>
      <p:ext uri="{BB962C8B-B14F-4D97-AF65-F5344CB8AC3E}">
        <p14:creationId xmlns:p14="http://schemas.microsoft.com/office/powerpoint/2010/main" val="319249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17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" y="1"/>
            <a:ext cx="91483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Land Cover Comparison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777731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21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17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" y="1"/>
            <a:ext cx="91483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Temperature &amp; </a:t>
            </a:r>
            <a:b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Precipitation Data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584589" cy="275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62400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80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17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" y="1"/>
            <a:ext cx="91483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Summary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Population of Cache County is </a:t>
            </a:r>
            <a:r>
              <a:rPr lang="en-US" u="sng" dirty="0" smtClean="0"/>
              <a:t>increasing</a:t>
            </a:r>
          </a:p>
          <a:p>
            <a:r>
              <a:rPr lang="en-US" dirty="0" smtClean="0"/>
              <a:t>Land use is changing: </a:t>
            </a:r>
          </a:p>
          <a:p>
            <a:pPr lvl="1"/>
            <a:r>
              <a:rPr lang="en-US" dirty="0"/>
              <a:t>Urban areas </a:t>
            </a:r>
            <a:r>
              <a:rPr lang="en-US" u="sng" dirty="0"/>
              <a:t>increasing</a:t>
            </a:r>
          </a:p>
          <a:p>
            <a:pPr lvl="1"/>
            <a:r>
              <a:rPr lang="en-US" dirty="0"/>
              <a:t>Open areas </a:t>
            </a:r>
            <a:r>
              <a:rPr lang="en-US" u="sng" dirty="0" smtClean="0"/>
              <a:t>decreasing</a:t>
            </a:r>
            <a:endParaRPr lang="en-US" dirty="0" smtClean="0"/>
          </a:p>
          <a:p>
            <a:r>
              <a:rPr lang="en-US" dirty="0" smtClean="0"/>
              <a:t>Stream flows are </a:t>
            </a:r>
            <a:r>
              <a:rPr lang="en-US" u="sng" dirty="0" smtClean="0"/>
              <a:t>decreasing</a:t>
            </a:r>
            <a:endParaRPr lang="en-US" dirty="0" smtClean="0"/>
          </a:p>
          <a:p>
            <a:pPr lvl="1"/>
            <a:endParaRPr lang="en-US" u="sng" dirty="0"/>
          </a:p>
          <a:p>
            <a:pPr lvl="2"/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9999463"/>
              </p:ext>
            </p:extLst>
          </p:nvPr>
        </p:nvGraphicFramePr>
        <p:xfrm>
          <a:off x="2209800" y="2286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3810000"/>
            <a:ext cx="777731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2436011"/>
              </p:ext>
            </p:extLst>
          </p:nvPr>
        </p:nvGraphicFramePr>
        <p:xfrm>
          <a:off x="1407242" y="1752600"/>
          <a:ext cx="64770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9533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  <p:bldGraphic spid="7" grpId="1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17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" y="1"/>
            <a:ext cx="91483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Project Goals and Overview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Goal: Determine if there is any correlation between stream flows and land use in Cache County</a:t>
            </a:r>
            <a:endParaRPr lang="en-U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collection and analysis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 flows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use and changes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96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17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" y="1"/>
            <a:ext cx="91483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Data Collection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U.S. Census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Housing Units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Utilities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Logan City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Smithfield City</a:t>
            </a:r>
          </a:p>
          <a:p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3566388"/>
              </p:ext>
            </p:extLst>
          </p:nvPr>
        </p:nvGraphicFramePr>
        <p:xfrm>
          <a:off x="3962400" y="1828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5149585"/>
              </p:ext>
            </p:extLst>
          </p:nvPr>
        </p:nvGraphicFramePr>
        <p:xfrm>
          <a:off x="3962400" y="1828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37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Stream Flows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5757862" cy="387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57400"/>
            <a:ext cx="348615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600200"/>
            <a:ext cx="5838825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17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" y="1"/>
            <a:ext cx="91483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Mean Annual Stream Flow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5410200" cy="517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60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17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" y="1"/>
            <a:ext cx="91483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Mean Annual Stream Flow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5344315"/>
              </p:ext>
            </p:extLst>
          </p:nvPr>
        </p:nvGraphicFramePr>
        <p:xfrm>
          <a:off x="1219200" y="1676400"/>
          <a:ext cx="67818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0783555"/>
              </p:ext>
            </p:extLst>
          </p:nvPr>
        </p:nvGraphicFramePr>
        <p:xfrm>
          <a:off x="1331302" y="1752600"/>
          <a:ext cx="64770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8853017"/>
              </p:ext>
            </p:extLst>
          </p:nvPr>
        </p:nvGraphicFramePr>
        <p:xfrm>
          <a:off x="1295400" y="1752600"/>
          <a:ext cx="64770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0936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5" grpId="0">
        <p:bldAsOne/>
      </p:bldGraphic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17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" y="1"/>
            <a:ext cx="91483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1992 Land Cover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79" y="1219200"/>
            <a:ext cx="5783789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45" y="2362200"/>
            <a:ext cx="6725655" cy="263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73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17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" y="1"/>
            <a:ext cx="91483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2001 Land Cover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463" y="1219200"/>
            <a:ext cx="523193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89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17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" y="1"/>
            <a:ext cx="91483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2006 Land Cover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68" y="1195303"/>
            <a:ext cx="5860979" cy="528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7" y="1930000"/>
            <a:ext cx="7234753" cy="271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1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170</Words>
  <Application>Microsoft Office PowerPoint</Application>
  <PresentationFormat>On-screen Show (4:3)</PresentationFormat>
  <Paragraphs>47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Correlation Between Stream Flows and Land Use in Cache County, UT</vt:lpstr>
      <vt:lpstr>Project Goals and Overview</vt:lpstr>
      <vt:lpstr>Data Collection</vt:lpstr>
      <vt:lpstr>Stream Flows</vt:lpstr>
      <vt:lpstr>Mean Annual Stream Flow</vt:lpstr>
      <vt:lpstr>Mean Annual Stream Flow</vt:lpstr>
      <vt:lpstr>1992 Land Cover</vt:lpstr>
      <vt:lpstr>2001 Land Cover</vt:lpstr>
      <vt:lpstr>2006 Land Cover</vt:lpstr>
      <vt:lpstr>Land Cover Comparison</vt:lpstr>
      <vt:lpstr>Temperature &amp;  Precipitation Data</vt:lpstr>
      <vt:lpstr>Summary</vt:lpstr>
    </vt:vector>
  </TitlesOfParts>
  <Company>Utah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Correlation Between Stream Flows and Land Use in Cache County, UT</dc:title>
  <dc:creator>labuser</dc:creator>
  <cp:lastModifiedBy>Colleen Whyte</cp:lastModifiedBy>
  <cp:revision>23</cp:revision>
  <dcterms:created xsi:type="dcterms:W3CDTF">2011-11-18T23:14:06Z</dcterms:created>
  <dcterms:modified xsi:type="dcterms:W3CDTF">2011-11-22T15:39:51Z</dcterms:modified>
</cp:coreProperties>
</file>