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0" r:id="rId8"/>
    <p:sldId id="263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107" d="100"/>
          <a:sy n="107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omorpher\Local%20Settings\Temp\6440_Dendro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omorpher\Local%20Settings\Temp\6440_Dendro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eomorpher\Local%20Settings\Temp\6440_Dendro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CEE6440_GIS\TermProject\6440_Dendro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baseline="0"/>
              <a:t>E</a:t>
            </a:r>
            <a:r>
              <a:rPr lang="en-US"/>
              <a:t>levation and Flow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Elevation</c:v>
          </c:tx>
          <c:spPr>
            <a:ln w="28575">
              <a:noFill/>
            </a:ln>
          </c:spPr>
          <c:marker>
            <c:symbol val="diamond"/>
            <c:size val="9"/>
          </c:marker>
          <c:trendline>
            <c:spPr>
              <a:ln w="31750">
                <a:solidFill>
                  <a:srgbClr val="4F81BD"/>
                </a:solidFill>
              </a:ln>
            </c:spPr>
            <c:trendlineType val="linear"/>
            <c:dispEq val="1"/>
            <c:trendlineLbl>
              <c:layout>
                <c:manualLayout>
                  <c:x val="-8.5796497660014764E-2"/>
                  <c:y val="-4.5710475901123433E-2"/>
                </c:manualLayout>
              </c:layout>
              <c:numFmt formatCode="General" sourceLinked="0"/>
            </c:trendlineLbl>
          </c:trendline>
          <c:xVal>
            <c:numRef>
              <c:f>'10m'!$D$3:$D$5</c:f>
              <c:numCache>
                <c:formatCode>0</c:formatCode>
                <c:ptCount val="3"/>
                <c:pt idx="0">
                  <c:v>2844.75</c:v>
                </c:pt>
                <c:pt idx="1">
                  <c:v>2730.3500000000017</c:v>
                </c:pt>
                <c:pt idx="2">
                  <c:v>2099.56</c:v>
                </c:pt>
              </c:numCache>
            </c:numRef>
          </c:xVal>
          <c:yVal>
            <c:numRef>
              <c:f>'10m'!$I$3:$I$5</c:f>
              <c:numCache>
                <c:formatCode>0.00</c:formatCode>
                <c:ptCount val="3"/>
                <c:pt idx="0">
                  <c:v>0.11181587566684832</c:v>
                </c:pt>
                <c:pt idx="1">
                  <c:v>0.27816363719606546</c:v>
                </c:pt>
                <c:pt idx="2">
                  <c:v>9.5647013149531293E-2</c:v>
                </c:pt>
              </c:numCache>
            </c:numRef>
          </c:yVal>
        </c:ser>
        <c:axId val="57693312"/>
        <c:axId val="57695232"/>
      </c:scatterChart>
      <c:valAx>
        <c:axId val="57693312"/>
        <c:scaling>
          <c:orientation val="minMax"/>
          <c:min val="200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Mean site elevation, m</a:t>
                </a:r>
              </a:p>
            </c:rich>
          </c:tx>
          <c:layout/>
        </c:title>
        <c:numFmt formatCode="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7695232"/>
        <c:crosses val="autoZero"/>
        <c:crossBetween val="midCat"/>
      </c:valAx>
      <c:valAx>
        <c:axId val="576952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Site Correlation with flow</a:t>
                </a:r>
              </a:p>
            </c:rich>
          </c:tx>
          <c:layout>
            <c:manualLayout>
              <c:xMode val="edge"/>
              <c:yMode val="edge"/>
              <c:x val="3.0059177385435554E-2"/>
              <c:y val="0.17019800833719331"/>
            </c:manualLayout>
          </c:layout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7693312"/>
        <c:crosses val="autoZero"/>
        <c:crossBetween val="midCat"/>
      </c:valAx>
    </c:plotArea>
    <c:plotVisOnly val="1"/>
    <c:dispBlanksAs val="gap"/>
  </c:chart>
  <c:spPr>
    <a:solidFill>
      <a:schemeClr val="bg1">
        <a:lumMod val="85000"/>
      </a:schemeClr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baseline="0"/>
              <a:t>Slope </a:t>
            </a:r>
            <a:r>
              <a:rPr lang="en-US"/>
              <a:t>and Flow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9"/>
          </c:marker>
          <c:trendline>
            <c:spPr>
              <a:ln w="31750">
                <a:solidFill>
                  <a:srgbClr val="4F81BD"/>
                </a:solidFill>
              </a:ln>
            </c:spPr>
            <c:trendlineType val="linear"/>
            <c:dispEq val="1"/>
            <c:trendlineLbl>
              <c:layout>
                <c:manualLayout>
                  <c:x val="-8.5796497660014723E-2"/>
                  <c:y val="-4.5710475901123412E-2"/>
                </c:manualLayout>
              </c:layout>
              <c:numFmt formatCode="General" sourceLinked="0"/>
            </c:trendlineLbl>
          </c:trendline>
          <c:xVal>
            <c:numRef>
              <c:f>'10m'!$D$13:$D$15</c:f>
              <c:numCache>
                <c:formatCode>0.0</c:formatCode>
                <c:ptCount val="3"/>
                <c:pt idx="0">
                  <c:v>23.651499999999999</c:v>
                </c:pt>
                <c:pt idx="1">
                  <c:v>16.004000000000001</c:v>
                </c:pt>
                <c:pt idx="2">
                  <c:v>33.539000000000001</c:v>
                </c:pt>
              </c:numCache>
            </c:numRef>
          </c:xVal>
          <c:yVal>
            <c:numRef>
              <c:f>'10m'!$H$13:$H$15</c:f>
              <c:numCache>
                <c:formatCode>0.00</c:formatCode>
                <c:ptCount val="3"/>
                <c:pt idx="0">
                  <c:v>0.19891052060785108</c:v>
                </c:pt>
                <c:pt idx="1">
                  <c:v>0.16788114790594752</c:v>
                </c:pt>
                <c:pt idx="2">
                  <c:v>0.30155900954047166</c:v>
                </c:pt>
              </c:numCache>
            </c:numRef>
          </c:yVal>
        </c:ser>
        <c:axId val="57716096"/>
        <c:axId val="57726464"/>
      </c:scatterChart>
      <c:valAx>
        <c:axId val="57716096"/>
        <c:scaling>
          <c:orientation val="minMax"/>
          <c:max val="35"/>
          <c:min val="15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Mean site slope,</a:t>
                </a:r>
                <a:r>
                  <a:rPr lang="en-US" sz="1400" baseline="0"/>
                  <a:t> degrees</a:t>
                </a:r>
                <a:endParaRPr lang="en-US" sz="1400"/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7726464"/>
        <c:crosses val="autoZero"/>
        <c:crossBetween val="midCat"/>
      </c:valAx>
      <c:valAx>
        <c:axId val="57726464"/>
        <c:scaling>
          <c:orientation val="minMax"/>
          <c:max val="0.35000000000000031"/>
          <c:min val="0.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Site Correlation with flow</a:t>
                </a:r>
              </a:p>
            </c:rich>
          </c:tx>
          <c:layout>
            <c:manualLayout>
              <c:xMode val="edge"/>
              <c:yMode val="edge"/>
              <c:x val="1.7636684303350969E-2"/>
              <c:y val="0.162868741085821"/>
            </c:manualLayout>
          </c:layout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7716096"/>
        <c:crosses val="autoZero"/>
        <c:crossBetween val="midCat"/>
      </c:valAx>
    </c:plotArea>
    <c:plotVisOnly val="1"/>
    <c:dispBlanksAs val="gap"/>
  </c:chart>
  <c:spPr>
    <a:solidFill>
      <a:schemeClr val="bg1">
        <a:lumMod val="85000"/>
      </a:scheme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Aspect </a:t>
            </a:r>
            <a:r>
              <a:rPr lang="en-US" dirty="0"/>
              <a:t>and Flow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9"/>
          </c:marker>
          <c:trendline>
            <c:spPr>
              <a:ln w="31750">
                <a:solidFill>
                  <a:srgbClr val="4F81BD"/>
                </a:solidFill>
              </a:ln>
            </c:spPr>
            <c:trendlineType val="poly"/>
            <c:order val="2"/>
            <c:dispEq val="1"/>
            <c:trendlineLbl>
              <c:layout>
                <c:manualLayout>
                  <c:x val="1.1391076115485574E-2"/>
                  <c:y val="-0.28771050184977953"/>
                </c:manualLayout>
              </c:layout>
              <c:numFmt formatCode="General" sourceLinked="0"/>
            </c:trendlineLbl>
          </c:trendline>
          <c:xVal>
            <c:numRef>
              <c:f>'10m'!$D$23:$D$26</c:f>
              <c:numCache>
                <c:formatCode>0</c:formatCode>
                <c:ptCount val="4"/>
                <c:pt idx="0">
                  <c:v>188.178</c:v>
                </c:pt>
                <c:pt idx="1">
                  <c:v>184.32500000000007</c:v>
                </c:pt>
                <c:pt idx="2">
                  <c:v>126.17700000000001</c:v>
                </c:pt>
                <c:pt idx="3">
                  <c:v>214.90100000000001</c:v>
                </c:pt>
              </c:numCache>
            </c:numRef>
          </c:xVal>
          <c:yVal>
            <c:numRef>
              <c:f>'10m'!$I$23:$I$26</c:f>
              <c:numCache>
                <c:formatCode>0.00</c:formatCode>
                <c:ptCount val="4"/>
                <c:pt idx="0">
                  <c:v>0.11181587566684831</c:v>
                </c:pt>
                <c:pt idx="1">
                  <c:v>0.27816363719606546</c:v>
                </c:pt>
                <c:pt idx="2">
                  <c:v>9.5647013149531293E-2</c:v>
                </c:pt>
                <c:pt idx="3">
                  <c:v>9.5317602508003127E-2</c:v>
                </c:pt>
              </c:numCache>
            </c:numRef>
          </c:yVal>
        </c:ser>
        <c:axId val="57755520"/>
        <c:axId val="57769984"/>
      </c:scatterChart>
      <c:valAx>
        <c:axId val="57755520"/>
        <c:scaling>
          <c:orientation val="minMax"/>
          <c:max val="220"/>
          <c:min val="12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Mean site aspect,</a:t>
                </a:r>
                <a:r>
                  <a:rPr lang="en-US" sz="1400" baseline="0"/>
                  <a:t> degrees</a:t>
                </a:r>
                <a:endParaRPr lang="en-US" sz="1400"/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7769984"/>
        <c:crosses val="autoZero"/>
        <c:crossBetween val="midCat"/>
        <c:majorUnit val="20"/>
      </c:valAx>
      <c:valAx>
        <c:axId val="57769984"/>
        <c:scaling>
          <c:orientation val="minMax"/>
          <c:min val="0.0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Site Correlation with flow</a:t>
                </a:r>
              </a:p>
            </c:rich>
          </c:tx>
          <c:layout>
            <c:manualLayout>
              <c:xMode val="edge"/>
              <c:yMode val="edge"/>
              <c:x val="3.3509561304836864E-2"/>
              <c:y val="0.14035110742745546"/>
            </c:manualLayout>
          </c:layout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7755520"/>
        <c:crosses val="autoZero"/>
        <c:crossBetween val="midCat"/>
      </c:valAx>
    </c:plotArea>
    <c:plotVisOnly val="1"/>
    <c:dispBlanksAs val="gap"/>
  </c:chart>
  <c:spPr>
    <a:solidFill>
      <a:schemeClr val="bg1">
        <a:lumMod val="85000"/>
      </a:scheme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Actual and </a:t>
            </a:r>
            <a:r>
              <a:rPr lang="en-US" sz="1600" dirty="0"/>
              <a:t>Modeled correlation with flow</a:t>
            </a:r>
          </a:p>
        </c:rich>
      </c:tx>
      <c:layout>
        <c:manualLayout>
          <c:xMode val="edge"/>
          <c:yMode val="edge"/>
          <c:x val="0.11737489063867017"/>
          <c:y val="2.7777777777777801E-2"/>
        </c:manualLayout>
      </c:layout>
    </c:title>
    <c:plotArea>
      <c:layout/>
      <c:lineChart>
        <c:grouping val="standard"/>
        <c:ser>
          <c:idx val="1"/>
          <c:order val="0"/>
          <c:tx>
            <c:v>Modeled</c:v>
          </c:tx>
          <c:spPr>
            <a:ln w="38100"/>
          </c:spPr>
          <c:cat>
            <c:strRef>
              <c:f>calibration!$A$14:$A$16</c:f>
              <c:strCache>
                <c:ptCount val="3"/>
                <c:pt idx="0">
                  <c:v>PAR</c:v>
                </c:pt>
                <c:pt idx="1">
                  <c:v>NAO</c:v>
                </c:pt>
                <c:pt idx="2">
                  <c:v>JJT</c:v>
                </c:pt>
              </c:strCache>
            </c:strRef>
          </c:cat>
          <c:val>
            <c:numRef>
              <c:f>calibration!$C$14:$C$16</c:f>
              <c:numCache>
                <c:formatCode>0.000</c:formatCode>
                <c:ptCount val="3"/>
                <c:pt idx="0">
                  <c:v>0.28469100000000003</c:v>
                </c:pt>
                <c:pt idx="1">
                  <c:v>0.20439700000000005</c:v>
                </c:pt>
                <c:pt idx="2">
                  <c:v>0.14293000000000006</c:v>
                </c:pt>
              </c:numCache>
            </c:numRef>
          </c:val>
        </c:ser>
        <c:ser>
          <c:idx val="2"/>
          <c:order val="1"/>
          <c:tx>
            <c:v>Actual</c:v>
          </c:tx>
          <c:spPr>
            <a:ln w="38100">
              <a:solidFill>
                <a:schemeClr val="accent1"/>
              </a:solidFill>
            </a:ln>
          </c:spPr>
          <c:marker>
            <c:symbol val="triangle"/>
            <c:size val="8"/>
            <c:spPr>
              <a:solidFill>
                <a:schemeClr val="accent1"/>
              </a:solidFill>
            </c:spPr>
          </c:marker>
          <c:val>
            <c:numRef>
              <c:f>calibration!$E$14:$E$16</c:f>
              <c:numCache>
                <c:formatCode>0.00</c:formatCode>
                <c:ptCount val="3"/>
                <c:pt idx="0">
                  <c:v>0.19891052060785108</c:v>
                </c:pt>
                <c:pt idx="1">
                  <c:v>0.16788114790594752</c:v>
                </c:pt>
                <c:pt idx="2">
                  <c:v>0.30155900954047155</c:v>
                </c:pt>
              </c:numCache>
            </c:numRef>
          </c:val>
        </c:ser>
        <c:marker val="1"/>
        <c:axId val="62363136"/>
        <c:axId val="62365056"/>
      </c:lineChart>
      <c:catAx>
        <c:axId val="62363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Site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2365056"/>
        <c:crosses val="autoZero"/>
        <c:auto val="1"/>
        <c:lblAlgn val="ctr"/>
        <c:lblOffset val="100"/>
      </c:catAx>
      <c:valAx>
        <c:axId val="62365056"/>
        <c:scaling>
          <c:orientation val="minMax"/>
          <c:max val="0.4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Correlation with flow</a:t>
                </a:r>
              </a:p>
            </c:rich>
          </c:tx>
          <c:layout/>
        </c:title>
        <c:numFmt formatCode="0.00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2363136"/>
        <c:crosses val="autoZero"/>
        <c:crossBetween val="between"/>
        <c:majorUnit val="0.1"/>
      </c:valAx>
    </c:plotArea>
    <c:legend>
      <c:legendPos val="r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solidFill>
      <a:schemeClr val="bg1">
        <a:lumMod val="85000"/>
      </a:schemeClr>
    </a:solidFill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B494-E33A-4627-BEF3-D80535E4C51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8B79-7A29-49A0-91AF-54AA432F5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B494-E33A-4627-BEF3-D80535E4C51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8B79-7A29-49A0-91AF-54AA432F5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B494-E33A-4627-BEF3-D80535E4C51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8B79-7A29-49A0-91AF-54AA432F5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B494-E33A-4627-BEF3-D80535E4C51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8B79-7A29-49A0-91AF-54AA432F5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B494-E33A-4627-BEF3-D80535E4C51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8B79-7A29-49A0-91AF-54AA432F5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B494-E33A-4627-BEF3-D80535E4C51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8B79-7A29-49A0-91AF-54AA432F5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B494-E33A-4627-BEF3-D80535E4C51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8B79-7A29-49A0-91AF-54AA432F5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B494-E33A-4627-BEF3-D80535E4C51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8B79-7A29-49A0-91AF-54AA432F5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B494-E33A-4627-BEF3-D80535E4C51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8B79-7A29-49A0-91AF-54AA432F5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B494-E33A-4627-BEF3-D80535E4C51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8B79-7A29-49A0-91AF-54AA432F5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B494-E33A-4627-BEF3-D80535E4C51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8B79-7A29-49A0-91AF-54AA432F5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B494-E33A-4627-BEF3-D80535E4C516}" type="datetimeFigureOut">
              <a:rPr lang="en-US" smtClean="0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68B79-7A29-49A0-91AF-54AA432F5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031" y="1371600"/>
            <a:ext cx="7772400" cy="1524000"/>
          </a:xfrm>
          <a:solidFill>
            <a:schemeClr val="bg1">
              <a:lumMod val="85000"/>
              <a:alpha val="34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A GIS model for locating climatically sensitive trees </a:t>
            </a:r>
            <a:r>
              <a:rPr lang="en-US" dirty="0" smtClean="0"/>
              <a:t>in northern Utah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4267200"/>
            <a:ext cx="1356462" cy="1200329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Eric Allen</a:t>
            </a:r>
          </a:p>
          <a:p>
            <a:r>
              <a:rPr lang="en-US" sz="2400" dirty="0" smtClean="0"/>
              <a:t>Fall 2011</a:t>
            </a:r>
          </a:p>
          <a:p>
            <a:r>
              <a:rPr lang="en-US" sz="2400" dirty="0" smtClean="0"/>
              <a:t>GIS 6440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USGS National Map</a:t>
            </a:r>
          </a:p>
          <a:p>
            <a:endParaRPr lang="en-US" dirty="0" smtClean="0"/>
          </a:p>
          <a:p>
            <a:r>
              <a:rPr lang="en-US" dirty="0" smtClean="0"/>
              <a:t>USGS gage 10109001 (Logan River)</a:t>
            </a:r>
          </a:p>
          <a:p>
            <a:endParaRPr lang="en-US" dirty="0" smtClean="0"/>
          </a:p>
          <a:p>
            <a:r>
              <a:rPr lang="en-US" dirty="0" err="1" smtClean="0"/>
              <a:t>Fritts</a:t>
            </a:r>
            <a:r>
              <a:rPr lang="en-US" dirty="0" smtClean="0"/>
              <a:t>, H.C., 1976, Tree Rings and Climate, Academic Press, London, 557pp.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Dendroclimatology</a:t>
            </a:r>
          </a:p>
          <a:p>
            <a:endParaRPr lang="en-US" dirty="0" smtClean="0"/>
          </a:p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Calibration</a:t>
            </a:r>
          </a:p>
          <a:p>
            <a:pPr lvl="1"/>
            <a:r>
              <a:rPr lang="en-US" dirty="0" smtClean="0"/>
              <a:t>Making the model</a:t>
            </a:r>
          </a:p>
          <a:p>
            <a:endParaRPr lang="en-US" dirty="0" smtClean="0"/>
          </a:p>
          <a:p>
            <a:r>
              <a:rPr lang="en-US" dirty="0" smtClean="0"/>
              <a:t>Verification</a:t>
            </a:r>
          </a:p>
          <a:p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5" name="Picture 4" descr="DSCN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468452"/>
            <a:ext cx="3861688" cy="5160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Dendroclimatology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29299"/>
            <a:ext cx="4038600" cy="451380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Dendroclimatology</a:t>
            </a:r>
          </a:p>
          <a:p>
            <a:endParaRPr lang="en-US" dirty="0"/>
          </a:p>
          <a:p>
            <a:r>
              <a:rPr lang="en-US" dirty="0" smtClean="0"/>
              <a:t>Locating </a:t>
            </a:r>
            <a:r>
              <a:rPr lang="en-US" dirty="0"/>
              <a:t>s</a:t>
            </a:r>
            <a:r>
              <a:rPr lang="en-US" dirty="0" smtClean="0"/>
              <a:t>ensitive trees</a:t>
            </a:r>
          </a:p>
          <a:p>
            <a:pPr lvl="1"/>
            <a:r>
              <a:rPr lang="en-US" dirty="0" smtClean="0"/>
              <a:t>South facing</a:t>
            </a:r>
          </a:p>
          <a:p>
            <a:pPr lvl="1"/>
            <a:r>
              <a:rPr lang="en-US" dirty="0" smtClean="0"/>
              <a:t>Steep slope</a:t>
            </a:r>
          </a:p>
          <a:p>
            <a:pPr lvl="1"/>
            <a:r>
              <a:rPr lang="en-US" dirty="0" smtClean="0"/>
              <a:t>Elevation</a:t>
            </a:r>
          </a:p>
          <a:p>
            <a:endParaRPr lang="en-US" dirty="0"/>
          </a:p>
          <a:p>
            <a:r>
              <a:rPr lang="en-US" dirty="0" smtClean="0"/>
              <a:t>Sample Sites</a:t>
            </a:r>
          </a:p>
          <a:p>
            <a:pPr lvl="1"/>
            <a:r>
              <a:rPr lang="en-US" dirty="0" smtClean="0"/>
              <a:t>JJT</a:t>
            </a:r>
          </a:p>
          <a:p>
            <a:pPr lvl="1"/>
            <a:r>
              <a:rPr lang="en-US" dirty="0" smtClean="0"/>
              <a:t>NAO</a:t>
            </a:r>
          </a:p>
          <a:p>
            <a:pPr lvl="1"/>
            <a:r>
              <a:rPr lang="en-US" dirty="0" smtClean="0"/>
              <a:t>PAR</a:t>
            </a:r>
          </a:p>
        </p:txBody>
      </p:sp>
      <p:pic>
        <p:nvPicPr>
          <p:cNvPr id="4" name="Picture 3" descr="SampleSi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2531" y="1523999"/>
            <a:ext cx="4144269" cy="5123403"/>
          </a:xfrm>
          <a:prstGeom prst="rect">
            <a:avLst/>
          </a:prstGeom>
        </p:spPr>
      </p:pic>
      <p:sp>
        <p:nvSpPr>
          <p:cNvPr id="5" name="5-Point Star 4"/>
          <p:cNvSpPr>
            <a:spLocks noChangeAspect="1"/>
          </p:cNvSpPr>
          <p:nvPr/>
        </p:nvSpPr>
        <p:spPr>
          <a:xfrm>
            <a:off x="7039897" y="2362200"/>
            <a:ext cx="228600" cy="228600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>
            <a:spLocks noChangeAspect="1"/>
          </p:cNvSpPr>
          <p:nvPr/>
        </p:nvSpPr>
        <p:spPr>
          <a:xfrm>
            <a:off x="6709467" y="3505200"/>
            <a:ext cx="228600" cy="228600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>
            <a:spLocks noChangeAspect="1"/>
          </p:cNvSpPr>
          <p:nvPr/>
        </p:nvSpPr>
        <p:spPr>
          <a:xfrm>
            <a:off x="6781800" y="3886200"/>
            <a:ext cx="228600" cy="228600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Data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31242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Tree GPS data</a:t>
            </a:r>
          </a:p>
          <a:p>
            <a:endParaRPr lang="en-US" dirty="0" smtClean="0"/>
          </a:p>
          <a:p>
            <a:r>
              <a:rPr lang="en-US" dirty="0" smtClean="0"/>
              <a:t>DEM:</a:t>
            </a:r>
          </a:p>
          <a:p>
            <a:pPr lvl="1"/>
            <a:r>
              <a:rPr lang="en-US" dirty="0" smtClean="0"/>
              <a:t>Elevation</a:t>
            </a:r>
          </a:p>
          <a:p>
            <a:pPr lvl="1"/>
            <a:r>
              <a:rPr lang="en-US" dirty="0" smtClean="0"/>
              <a:t>Slope</a:t>
            </a:r>
          </a:p>
          <a:p>
            <a:pPr lvl="1"/>
            <a:r>
              <a:rPr lang="en-US" dirty="0" smtClean="0"/>
              <a:t>Aspect</a:t>
            </a:r>
          </a:p>
        </p:txBody>
      </p:sp>
      <p:pic>
        <p:nvPicPr>
          <p:cNvPr id="9" name="Picture 8" descr="Zonal_Stats_by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250858"/>
            <a:ext cx="5791200" cy="3692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Methods: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419600"/>
            <a:ext cx="2057400" cy="20574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181600" y="1371600"/>
          <a:ext cx="314325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2819400" y="4191000"/>
          <a:ext cx="3067050" cy="250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762000" y="1447800"/>
          <a:ext cx="3276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Methods: Making the Model</a:t>
            </a:r>
            <a:endParaRPr lang="en-US" dirty="0"/>
          </a:p>
        </p:txBody>
      </p:sp>
      <p:pic>
        <p:nvPicPr>
          <p:cNvPr id="4" name="Picture 3" descr="IndexCalc_z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155" y="2514600"/>
            <a:ext cx="881444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Results: The Model</a:t>
            </a:r>
            <a:endParaRPr lang="en-US" dirty="0"/>
          </a:p>
        </p:txBody>
      </p:sp>
      <p:pic>
        <p:nvPicPr>
          <p:cNvPr id="4" name="Picture 3" descr="Model_Midsc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457" y="990600"/>
            <a:ext cx="673286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  <p:pic>
        <p:nvPicPr>
          <p:cNvPr id="3" name="Picture 2" descr="JJT_scaleon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962400"/>
            <a:ext cx="3124200" cy="2652534"/>
          </a:xfrm>
          <a:prstGeom prst="rect">
            <a:avLst/>
          </a:prstGeom>
        </p:spPr>
      </p:pic>
      <p:pic>
        <p:nvPicPr>
          <p:cNvPr id="5" name="Picture 4" descr="NAO_scaleon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6170" y="1143000"/>
            <a:ext cx="3142830" cy="2667000"/>
          </a:xfrm>
          <a:prstGeom prst="rect">
            <a:avLst/>
          </a:prstGeom>
        </p:spPr>
      </p:pic>
      <p:pic>
        <p:nvPicPr>
          <p:cNvPr id="6" name="Picture 5" descr="PAR_scaleon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143000"/>
            <a:ext cx="3124200" cy="2652359"/>
          </a:xfrm>
          <a:prstGeom prst="rect">
            <a:avLst/>
          </a:prstGeom>
        </p:spPr>
      </p:pic>
      <p:pic>
        <p:nvPicPr>
          <p:cNvPr id="7" name="Picture 6" descr="Legend&amp;Arr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1752600"/>
            <a:ext cx="1481998" cy="12487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219200"/>
            <a:ext cx="54438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1219200"/>
            <a:ext cx="61651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NAO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4267200"/>
            <a:ext cx="44435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JJT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54606709"/>
              </p:ext>
            </p:extLst>
          </p:nvPr>
        </p:nvGraphicFramePr>
        <p:xfrm>
          <a:off x="3781425" y="3962401"/>
          <a:ext cx="5133975" cy="2652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00919"/>
            <a:ext cx="4953000" cy="3637881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Predicted sampled sites</a:t>
            </a:r>
          </a:p>
          <a:p>
            <a:endParaRPr lang="en-US" dirty="0" smtClean="0"/>
          </a:p>
          <a:p>
            <a:r>
              <a:rPr lang="en-US" dirty="0" smtClean="0"/>
              <a:t>Relies on field data</a:t>
            </a:r>
          </a:p>
          <a:p>
            <a:endParaRPr lang="en-US" dirty="0" smtClean="0"/>
          </a:p>
          <a:p>
            <a:r>
              <a:rPr lang="en-US" dirty="0" smtClean="0"/>
              <a:t>Use to </a:t>
            </a:r>
            <a:r>
              <a:rPr lang="en-US" dirty="0"/>
              <a:t>inform site </a:t>
            </a:r>
            <a:r>
              <a:rPr lang="en-US" dirty="0" smtClean="0"/>
              <a:t>search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95400"/>
            <a:ext cx="3567554" cy="5329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156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 GIS model for locating climatically sensitive trees in northern Utah</vt:lpstr>
      <vt:lpstr>Outline</vt:lpstr>
      <vt:lpstr>Dendroclimatology</vt:lpstr>
      <vt:lpstr>Methods: Data</vt:lpstr>
      <vt:lpstr>Methods: Calibration</vt:lpstr>
      <vt:lpstr>Methods: Making the Model</vt:lpstr>
      <vt:lpstr>Results: The Model</vt:lpstr>
      <vt:lpstr>Verification</vt:lpstr>
      <vt:lpstr>Conclusion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GIS model for locating climatically sensitive trees in northern Utah</dc:title>
  <dc:creator>Eric Allen</dc:creator>
  <cp:lastModifiedBy>Eric Allen</cp:lastModifiedBy>
  <cp:revision>55</cp:revision>
  <dcterms:created xsi:type="dcterms:W3CDTF">2011-11-18T21:31:01Z</dcterms:created>
  <dcterms:modified xsi:type="dcterms:W3CDTF">2011-11-22T17:47:12Z</dcterms:modified>
</cp:coreProperties>
</file>