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59" r:id="rId6"/>
    <p:sldId id="270" r:id="rId7"/>
    <p:sldId id="261" r:id="rId8"/>
    <p:sldId id="267" r:id="rId9"/>
    <p:sldId id="269" r:id="rId10"/>
    <p:sldId id="271" r:id="rId11"/>
    <p:sldId id="266" r:id="rId12"/>
    <p:sldId id="262" r:id="rId13"/>
    <p:sldId id="272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a\Desktop\GIS\TermProject\Export_Output_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a\Desktop\GIS\TermProject\Export_Output_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a\Desktop\GIS\TermProject\Export_Output_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5.9995538057743103E-2"/>
                  <c:y val="1.8244380037702006E-3"/>
                </c:manualLayout>
              </c:layout>
              <c:showCatName val="1"/>
              <c:showPercent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.14095853018372759"/>
                  <c:y val="8.3630851599933442E-2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-0.22957012438662591"/>
                  <c:y val="-2.0952696461169723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2"/>
              <c:layout>
                <c:manualLayout>
                  <c:x val="1.4725196850393699E-2"/>
                  <c:y val="-6.2645815057846083E-2"/>
                </c:manualLayout>
              </c:layout>
              <c:showCatName val="1"/>
              <c:showPercent val="1"/>
            </c:dLbl>
            <c:dLbl>
              <c:idx val="13"/>
              <c:layout>
                <c:manualLayout>
                  <c:x val="-5.1028586100650454E-2"/>
                  <c:y val="-0.1318189909714744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4"/>
              <c:layout>
                <c:manualLayout>
                  <c:x val="0.18594568070295658"/>
                  <c:y val="-0.1619682613213991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5"/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numFmt formatCode="0.0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Sheet4!$D$2:$D$22</c:f>
              <c:strCache>
                <c:ptCount val="21"/>
                <c:pt idx="0">
                  <c:v>Residential</c:v>
                </c:pt>
                <c:pt idx="1">
                  <c:v>Commercial and Services</c:v>
                </c:pt>
                <c:pt idx="2">
                  <c:v>Industrial</c:v>
                </c:pt>
                <c:pt idx="3">
                  <c:v>Transportation, communications and services</c:v>
                </c:pt>
                <c:pt idx="4">
                  <c:v>Mixed urban or built-up land</c:v>
                </c:pt>
                <c:pt idx="5">
                  <c:v>Other urban or built-up land</c:v>
                </c:pt>
                <c:pt idx="6">
                  <c:v>Cropland and pasture</c:v>
                </c:pt>
                <c:pt idx="7">
                  <c:v>Orchards, groves, vineyards, nurseries..</c:v>
                </c:pt>
                <c:pt idx="8">
                  <c:v>Confined feeding operations</c:v>
                </c:pt>
                <c:pt idx="9">
                  <c:v>Other agricultural land</c:v>
                </c:pt>
                <c:pt idx="10">
                  <c:v>Herbaceous Rangeland</c:v>
                </c:pt>
                <c:pt idx="11">
                  <c:v>Shrub-brushland rangeland</c:v>
                </c:pt>
                <c:pt idx="12">
                  <c:v>Mixed rangeland</c:v>
                </c:pt>
                <c:pt idx="13">
                  <c:v>Deciduous forest land</c:v>
                </c:pt>
                <c:pt idx="14">
                  <c:v>Evergreen forest land</c:v>
                </c:pt>
                <c:pt idx="15">
                  <c:v>Mixed forest land</c:v>
                </c:pt>
                <c:pt idx="16">
                  <c:v>Lakes</c:v>
                </c:pt>
                <c:pt idx="17">
                  <c:v>Reservoirs</c:v>
                </c:pt>
                <c:pt idx="18">
                  <c:v>Forested wetland</c:v>
                </c:pt>
                <c:pt idx="19">
                  <c:v>Nonforested wetland</c:v>
                </c:pt>
                <c:pt idx="20">
                  <c:v>Bare exposed rock</c:v>
                </c:pt>
              </c:strCache>
            </c:strRef>
          </c:cat>
          <c:val>
            <c:numRef>
              <c:f>Sheet4!$B$2:$B$22</c:f>
              <c:numCache>
                <c:formatCode>0.00</c:formatCode>
                <c:ptCount val="21"/>
                <c:pt idx="0">
                  <c:v>0.409324083672224</c:v>
                </c:pt>
                <c:pt idx="1">
                  <c:v>0.21883776767757321</c:v>
                </c:pt>
                <c:pt idx="2">
                  <c:v>0.14087127554953088</c:v>
                </c:pt>
                <c:pt idx="3">
                  <c:v>0.12758153257316004</c:v>
                </c:pt>
                <c:pt idx="4">
                  <c:v>0.15947691571645062</c:v>
                </c:pt>
                <c:pt idx="5">
                  <c:v>0.13644136122407394</c:v>
                </c:pt>
                <c:pt idx="6">
                  <c:v>2.3646882669289182</c:v>
                </c:pt>
                <c:pt idx="7">
                  <c:v>0.28174255109906182</c:v>
                </c:pt>
                <c:pt idx="8">
                  <c:v>7.7080509262950861E-2</c:v>
                </c:pt>
                <c:pt idx="9">
                  <c:v>4.518512611966085E-2</c:v>
                </c:pt>
                <c:pt idx="10">
                  <c:v>5.6481407649576054</c:v>
                </c:pt>
                <c:pt idx="11">
                  <c:v>27.6364635107957</c:v>
                </c:pt>
                <c:pt idx="12">
                  <c:v>4.0010986187527129</c:v>
                </c:pt>
                <c:pt idx="13">
                  <c:v>12.375408659596564</c:v>
                </c:pt>
                <c:pt idx="14">
                  <c:v>28.696985000310161</c:v>
                </c:pt>
                <c:pt idx="15">
                  <c:v>17.620427220937529</c:v>
                </c:pt>
                <c:pt idx="16">
                  <c:v>9.7458115160053323E-3</c:v>
                </c:pt>
                <c:pt idx="17">
                  <c:v>5.3158971905483653E-3</c:v>
                </c:pt>
                <c:pt idx="18">
                  <c:v>8.8598286509139357E-3</c:v>
                </c:pt>
                <c:pt idx="19">
                  <c:v>7.9738457858225704E-3</c:v>
                </c:pt>
                <c:pt idx="20">
                  <c:v>5.3158971905483653E-3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explosion val="1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21459399606299301"/>
                  <c:y val="0.19964244223570421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4.6904219980314958E-2"/>
                  <c:y val="-0.35977216987221006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-1.1278912401574753E-2"/>
                  <c:y val="-9.0790305924874581E-2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0"/>
                  <c:y val="8.4908351619981948E-2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2.6712290846456693E-2"/>
                  <c:y val="-0.17086452820446618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tx2">
                            <a:lumMod val="10000"/>
                          </a:schemeClr>
                        </a:solidFill>
                      </a:defRPr>
                    </a:pPr>
                    <a:r>
                      <a:rPr lang="en-US" sz="1100" dirty="0"/>
                      <a:t>Shrub-brushland rangeland
39%</a:t>
                    </a:r>
                  </a:p>
                </c:rich>
              </c:tx>
              <c:numFmt formatCode="0.00%" sourceLinked="0"/>
              <c:spPr/>
              <c:showCatName val="1"/>
              <c:showPercent val="1"/>
            </c:dLbl>
            <c:dLbl>
              <c:idx val="12"/>
              <c:layout>
                <c:manualLayout>
                  <c:x val="0.15940372226198998"/>
                  <c:y val="4.917187075753461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3"/>
              <c:layout>
                <c:manualLayout>
                  <c:x val="-3.2210689572894295E-2"/>
                  <c:y val="-5.713209340211791E-2"/>
                </c:manualLayout>
              </c:layout>
              <c:showCatName val="1"/>
              <c:showPercent val="1"/>
            </c:dLbl>
            <c:dLbl>
              <c:idx val="14"/>
              <c:layout>
                <c:manualLayout>
                  <c:x val="0.19077509842519691"/>
                  <c:y val="0.1967390602813997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5"/>
              <c:layout>
                <c:manualLayout>
                  <c:x val="-8.6320209973753295E-2"/>
                  <c:y val="4.2750475156122748E-3"/>
                </c:manualLayout>
              </c:layout>
              <c:showCatName val="1"/>
              <c:showPercent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numFmt formatCode="0.00%" sourceLinked="0"/>
            <c:showCatName val="1"/>
            <c:showPercent val="1"/>
            <c:showLeaderLines val="1"/>
          </c:dLbls>
          <c:cat>
            <c:strRef>
              <c:f>Sheet3!$D$2:$D$21</c:f>
              <c:strCache>
                <c:ptCount val="20"/>
                <c:pt idx="0">
                  <c:v>Residential</c:v>
                </c:pt>
                <c:pt idx="1">
                  <c:v>Commercial and Services</c:v>
                </c:pt>
                <c:pt idx="2">
                  <c:v>Industrial</c:v>
                </c:pt>
                <c:pt idx="3">
                  <c:v>Transportation, communications and services</c:v>
                </c:pt>
                <c:pt idx="4">
                  <c:v>Mixed urban or built-up land</c:v>
                </c:pt>
                <c:pt idx="5">
                  <c:v>Other urban or built-up land</c:v>
                </c:pt>
                <c:pt idx="6">
                  <c:v>Cropland and pasture</c:v>
                </c:pt>
                <c:pt idx="7">
                  <c:v>Orchards, groves, vineyards, nurseries..</c:v>
                </c:pt>
                <c:pt idx="8">
                  <c:v>Confined feeding operations</c:v>
                </c:pt>
                <c:pt idx="9">
                  <c:v>Other agricultural land</c:v>
                </c:pt>
                <c:pt idx="10">
                  <c:v>Herbaceous Rangeland</c:v>
                </c:pt>
                <c:pt idx="11">
                  <c:v>Shrub-brushland rangeland</c:v>
                </c:pt>
                <c:pt idx="12">
                  <c:v>Mixed rangeland</c:v>
                </c:pt>
                <c:pt idx="13">
                  <c:v>Deciduous forest land</c:v>
                </c:pt>
                <c:pt idx="14">
                  <c:v>Evergreen forest land</c:v>
                </c:pt>
                <c:pt idx="15">
                  <c:v>Mixed forest land</c:v>
                </c:pt>
                <c:pt idx="16">
                  <c:v>Lakes</c:v>
                </c:pt>
                <c:pt idx="17">
                  <c:v>Reservoirs</c:v>
                </c:pt>
                <c:pt idx="18">
                  <c:v>Forested wetland</c:v>
                </c:pt>
                <c:pt idx="19">
                  <c:v>Nonforested wetland</c:v>
                </c:pt>
              </c:strCache>
            </c:strRef>
          </c:cat>
          <c:val>
            <c:numRef>
              <c:f>Sheet3!$B$2:$B$21</c:f>
              <c:numCache>
                <c:formatCode>0.00</c:formatCode>
                <c:ptCount val="20"/>
                <c:pt idx="0">
                  <c:v>0.48089171974522332</c:v>
                </c:pt>
                <c:pt idx="1">
                  <c:v>0.17675159235668789</c:v>
                </c:pt>
                <c:pt idx="2">
                  <c:v>0.19267515923566819</c:v>
                </c:pt>
                <c:pt idx="3">
                  <c:v>0.15923566878980894</c:v>
                </c:pt>
                <c:pt idx="4">
                  <c:v>0.18789808917197581</c:v>
                </c:pt>
                <c:pt idx="5">
                  <c:v>0.24044585987261252</c:v>
                </c:pt>
                <c:pt idx="6">
                  <c:v>22.281847133757889</c:v>
                </c:pt>
                <c:pt idx="7">
                  <c:v>1.4617834394904459</c:v>
                </c:pt>
                <c:pt idx="8">
                  <c:v>0.6576433121019144</c:v>
                </c:pt>
                <c:pt idx="9">
                  <c:v>0.59872611464968162</c:v>
                </c:pt>
                <c:pt idx="10">
                  <c:v>5.0350318471337445</c:v>
                </c:pt>
                <c:pt idx="11">
                  <c:v>39.464968152866071</c:v>
                </c:pt>
                <c:pt idx="12">
                  <c:v>8.56847133757962</c:v>
                </c:pt>
                <c:pt idx="13">
                  <c:v>2.9299363057324852</c:v>
                </c:pt>
                <c:pt idx="14">
                  <c:v>12.722929936305732</c:v>
                </c:pt>
                <c:pt idx="15">
                  <c:v>4.7038216560509545</c:v>
                </c:pt>
                <c:pt idx="16">
                  <c:v>3.6624203821656091E-2</c:v>
                </c:pt>
                <c:pt idx="17">
                  <c:v>4.1401273885350316E-2</c:v>
                </c:pt>
                <c:pt idx="18">
                  <c:v>2.0700636942675158E-2</c:v>
                </c:pt>
                <c:pt idx="19">
                  <c:v>2.7070063694267638E-2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noFill/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32671789824348907"/>
                  <c:y val="1.4157224249407845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CatName val="1"/>
              <c:showPercent val="1"/>
            </c:dLbl>
            <c:dLbl>
              <c:idx val="3"/>
              <c:delete val="1"/>
            </c:dLbl>
            <c:dLbl>
              <c:idx val="4"/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</c:dLbl>
            <c:dLbl>
              <c:idx val="5"/>
              <c:layout>
                <c:manualLayout>
                  <c:x val="-9.1681248177311204E-3"/>
                  <c:y val="-1.971429057328957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CatName val="1"/>
              <c:showPercent val="1"/>
            </c:dLbl>
            <c:dLbl>
              <c:idx val="6"/>
              <c:numFmt formatCode="0.0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</c:dLbl>
            <c:dLbl>
              <c:idx val="7"/>
              <c:layout>
                <c:manualLayout>
                  <c:x val="6.6252271350696584E-2"/>
                  <c:y val="-0.1655579028231227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CatName val="1"/>
              <c:showPercent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numFmt formatCode="0.0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</c:dLbl>
            <c:dLbl>
              <c:idx val="11"/>
              <c:delete val="1"/>
            </c:dLbl>
            <c:dLbl>
              <c:idx val="12"/>
              <c:layout>
                <c:manualLayout>
                  <c:x val="-0.1377745810619827"/>
                  <c:y val="-0.1644715447154471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3"/>
              <c:numFmt formatCode="0.0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numFmt formatCode="0.0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numFmt formatCode="0.0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en-US"/>
                </a:p>
              </c:txPr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numFmt formatCode="0.00%" sourceLinked="0"/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BearAnalysis!$N$30:$N$57</c:f>
              <c:strCache>
                <c:ptCount val="28"/>
                <c:pt idx="0">
                  <c:v>Bare exposed rock</c:v>
                </c:pt>
                <c:pt idx="1">
                  <c:v>Bare ground</c:v>
                </c:pt>
                <c:pt idx="2">
                  <c:v>Commercial and Services</c:v>
                </c:pt>
                <c:pt idx="3">
                  <c:v>Confined feeding operations</c:v>
                </c:pt>
                <c:pt idx="4">
                  <c:v>Cropland and pasture</c:v>
                </c:pt>
                <c:pt idx="5">
                  <c:v>Deciduous forest land</c:v>
                </c:pt>
                <c:pt idx="6">
                  <c:v>Evergreen forest land</c:v>
                </c:pt>
                <c:pt idx="7">
                  <c:v>Forested wetland</c:v>
                </c:pt>
                <c:pt idx="8">
                  <c:v>Herbaceous Rangeland</c:v>
                </c:pt>
                <c:pt idx="9">
                  <c:v>Herbaceous tundra</c:v>
                </c:pt>
                <c:pt idx="10">
                  <c:v>Industrial</c:v>
                </c:pt>
                <c:pt idx="11">
                  <c:v>Lakes</c:v>
                </c:pt>
                <c:pt idx="12">
                  <c:v>Mixed forest land</c:v>
                </c:pt>
                <c:pt idx="13">
                  <c:v>Mixed rangeland</c:v>
                </c:pt>
                <c:pt idx="14">
                  <c:v>Mixed tundra</c:v>
                </c:pt>
                <c:pt idx="15">
                  <c:v>Mixed urban or built-up land</c:v>
                </c:pt>
                <c:pt idx="16">
                  <c:v>Nonforested wetland</c:v>
                </c:pt>
                <c:pt idx="17">
                  <c:v>Orchards, groves, vineyards, nurseries..</c:v>
                </c:pt>
                <c:pt idx="18">
                  <c:v>Other agricultural land</c:v>
                </c:pt>
                <c:pt idx="19">
                  <c:v>Other urban or built-up land</c:v>
                </c:pt>
                <c:pt idx="20">
                  <c:v>Reservoirs</c:v>
                </c:pt>
                <c:pt idx="21">
                  <c:v>Residential</c:v>
                </c:pt>
                <c:pt idx="22">
                  <c:v>Sandy areas other than beaches</c:v>
                </c:pt>
                <c:pt idx="23">
                  <c:v>Shrub and brush tundra</c:v>
                </c:pt>
                <c:pt idx="24">
                  <c:v>Shrub-brushland rangeland</c:v>
                </c:pt>
                <c:pt idx="25">
                  <c:v>Strip mines, quarries and gravel pits</c:v>
                </c:pt>
                <c:pt idx="26">
                  <c:v>Transitional areas</c:v>
                </c:pt>
                <c:pt idx="27">
                  <c:v>Transportation, communications and services</c:v>
                </c:pt>
              </c:strCache>
            </c:strRef>
          </c:cat>
          <c:val>
            <c:numRef>
              <c:f>BearAnalysis!$L$30:$L$57</c:f>
              <c:numCache>
                <c:formatCode>0.00</c:formatCode>
                <c:ptCount val="28"/>
                <c:pt idx="0">
                  <c:v>1.5494267121165166E-2</c:v>
                </c:pt>
                <c:pt idx="1">
                  <c:v>5.0128511274357856E-2</c:v>
                </c:pt>
                <c:pt idx="2">
                  <c:v>8.2939900472119465E-2</c:v>
                </c:pt>
                <c:pt idx="3">
                  <c:v>3.6457099108624007E-3</c:v>
                </c:pt>
                <c:pt idx="4">
                  <c:v>19.885524708798922</c:v>
                </c:pt>
                <c:pt idx="5">
                  <c:v>2.7917023642428771</c:v>
                </c:pt>
                <c:pt idx="6">
                  <c:v>10.8332270001276</c:v>
                </c:pt>
                <c:pt idx="7">
                  <c:v>0.13397983922419293</c:v>
                </c:pt>
                <c:pt idx="8">
                  <c:v>0.23514828925062453</c:v>
                </c:pt>
                <c:pt idx="9">
                  <c:v>7.3825625694963454E-2</c:v>
                </c:pt>
                <c:pt idx="10">
                  <c:v>5.6508503618367047E-2</c:v>
                </c:pt>
                <c:pt idx="11">
                  <c:v>1.8793634590495636</c:v>
                </c:pt>
                <c:pt idx="12">
                  <c:v>9.8315682021181559</c:v>
                </c:pt>
                <c:pt idx="13">
                  <c:v>3.7897154523414618</c:v>
                </c:pt>
                <c:pt idx="14">
                  <c:v>0.11939699958074336</c:v>
                </c:pt>
                <c:pt idx="15">
                  <c:v>4.2837091452633307E-2</c:v>
                </c:pt>
                <c:pt idx="16">
                  <c:v>1.3379755372864979</c:v>
                </c:pt>
                <c:pt idx="17">
                  <c:v>4.5571373885779885E-3</c:v>
                </c:pt>
                <c:pt idx="18">
                  <c:v>1.002570225487158E-2</c:v>
                </c:pt>
                <c:pt idx="19">
                  <c:v>4.7394228841211299E-2</c:v>
                </c:pt>
                <c:pt idx="20">
                  <c:v>0.23788257168377089</c:v>
                </c:pt>
                <c:pt idx="21">
                  <c:v>0.377330975774259</c:v>
                </c:pt>
                <c:pt idx="22">
                  <c:v>1.640569459888078E-2</c:v>
                </c:pt>
                <c:pt idx="23">
                  <c:v>3.1899961720046E-2</c:v>
                </c:pt>
                <c:pt idx="24">
                  <c:v>47.762445542208212</c:v>
                </c:pt>
                <c:pt idx="25">
                  <c:v>0.16041123607794569</c:v>
                </c:pt>
                <c:pt idx="26">
                  <c:v>8.5674182905266405E-2</c:v>
                </c:pt>
                <c:pt idx="27">
                  <c:v>0.10299130498186262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32D81-175D-4034-977E-4A0AE9283A86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67615-5DB4-446D-AFAD-82EA199BBC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59589-9823-4ED1-926D-13693B6AF5E6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8D6FD-CB99-478B-9865-DC81D986FFE4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CB9CB-4546-4877-9160-4231C19C353D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90BB6-7187-4A05-98A4-CF731512368D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92E83-A481-478F-952A-924F41B2C08F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08D5E-7B36-405E-AEE3-E02C8E0132F0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120E4-2965-46C1-BEBE-F55E929F009C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7C7968-0EF3-47C4-9644-E3CD64193BF4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CCD7A-30C4-44E1-A292-3C45DA41575E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5C931-D3D0-471B-B581-EC64FE4D7A35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3706B5D-349D-4BB9-900D-23017BD0AC62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839719-3E92-41B8-A414-4373A09441C2}" type="datetime1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772400" cy="1975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Quality Analysis for Selected Streams in Utah and Idaho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5181600"/>
            <a:ext cx="3352800" cy="15240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 smtClean="0"/>
              <a:t>GIS in Water Resources</a:t>
            </a:r>
          </a:p>
          <a:p>
            <a:pPr algn="ctr"/>
            <a:r>
              <a:rPr lang="en-US" sz="2800" dirty="0" smtClean="0"/>
              <a:t>CEE 6440</a:t>
            </a:r>
          </a:p>
          <a:p>
            <a:pPr algn="ctr"/>
            <a:r>
              <a:rPr lang="en-US" sz="2800" dirty="0" smtClean="0"/>
              <a:t>11/23/2010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1274" y="3962400"/>
            <a:ext cx="2203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Ruba</a:t>
            </a:r>
            <a:r>
              <a:rPr lang="en-US" sz="2400" dirty="0" smtClean="0"/>
              <a:t> Mohamed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41571" t="16520" r="24876" b="5431"/>
          <a:stretch>
            <a:fillRect/>
          </a:stretch>
        </p:blipFill>
        <p:spPr bwMode="auto">
          <a:xfrm>
            <a:off x="3429000" y="917417"/>
            <a:ext cx="2642645" cy="37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30084" t="15483" r="22910" b="4002"/>
          <a:stretch>
            <a:fillRect/>
          </a:stretch>
        </p:blipFill>
        <p:spPr bwMode="auto">
          <a:xfrm>
            <a:off x="1066800" y="3889217"/>
            <a:ext cx="2781284" cy="289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l="27776" t="16736" r="27098" b="5846"/>
          <a:stretch>
            <a:fillRect/>
          </a:stretch>
        </p:blipFill>
        <p:spPr bwMode="auto">
          <a:xfrm>
            <a:off x="5638800" y="3813017"/>
            <a:ext cx="2743199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1600200" y="2746217"/>
            <a:ext cx="2209800" cy="1905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476500" y="4308317"/>
            <a:ext cx="28194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95800" y="2212817"/>
            <a:ext cx="3124200" cy="1752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191000" y="3432017"/>
            <a:ext cx="3276600" cy="297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67000" y="2387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Subwatersheds</a:t>
            </a:r>
            <a:r>
              <a:rPr lang="en-US" sz="2800" dirty="0" smtClean="0"/>
              <a:t> </a:t>
            </a:r>
            <a:r>
              <a:rPr lang="en-US" sz="28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Delineation</a:t>
            </a:r>
            <a:endParaRPr lang="en-US" sz="28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1600200" cy="457200"/>
          </a:xfrm>
        </p:spPr>
        <p:txBody>
          <a:bodyPr/>
          <a:lstStyle/>
          <a:p>
            <a:r>
              <a:rPr lang="en-US" sz="1800" dirty="0" smtClean="0"/>
              <a:t>Logan River</a:t>
            </a:r>
            <a:endParaRPr lang="en-US" sz="18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990600"/>
          <a:ext cx="3810000" cy="30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438400" y="4114800"/>
          <a:ext cx="419100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162800" y="838200"/>
            <a:ext cx="1828800" cy="533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Bear River</a:t>
            </a:r>
            <a:endParaRPr kumimoji="0" lang="en-US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105400"/>
            <a:ext cx="2133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Little</a:t>
            </a:r>
            <a:r>
              <a:rPr kumimoji="0" lang="en-US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Bear</a:t>
            </a:r>
            <a:r>
              <a:rPr kumimoji="0" lang="en-US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River</a:t>
            </a:r>
            <a:endParaRPr kumimoji="0" lang="en-US" sz="2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724400" y="914400"/>
          <a:ext cx="3962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90800" y="152400"/>
            <a:ext cx="3962400" cy="533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Landuse</a:t>
            </a: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Percentage</a:t>
            </a: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685800"/>
          <a:ext cx="6248399" cy="20116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663210"/>
                <a:gridCol w="1284365"/>
                <a:gridCol w="1141693"/>
                <a:gridCol w="1159131"/>
              </a:tblGrid>
              <a:tr h="303786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kern="1200" dirty="0" smtClean="0"/>
                        <a:t>Landuse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Logan River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Bear River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Little Bear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094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Cropland and pasture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&lt; 3%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22%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094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Shrub-brushed rangeland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≈ 33%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≈ 50%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≈ 40%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094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Forest land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≈ 60%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≈ 20%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3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Urban,</a:t>
                      </a:r>
                      <a:r>
                        <a:rPr lang="en-US" sz="1600" baseline="0" dirty="0" smtClean="0"/>
                        <a:t> residential, industrial, and commercial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&lt; 1%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3%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3276600"/>
          <a:ext cx="5334000" cy="293887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91436"/>
                <a:gridCol w="2442564"/>
              </a:tblGrid>
              <a:tr h="381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/>
                        <a:t>Land Use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Total Phosphorous Loading Rate (lb/ac/yr)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Industrial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4.77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81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Transportation, communications and services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2.5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Commercial and Services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2.05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Residential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1.97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Cropland and pasture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0.94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Herbaceous Rangeland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0.22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Shrub-</a:t>
                      </a:r>
                      <a:r>
                        <a:rPr lang="en-US" sz="1600" u="none" strike="noStrike" dirty="0" err="1"/>
                        <a:t>brushland</a:t>
                      </a:r>
                      <a:r>
                        <a:rPr lang="en-US" sz="1600" u="none" strike="noStrike" dirty="0"/>
                        <a:t> rangeland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0.22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Forest land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0.08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5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Lakes and reservoirs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3164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the </a:t>
            </a:r>
            <a:r>
              <a:rPr lang="en-US" dirty="0" err="1" smtClean="0"/>
              <a:t>landuse</a:t>
            </a:r>
            <a:r>
              <a:rPr lang="en-US" dirty="0" smtClean="0"/>
              <a:t> percentage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895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phosphorous loading rate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Little Bear River is subjected to the highest load of phosphorous because it has the highest percent  of cropland and pastures.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Logan River is healthy because 60% of its landuse is forest and less than 2% cropland and pasture.</a:t>
            </a:r>
          </a:p>
          <a:p>
            <a:r>
              <a:rPr lang="en-US" sz="2800" dirty="0" smtClean="0"/>
              <a:t>Bear River is expected to receive a relatively high load of phosphorous downstream.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Delineate the Spring Creek </a:t>
            </a:r>
            <a:r>
              <a:rPr lang="en-US" sz="2800" dirty="0" err="1" smtClean="0"/>
              <a:t>subwatershed</a:t>
            </a:r>
            <a:r>
              <a:rPr lang="en-US" sz="2800" dirty="0" smtClean="0"/>
              <a:t> and apply the same approach to estimate the load of phosphorous.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Calculating the area of each landuse and use it to find the phosphorous concentration.</a:t>
            </a:r>
          </a:p>
          <a:p>
            <a:r>
              <a:rPr lang="en-US" sz="2800" dirty="0" smtClean="0"/>
              <a:t>Appling the same study with other nutrients i.e. nitrogen and organic carbon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/>
              <a:t>Why we care 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Water quality affects: </a:t>
            </a:r>
          </a:p>
          <a:p>
            <a:pPr lvl="3"/>
            <a:r>
              <a:rPr lang="en-US" dirty="0" smtClean="0"/>
              <a:t>Fish and aquatic organisms</a:t>
            </a:r>
          </a:p>
          <a:p>
            <a:pPr lvl="3"/>
            <a:r>
              <a:rPr lang="en-US" dirty="0" smtClean="0"/>
              <a:t>Aesthetics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3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914400"/>
            <a:ext cx="2057400" cy="3065368"/>
          </a:xfrm>
          <a:prstGeom prst="rect">
            <a:avLst/>
          </a:prstGeom>
        </p:spPr>
      </p:pic>
      <p:pic>
        <p:nvPicPr>
          <p:cNvPr id="5" name="Picture 4" descr="5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398" y="4419595"/>
            <a:ext cx="3388849" cy="20850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algn="ctr"/>
            <a:r>
              <a:rPr lang="en-US" sz="2800" dirty="0" smtClean="0"/>
              <a:t>Study</a:t>
            </a:r>
            <a:r>
              <a:rPr lang="en-US" sz="3600" dirty="0" smtClean="0"/>
              <a:t> </a:t>
            </a:r>
            <a:r>
              <a:rPr lang="en-US" sz="2800" dirty="0" smtClean="0"/>
              <a:t>Purpose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153400" cy="490776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Is to use </a:t>
            </a:r>
            <a:r>
              <a:rPr lang="en-US" dirty="0" err="1" smtClean="0"/>
              <a:t>ArcGIS</a:t>
            </a:r>
            <a:r>
              <a:rPr lang="en-US" dirty="0" smtClean="0"/>
              <a:t> to estimate the phosphorous  load on the streams using the landuse data and loading rates from literature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streams are: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Bear River, UT, ID and WY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Logan River, UT and ID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Spring Creek, UT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Little Bear River, UT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5403" t="16522" r="14446" b="8137"/>
          <a:stretch>
            <a:fillRect/>
          </a:stretch>
        </p:blipFill>
        <p:spPr bwMode="auto">
          <a:xfrm>
            <a:off x="4724400" y="2362200"/>
            <a:ext cx="426595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4000" dirty="0" smtClean="0"/>
              <a:t>How I used ArcGIS!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Selection of Streams, Watersheds, and flow monitoring points. Data are obtained from USGS (2010)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Displaying Land use data obtained from USGS (2010)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subwatershed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Little Bear River and Logan River using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TauDEM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command line script from the USU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TauDEM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webpage and the Command prompt, DEM data obtained from USGS (2010)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pPr algn="ctr"/>
            <a:r>
              <a:rPr lang="en-US" sz="2800" dirty="0" smtClean="0"/>
              <a:t>Streams, Watersheds and Flow Monitoring Stations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4343400"/>
          <a:ext cx="4724400" cy="21053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71800"/>
                <a:gridCol w="1752600"/>
              </a:tblGrid>
              <a:tr h="477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Stream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Mean Annual Flow 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>
                          <a:latin typeface="Arial" pitchFamily="34" charset="0"/>
                          <a:cs typeface="Arial" pitchFamily="34" charset="0"/>
                        </a:rPr>
                        <a:t>cfs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0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Logan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River above state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dam, UT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cs typeface="Arial" pitchFamily="34" charset="0"/>
                        </a:rPr>
                        <a:t>84.386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Spring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Creek at 600 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nr Logan, UT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27.108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0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Little Bear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River at Benson marina, UT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117.06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0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Bear River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below Oneida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reservoir, ID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219.688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9812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Monitoring stations feature class is created by exporting MS Excel file and displaying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 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 Flow Data Source: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NHDPlus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2010, region 16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flow ma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7964" y="1524000"/>
            <a:ext cx="3463636" cy="448235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l="50893" t="17181" r="18726" b="13656"/>
          <a:stretch>
            <a:fillRect/>
          </a:stretch>
        </p:blipFill>
        <p:spPr bwMode="auto">
          <a:xfrm>
            <a:off x="1371601" y="1828800"/>
            <a:ext cx="24383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41279" t="16744" r="17790" b="6148"/>
          <a:stretch>
            <a:fillRect/>
          </a:stretch>
        </p:blipFill>
        <p:spPr bwMode="auto">
          <a:xfrm>
            <a:off x="5562601" y="1905000"/>
            <a:ext cx="2590799" cy="26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114801" y="28956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5181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Management tools                    Raster                   Raster Dataset                  Mosaic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6600" y="5410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10400" y="54086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54086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5638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Spatial analyst tools                    Extraction                   Extract by Mask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81400" y="5867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5867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pPr algn="ctr"/>
            <a:r>
              <a:rPr lang="en-US" sz="2800" dirty="0" smtClean="0"/>
              <a:t>Landuse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01000" cy="35814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Pit removal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   Flow direction using the D8 method (P)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   D8 slope (sd8)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Contributing area (ad8o)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   Longest flow path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flow paths length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tlen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and network order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    Stream network skeleton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    Stream delineation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-     Stream network (w)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6485" t="16753" r="36918" b="15131"/>
          <a:stretch>
            <a:fillRect/>
          </a:stretch>
        </p:blipFill>
        <p:spPr bwMode="auto">
          <a:xfrm>
            <a:off x="457201" y="4876800"/>
            <a:ext cx="1314031" cy="14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l="27769" t="25771" r="32236" b="5507"/>
          <a:stretch>
            <a:fillRect/>
          </a:stretch>
        </p:blipFill>
        <p:spPr bwMode="auto">
          <a:xfrm>
            <a:off x="1600200" y="4724400"/>
            <a:ext cx="1436038" cy="149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27101" t="17841" r="34510" b="9912"/>
          <a:stretch>
            <a:fillRect/>
          </a:stretch>
        </p:blipFill>
        <p:spPr bwMode="auto">
          <a:xfrm>
            <a:off x="2743200" y="4953000"/>
            <a:ext cx="1440405" cy="164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 l="27787" t="20925" r="32373" b="6828"/>
          <a:stretch>
            <a:fillRect/>
          </a:stretch>
        </p:blipFill>
        <p:spPr bwMode="auto">
          <a:xfrm>
            <a:off x="4114800" y="4800600"/>
            <a:ext cx="1476617" cy="16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 l="29482" t="18512" r="30497" b="12289"/>
          <a:stretch>
            <a:fillRect/>
          </a:stretch>
        </p:blipFill>
        <p:spPr bwMode="auto">
          <a:xfrm>
            <a:off x="5410200" y="5029200"/>
            <a:ext cx="1436972" cy="16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 cstate="print"/>
          <a:srcRect l="28572" t="17621" r="26886" b="5507"/>
          <a:stretch>
            <a:fillRect/>
          </a:stretch>
        </p:blipFill>
        <p:spPr bwMode="auto">
          <a:xfrm>
            <a:off x="6629400" y="4800600"/>
            <a:ext cx="1341349" cy="14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8" cstate="print"/>
          <a:srcRect l="26432" t="16520" r="22338" b="5066"/>
          <a:stretch>
            <a:fillRect/>
          </a:stretch>
        </p:blipFill>
        <p:spPr bwMode="auto">
          <a:xfrm>
            <a:off x="7620000" y="5410199"/>
            <a:ext cx="1305406" cy="13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9600" y="4495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fel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(sd8)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4343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(ad80)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4583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tlen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058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4343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528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TauDEM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Results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550</Words>
  <Application>Microsoft Office PowerPoint</Application>
  <PresentationFormat>On-screen Show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Water Quality Analysis for Selected Streams in Utah and Idaho</vt:lpstr>
      <vt:lpstr>Why we care ?</vt:lpstr>
      <vt:lpstr>Study Purpose</vt:lpstr>
      <vt:lpstr>Slide 4</vt:lpstr>
      <vt:lpstr>Slide 5</vt:lpstr>
      <vt:lpstr>Streams, Watersheds and Flow Monitoring Stations</vt:lpstr>
      <vt:lpstr>Landuse Data</vt:lpstr>
      <vt:lpstr> -   Pit removal (fel) -    Flow direction using the D8 method (P) -    D8 slope (sd8) -  Contributing area (ad8o) -    Longest flow path (plen), flow paths length (tlen) and network order (gord) -     Stream network skeleton (ss) -     Stream delineation (ssa) -     Stream network (w)   </vt:lpstr>
      <vt:lpstr>Slide 9</vt:lpstr>
      <vt:lpstr>Slide 10</vt:lpstr>
      <vt:lpstr>Logan River</vt:lpstr>
      <vt:lpstr>Slide 12</vt:lpstr>
      <vt:lpstr>Conclusions</vt:lpstr>
      <vt:lpstr>Future Work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Quality Analysis in Selected Streams in Utah and Idaho</dc:title>
  <dc:creator>Ruba</dc:creator>
  <cp:lastModifiedBy>Ruba</cp:lastModifiedBy>
  <cp:revision>172</cp:revision>
  <dcterms:created xsi:type="dcterms:W3CDTF">2006-08-16T00:00:00Z</dcterms:created>
  <dcterms:modified xsi:type="dcterms:W3CDTF">2010-11-23T17:31:44Z</dcterms:modified>
</cp:coreProperties>
</file>