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6" r:id="rId1"/>
  </p:sldMasterIdLst>
  <p:notesMasterIdLst>
    <p:notesMasterId r:id="rId15"/>
  </p:notesMasterIdLst>
  <p:handoutMasterIdLst>
    <p:handoutMasterId r:id="rId16"/>
  </p:handoutMasterIdLst>
  <p:sldIdLst>
    <p:sldId id="337" r:id="rId2"/>
    <p:sldId id="403" r:id="rId3"/>
    <p:sldId id="437" r:id="rId4"/>
    <p:sldId id="431" r:id="rId5"/>
    <p:sldId id="427" r:id="rId6"/>
    <p:sldId id="432" r:id="rId7"/>
    <p:sldId id="435" r:id="rId8"/>
    <p:sldId id="436" r:id="rId9"/>
    <p:sldId id="434" r:id="rId10"/>
    <p:sldId id="438" r:id="rId11"/>
    <p:sldId id="439" r:id="rId12"/>
    <p:sldId id="440" r:id="rId13"/>
    <p:sldId id="362" r:id="rId14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CC"/>
    <a:srgbClr val="CCFF99"/>
    <a:srgbClr val="41F133"/>
    <a:srgbClr val="A8C0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9" autoAdjust="0"/>
    <p:restoredTop sz="95333" autoAdjust="0"/>
  </p:normalViewPr>
  <p:slideViewPr>
    <p:cSldViewPr>
      <p:cViewPr varScale="1">
        <p:scale>
          <a:sx n="75" d="100"/>
          <a:sy n="75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160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Omar\Omar\Classes\Fall-2010\GIS\TermProject\Analysis2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v>Regression</c:v>
          </c:tx>
          <c:spPr>
            <a:ln w="28575">
              <a:noFill/>
            </a:ln>
          </c:spPr>
          <c:xVal>
            <c:numRef>
              <c:f>'Analysis (2)'!$S$55:$S$131</c:f>
              <c:numCache>
                <c:formatCode>General</c:formatCode>
                <c:ptCount val="77"/>
                <c:pt idx="0">
                  <c:v>45.2</c:v>
                </c:pt>
                <c:pt idx="1">
                  <c:v>18.2</c:v>
                </c:pt>
                <c:pt idx="2">
                  <c:v>71.099999999999994</c:v>
                </c:pt>
                <c:pt idx="3">
                  <c:v>146.19999999999999</c:v>
                </c:pt>
                <c:pt idx="4">
                  <c:v>61.9</c:v>
                </c:pt>
                <c:pt idx="5">
                  <c:v>480.7</c:v>
                </c:pt>
                <c:pt idx="6">
                  <c:v>1186.9000000000001</c:v>
                </c:pt>
                <c:pt idx="7">
                  <c:v>140.9</c:v>
                </c:pt>
                <c:pt idx="8">
                  <c:v>67.099999999999994</c:v>
                </c:pt>
                <c:pt idx="9">
                  <c:v>166.7</c:v>
                </c:pt>
                <c:pt idx="10">
                  <c:v>298.10000000000002</c:v>
                </c:pt>
                <c:pt idx="11">
                  <c:v>136.9</c:v>
                </c:pt>
                <c:pt idx="12">
                  <c:v>674.9</c:v>
                </c:pt>
                <c:pt idx="13">
                  <c:v>1713.7</c:v>
                </c:pt>
                <c:pt idx="14">
                  <c:v>267.60000000000002</c:v>
                </c:pt>
                <c:pt idx="15">
                  <c:v>127.2</c:v>
                </c:pt>
                <c:pt idx="16">
                  <c:v>138.30000000000001</c:v>
                </c:pt>
                <c:pt idx="17">
                  <c:v>342</c:v>
                </c:pt>
                <c:pt idx="18">
                  <c:v>164.8</c:v>
                </c:pt>
                <c:pt idx="19">
                  <c:v>782.8</c:v>
                </c:pt>
                <c:pt idx="20">
                  <c:v>1800</c:v>
                </c:pt>
                <c:pt idx="21">
                  <c:v>910.9</c:v>
                </c:pt>
                <c:pt idx="22">
                  <c:v>812.7</c:v>
                </c:pt>
                <c:pt idx="23">
                  <c:v>168.9</c:v>
                </c:pt>
                <c:pt idx="24">
                  <c:v>644.1</c:v>
                </c:pt>
                <c:pt idx="25">
                  <c:v>266.60000000000002</c:v>
                </c:pt>
                <c:pt idx="26">
                  <c:v>633.20000000000005</c:v>
                </c:pt>
                <c:pt idx="27">
                  <c:v>1485.9</c:v>
                </c:pt>
                <c:pt idx="28">
                  <c:v>751.8</c:v>
                </c:pt>
                <c:pt idx="29">
                  <c:v>798.9</c:v>
                </c:pt>
                <c:pt idx="30">
                  <c:v>347.2</c:v>
                </c:pt>
                <c:pt idx="31">
                  <c:v>1038.0999999999999</c:v>
                </c:pt>
                <c:pt idx="32">
                  <c:v>664</c:v>
                </c:pt>
                <c:pt idx="33">
                  <c:v>873.3</c:v>
                </c:pt>
                <c:pt idx="34">
                  <c:v>1442.4</c:v>
                </c:pt>
                <c:pt idx="35">
                  <c:v>151.5</c:v>
                </c:pt>
                <c:pt idx="36">
                  <c:v>123.2</c:v>
                </c:pt>
                <c:pt idx="37">
                  <c:v>161.80000000000001</c:v>
                </c:pt>
                <c:pt idx="38">
                  <c:v>482.7</c:v>
                </c:pt>
                <c:pt idx="39">
                  <c:v>1141</c:v>
                </c:pt>
                <c:pt idx="40">
                  <c:v>677.3</c:v>
                </c:pt>
                <c:pt idx="41">
                  <c:v>137.4</c:v>
                </c:pt>
                <c:pt idx="42">
                  <c:v>52.8</c:v>
                </c:pt>
                <c:pt idx="43">
                  <c:v>50.1</c:v>
                </c:pt>
                <c:pt idx="44">
                  <c:v>44.7</c:v>
                </c:pt>
                <c:pt idx="45">
                  <c:v>182.9</c:v>
                </c:pt>
                <c:pt idx="46">
                  <c:v>849.9</c:v>
                </c:pt>
                <c:pt idx="47">
                  <c:v>611.4</c:v>
                </c:pt>
                <c:pt idx="48">
                  <c:v>101.4</c:v>
                </c:pt>
                <c:pt idx="49">
                  <c:v>51.8</c:v>
                </c:pt>
                <c:pt idx="50">
                  <c:v>70.099999999999994</c:v>
                </c:pt>
                <c:pt idx="51">
                  <c:v>42.5</c:v>
                </c:pt>
                <c:pt idx="52">
                  <c:v>145.5</c:v>
                </c:pt>
                <c:pt idx="53">
                  <c:v>312.2</c:v>
                </c:pt>
                <c:pt idx="54">
                  <c:v>334.2</c:v>
                </c:pt>
                <c:pt idx="55">
                  <c:v>202.4</c:v>
                </c:pt>
                <c:pt idx="56">
                  <c:v>58.5</c:v>
                </c:pt>
                <c:pt idx="57">
                  <c:v>19.2</c:v>
                </c:pt>
                <c:pt idx="58">
                  <c:v>56.4</c:v>
                </c:pt>
                <c:pt idx="59">
                  <c:v>131.4</c:v>
                </c:pt>
                <c:pt idx="60">
                  <c:v>53.7</c:v>
                </c:pt>
                <c:pt idx="61">
                  <c:v>339.8</c:v>
                </c:pt>
                <c:pt idx="62">
                  <c:v>630.6</c:v>
                </c:pt>
                <c:pt idx="63">
                  <c:v>38.6</c:v>
                </c:pt>
                <c:pt idx="64">
                  <c:v>19</c:v>
                </c:pt>
                <c:pt idx="65">
                  <c:v>57.7</c:v>
                </c:pt>
                <c:pt idx="66">
                  <c:v>142.4</c:v>
                </c:pt>
                <c:pt idx="67">
                  <c:v>64.400000000000006</c:v>
                </c:pt>
                <c:pt idx="68">
                  <c:v>355.2</c:v>
                </c:pt>
                <c:pt idx="69">
                  <c:v>762.6</c:v>
                </c:pt>
                <c:pt idx="70">
                  <c:v>31.2</c:v>
                </c:pt>
                <c:pt idx="71">
                  <c:v>15</c:v>
                </c:pt>
                <c:pt idx="72">
                  <c:v>51.2</c:v>
                </c:pt>
                <c:pt idx="73">
                  <c:v>134.1</c:v>
                </c:pt>
                <c:pt idx="74">
                  <c:v>59.9</c:v>
                </c:pt>
                <c:pt idx="75">
                  <c:v>387.7</c:v>
                </c:pt>
                <c:pt idx="76">
                  <c:v>812.1</c:v>
                </c:pt>
              </c:numCache>
            </c:numRef>
          </c:xVal>
          <c:yVal>
            <c:numRef>
              <c:f>'Analysis (2)'!$Z$55:$Z$131</c:f>
              <c:numCache>
                <c:formatCode>_(* #,##0.00_);_(* \(#,##0.00\);_(* "-"??_);_(@_)</c:formatCode>
                <c:ptCount val="77"/>
                <c:pt idx="0">
                  <c:v>89.633807063120798</c:v>
                </c:pt>
                <c:pt idx="1">
                  <c:v>85.102482724788146</c:v>
                </c:pt>
                <c:pt idx="2">
                  <c:v>107.64239045834574</c:v>
                </c:pt>
                <c:pt idx="3">
                  <c:v>154.68915181566604</c:v>
                </c:pt>
                <c:pt idx="4">
                  <c:v>123.83085302403993</c:v>
                </c:pt>
                <c:pt idx="5">
                  <c:v>412.55808774350839</c:v>
                </c:pt>
                <c:pt idx="6">
                  <c:v>847.75305644783532</c:v>
                </c:pt>
                <c:pt idx="7">
                  <c:v>244.39329563482957</c:v>
                </c:pt>
                <c:pt idx="8">
                  <c:v>232.18465841331079</c:v>
                </c:pt>
                <c:pt idx="9">
                  <c:v>259.81604515795175</c:v>
                </c:pt>
                <c:pt idx="10">
                  <c:v>318.48415312600639</c:v>
                </c:pt>
                <c:pt idx="11">
                  <c:v>315.53993830095396</c:v>
                </c:pt>
                <c:pt idx="12">
                  <c:v>609.48324866374378</c:v>
                </c:pt>
                <c:pt idx="13">
                  <c:v>1103.4114453246484</c:v>
                </c:pt>
                <c:pt idx="14">
                  <c:v>200.4491472729139</c:v>
                </c:pt>
                <c:pt idx="15">
                  <c:v>153.7461315952936</c:v>
                </c:pt>
                <c:pt idx="16">
                  <c:v>224.36528126642742</c:v>
                </c:pt>
                <c:pt idx="17">
                  <c:v>315.38458626624225</c:v>
                </c:pt>
                <c:pt idx="18">
                  <c:v>224.07390799259986</c:v>
                </c:pt>
                <c:pt idx="19">
                  <c:v>605.52041037921913</c:v>
                </c:pt>
                <c:pt idx="20">
                  <c:v>1343.0039734306981</c:v>
                </c:pt>
                <c:pt idx="21">
                  <c:v>359.58966163855143</c:v>
                </c:pt>
                <c:pt idx="22">
                  <c:v>260.46244331892728</c:v>
                </c:pt>
                <c:pt idx="23">
                  <c:v>260.55176814033661</c:v>
                </c:pt>
                <c:pt idx="24">
                  <c:v>395.64121639409404</c:v>
                </c:pt>
                <c:pt idx="25">
                  <c:v>286.08833458957361</c:v>
                </c:pt>
                <c:pt idx="26">
                  <c:v>716.49155534977763</c:v>
                </c:pt>
                <c:pt idx="27">
                  <c:v>1436.9994825792728</c:v>
                </c:pt>
                <c:pt idx="28">
                  <c:v>894.61594647417064</c:v>
                </c:pt>
                <c:pt idx="29">
                  <c:v>815.2873613939264</c:v>
                </c:pt>
                <c:pt idx="30">
                  <c:v>335.96063258077464</c:v>
                </c:pt>
                <c:pt idx="31">
                  <c:v>654.29014696728052</c:v>
                </c:pt>
                <c:pt idx="32">
                  <c:v>402.56410334201911</c:v>
                </c:pt>
                <c:pt idx="33">
                  <c:v>652.4448358496486</c:v>
                </c:pt>
                <c:pt idx="34">
                  <c:v>1259.2368285997436</c:v>
                </c:pt>
                <c:pt idx="35">
                  <c:v>747.87362380311129</c:v>
                </c:pt>
                <c:pt idx="36">
                  <c:v>768.55332567968605</c:v>
                </c:pt>
                <c:pt idx="37">
                  <c:v>425.26841632270646</c:v>
                </c:pt>
                <c:pt idx="38">
                  <c:v>898.22430013002679</c:v>
                </c:pt>
                <c:pt idx="39">
                  <c:v>652.7127049809925</c:v>
                </c:pt>
                <c:pt idx="40">
                  <c:v>797.40205488683137</c:v>
                </c:pt>
                <c:pt idx="41">
                  <c:v>1204.281587310506</c:v>
                </c:pt>
                <c:pt idx="42">
                  <c:v>196.01920802865678</c:v>
                </c:pt>
                <c:pt idx="43">
                  <c:v>158.73446856622562</c:v>
                </c:pt>
                <c:pt idx="44">
                  <c:v>152.96328485320629</c:v>
                </c:pt>
                <c:pt idx="45">
                  <c:v>383.1443953167784</c:v>
                </c:pt>
                <c:pt idx="46">
                  <c:v>865.93398489869378</c:v>
                </c:pt>
                <c:pt idx="47">
                  <c:v>555.4336508362486</c:v>
                </c:pt>
                <c:pt idx="48">
                  <c:v>177.42639033938949</c:v>
                </c:pt>
                <c:pt idx="49">
                  <c:v>37.950585639932598</c:v>
                </c:pt>
                <c:pt idx="50">
                  <c:v>26.795291295469315</c:v>
                </c:pt>
                <c:pt idx="51">
                  <c:v>6.2970843247041159</c:v>
                </c:pt>
                <c:pt idx="52">
                  <c:v>116.87495782544183</c:v>
                </c:pt>
                <c:pt idx="53">
                  <c:v>617.48975199450956</c:v>
                </c:pt>
                <c:pt idx="54">
                  <c:v>471.99317960320161</c:v>
                </c:pt>
                <c:pt idx="55">
                  <c:v>115.1319049990954</c:v>
                </c:pt>
                <c:pt idx="56">
                  <c:v>39.436568814928044</c:v>
                </c:pt>
                <c:pt idx="57">
                  <c:v>46.299949947742732</c:v>
                </c:pt>
                <c:pt idx="58">
                  <c:v>15.477655591946872</c:v>
                </c:pt>
                <c:pt idx="59">
                  <c:v>98.655412781534238</c:v>
                </c:pt>
                <c:pt idx="60">
                  <c:v>246.40369657781298</c:v>
                </c:pt>
                <c:pt idx="61">
                  <c:v>281.32282123943173</c:v>
                </c:pt>
                <c:pt idx="62">
                  <c:v>189.78170094349866</c:v>
                </c:pt>
                <c:pt idx="63">
                  <c:v>90.245928871659103</c:v>
                </c:pt>
                <c:pt idx="64">
                  <c:v>58.076211024067554</c:v>
                </c:pt>
                <c:pt idx="65">
                  <c:v>65.100934939103112</c:v>
                </c:pt>
                <c:pt idx="66">
                  <c:v>124.49039418256585</c:v>
                </c:pt>
                <c:pt idx="67">
                  <c:v>83.782051686035402</c:v>
                </c:pt>
                <c:pt idx="68">
                  <c:v>293.4239891038892</c:v>
                </c:pt>
                <c:pt idx="69">
                  <c:v>496.56416275192839</c:v>
                </c:pt>
                <c:pt idx="70">
                  <c:v>101.96839911788958</c:v>
                </c:pt>
                <c:pt idx="71">
                  <c:v>91.608040309246533</c:v>
                </c:pt>
                <c:pt idx="72">
                  <c:v>116.62107898815351</c:v>
                </c:pt>
                <c:pt idx="73">
                  <c:v>179.37093748703626</c:v>
                </c:pt>
                <c:pt idx="74">
                  <c:v>138.2102695937609</c:v>
                </c:pt>
                <c:pt idx="75">
                  <c:v>346.72162337428671</c:v>
                </c:pt>
                <c:pt idx="76">
                  <c:v>635.34365171782906</c:v>
                </c:pt>
              </c:numCache>
            </c:numRef>
          </c:yVal>
        </c:ser>
        <c:ser>
          <c:idx val="1"/>
          <c:order val="1"/>
          <c:tx>
            <c:v>Line 45</c:v>
          </c:tx>
          <c:dPt>
            <c:idx val="1"/>
            <c:spPr>
              <a:ln>
                <a:solidFill>
                  <a:srgbClr val="FF0000"/>
                </a:solidFill>
              </a:ln>
            </c:spPr>
          </c:dPt>
          <c:xVal>
            <c:numRef>
              <c:f>'Analysis (2)'!$AH$66:$AH$67</c:f>
              <c:numCache>
                <c:formatCode>General</c:formatCode>
                <c:ptCount val="2"/>
                <c:pt idx="0">
                  <c:v>0</c:v>
                </c:pt>
                <c:pt idx="1">
                  <c:v>1600</c:v>
                </c:pt>
              </c:numCache>
            </c:numRef>
          </c:xVal>
          <c:yVal>
            <c:numRef>
              <c:f>'Analysis (2)'!$AI$66:$AI$67</c:f>
              <c:numCache>
                <c:formatCode>General</c:formatCode>
                <c:ptCount val="2"/>
                <c:pt idx="0">
                  <c:v>0</c:v>
                </c:pt>
                <c:pt idx="1">
                  <c:v>1600</c:v>
                </c:pt>
              </c:numCache>
            </c:numRef>
          </c:yVal>
        </c:ser>
        <c:axId val="69710592"/>
        <c:axId val="69712512"/>
      </c:scatterChart>
      <c:valAx>
        <c:axId val="69710592"/>
        <c:scaling>
          <c:orientation val="minMax"/>
          <c:max val="160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Flow</a:t>
                </a:r>
                <a:r>
                  <a:rPr lang="en-US" sz="1600" baseline="0"/>
                  <a:t> Measure at the Gage (cfs)</a:t>
                </a:r>
                <a:endParaRPr lang="en-US" sz="1600"/>
              </a:p>
            </c:rich>
          </c:tx>
          <c:layout/>
        </c:title>
        <c:numFmt formatCode="General" sourceLinked="1"/>
        <c:majorTickMark val="none"/>
        <c:tickLblPos val="nextTo"/>
        <c:crossAx val="69712512"/>
        <c:crosses val="autoZero"/>
        <c:crossBetween val="midCat"/>
      </c:valAx>
      <c:valAx>
        <c:axId val="69712512"/>
        <c:scaling>
          <c:orientation val="minMax"/>
          <c:max val="1600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Flow </a:t>
                </a:r>
                <a:r>
                  <a:rPr lang="en-US" sz="1600" dirty="0" smtClean="0"/>
                  <a:t>Prediction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(</a:t>
                </a:r>
                <a:r>
                  <a:rPr lang="en-US" sz="1600" baseline="0" dirty="0" err="1"/>
                  <a:t>cfs</a:t>
                </a:r>
                <a:r>
                  <a:rPr lang="en-US" sz="1600" baseline="0" dirty="0"/>
                  <a:t>)</a:t>
                </a:r>
                <a:endParaRPr lang="en-US" sz="1600" dirty="0"/>
              </a:p>
            </c:rich>
          </c:tx>
          <c:layout/>
        </c:title>
        <c:numFmt formatCode="_(* #,##0.00_);_(* \(#,##0.00\);_(* &quot;-&quot;??_);_(@_)" sourceLinked="1"/>
        <c:majorTickMark val="none"/>
        <c:tickLblPos val="nextTo"/>
        <c:crossAx val="697105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0.76344</cdr:x>
      <cdr:y>0.60377</cdr:y>
    </cdr:from>
    <cdr:to>
      <cdr:x>0.93</cdr:x>
      <cdr:y>0.72727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5817419" y="2530413"/>
          <a:ext cx="1269181" cy="5175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i="0" baseline="0" dirty="0">
              <a:solidFill>
                <a:sysClr val="windowText" lastClr="000000"/>
              </a:solidFill>
              <a:latin typeface="Calibri"/>
            </a:rPr>
            <a:t>R² = 0.65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CC7DF2-BD05-44F6-AA08-989B5CC9E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36D1B9-AF50-4EAB-8315-0913189A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C9EC6-A4AD-4AA8-86AB-CD0C970BB67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DBB80D4-80A9-471E-877C-8956F770377C}" type="datetime1">
              <a:rPr lang="en-US" smtClean="0"/>
              <a:pPr>
                <a:defRPr/>
              </a:pPr>
              <a:t>11/23/2010</a:t>
            </a:fld>
            <a:endParaRPr lang="en-US" smtClean="0"/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0BA32-290C-4A05-9C9C-E0A686BBF02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C296C-5B20-40AA-8D7D-5CFEB74A10AC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A9972-5829-4B30-B19F-8E396A698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3EC765-A66D-47AF-94CC-2D99F8DE35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88253-9488-485C-8E70-A37FE10539E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1B67F-3AE6-4C8B-BEAA-38F59B9472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F5C8B-3BA8-4490-8CCA-304A6F394B0B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ED71F-C6F5-47C4-B047-8EB819D3E5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6DE3A-2BBC-4830-9378-9157053311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accent1">
                    <a:tint val="2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E4F3CE-B516-4736-9DA5-BC9A0647E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57ACA8-FFAC-412A-B7DF-274D299EC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DA5C2C-0597-4E95-A915-46BFAAB6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478CA-BED1-4ACD-8831-3D7F173B0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9B1DA-90FC-4B2B-AFCB-A118CDE6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CC317E-3A39-4E2C-BD94-7951E587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7DD270-3EDF-4CE8-8FA1-137E0D8E5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12AD7D-67FA-4919-82A8-76D617D6A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69A0CA-E3BD-4BC4-9054-35B782DA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4933B2-4B17-46BF-8C72-B1A5C7FB8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D3AD55-FCB9-437A-8ED3-1E0A82BC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dirty="0">
                <a:solidFill>
                  <a:schemeClr val="tx1"/>
                </a:solidFill>
                <a:latin typeface="+mj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DE749A7-1DDF-4959-A76C-0BEFED699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762000" y="762000"/>
            <a:ext cx="7543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381000"/>
            <a:ext cx="8839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dirty="0">
                <a:latin typeface="+mn-lt"/>
              </a:rPr>
              <a:t>Streamflow Forecasting for Environmental Purpose at Bear River Watershed</a:t>
            </a:r>
          </a:p>
          <a:p>
            <a:pPr algn="ctr">
              <a:spcBef>
                <a:spcPct val="20000"/>
              </a:spcBef>
              <a:defRPr/>
            </a:pPr>
            <a:endParaRPr lang="en-US" sz="1200" b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 dirty="0">
          <a:solidFill>
            <a:srgbClr val="5C92B5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n-lt"/>
          <a:ea typeface="MS PGothic" pitchFamily="34" charset="-128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92B5"/>
          </a:solidFill>
          <a:latin typeface="Lucida Sans Unicode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92B5"/>
          </a:solidFill>
          <a:latin typeface="Lucida Sans Unicode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92B5"/>
          </a:solidFill>
          <a:latin typeface="Lucida Sans Unicode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92B5"/>
          </a:solidFill>
          <a:latin typeface="Lucida Sans Unicode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Lucida Sans Unicode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Lucida Sans Unicode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Lucida Sans Unicode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Lucida Sans Unicode" pitchFamily="34" charset="0"/>
          <a:ea typeface="MS PGothic" pitchFamily="34" charset="-128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429000"/>
            <a:ext cx="4648200" cy="7620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2400" b="1" smtClean="0"/>
              <a:t>Omar Alminagorta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		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en-US" sz="1800" b="1" smtClean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685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600" b="1" dirty="0">
                <a:cs typeface="Arial" charset="0"/>
              </a:rPr>
              <a:t>Streamflow Forecasting for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3600" b="1" dirty="0">
                <a:cs typeface="Arial" charset="0"/>
              </a:rPr>
              <a:t>Environmental Purpose at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3600" b="1" dirty="0">
                <a:cs typeface="Arial" charset="0"/>
              </a:rPr>
              <a:t>Bear River Watershed</a:t>
            </a:r>
            <a:endParaRPr lang="en-US" sz="3600" b="1" dirty="0">
              <a:latin typeface="+mj-lt"/>
            </a:endParaRPr>
          </a:p>
        </p:txBody>
      </p:sp>
      <p:sp>
        <p:nvSpPr>
          <p:cNvPr id="13319" name="Slide Number Placeholder 1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80736A-66C5-4F73-98D6-0A4D162A381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381000" y="4495800"/>
            <a:ext cx="4724400" cy="990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cs typeface="Arial" charset="0"/>
              </a:rPr>
              <a:t>Utah State University</a:t>
            </a:r>
          </a:p>
          <a:p>
            <a:pPr algn="ctr" eaLnBrk="0" hangingPunct="0">
              <a:defRPr/>
            </a:pPr>
            <a:r>
              <a:rPr lang="en-US" b="1" dirty="0">
                <a:latin typeface="+mj-lt"/>
                <a:cs typeface="Arial" charset="0"/>
              </a:rPr>
              <a:t>GIS in Water Resources</a:t>
            </a:r>
          </a:p>
          <a:p>
            <a:pPr algn="ctr" eaLnBrk="0" hangingPunct="0">
              <a:defRPr/>
            </a:pPr>
            <a:r>
              <a:rPr lang="en-US" b="1" dirty="0">
                <a:latin typeface="+mj-lt"/>
                <a:cs typeface="Arial" charset="0"/>
              </a:rPr>
              <a:t>Nov 2010</a:t>
            </a:r>
          </a:p>
        </p:txBody>
      </p:sp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3" cstate="print"/>
          <a:srcRect l="25989" t="13405" r="25565" b="7689"/>
          <a:stretch>
            <a:fillRect/>
          </a:stretch>
        </p:blipFill>
        <p:spPr bwMode="auto">
          <a:xfrm>
            <a:off x="5167313" y="2819400"/>
            <a:ext cx="39766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Forecasting Analysis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44958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latin typeface="+mn-lt"/>
                <a:ea typeface="+mn-ea"/>
              </a:rPr>
              <a:t>Q</a:t>
            </a:r>
            <a:r>
              <a:rPr lang="en-US" sz="2700" baseline="-25000" dirty="0">
                <a:latin typeface="+mn-lt"/>
                <a:ea typeface="+mn-ea"/>
              </a:rPr>
              <a:t>t</a:t>
            </a:r>
            <a:r>
              <a:rPr lang="en-US" sz="2700" dirty="0">
                <a:latin typeface="+mn-lt"/>
                <a:ea typeface="+mn-ea"/>
              </a:rPr>
              <a:t>= f( PP</a:t>
            </a:r>
            <a:r>
              <a:rPr lang="en-US" sz="2700" baseline="-25000" dirty="0">
                <a:latin typeface="+mn-lt"/>
                <a:ea typeface="+mn-ea"/>
              </a:rPr>
              <a:t>t-1</a:t>
            </a:r>
            <a:r>
              <a:rPr lang="en-US" sz="2700" dirty="0">
                <a:latin typeface="+mn-lt"/>
                <a:ea typeface="+mn-ea"/>
              </a:rPr>
              <a:t>, SM</a:t>
            </a:r>
            <a:r>
              <a:rPr lang="en-US" sz="2700" baseline="-25000" dirty="0">
                <a:latin typeface="+mn-lt"/>
                <a:ea typeface="+mn-ea"/>
              </a:rPr>
              <a:t>t-1</a:t>
            </a:r>
            <a:r>
              <a:rPr lang="en-US" sz="2700" dirty="0">
                <a:latin typeface="+mn-lt"/>
                <a:ea typeface="+mn-ea"/>
              </a:rPr>
              <a:t>, Q</a:t>
            </a:r>
            <a:r>
              <a:rPr lang="en-US" sz="2700" baseline="-25000" dirty="0">
                <a:latin typeface="+mn-lt"/>
                <a:ea typeface="+mn-ea"/>
              </a:rPr>
              <a:t>t-1</a:t>
            </a:r>
            <a:r>
              <a:rPr lang="en-US" sz="2700" dirty="0">
                <a:latin typeface="+mn-lt"/>
                <a:ea typeface="+mn-ea"/>
              </a:rPr>
              <a:t>)</a:t>
            </a:r>
          </a:p>
        </p:txBody>
      </p:sp>
      <p:sp>
        <p:nvSpPr>
          <p:cNvPr id="21513" name="Slide Number Placeholder 1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DD1F9F-169F-4597-9404-F9C6482716C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295400" y="2895600"/>
            <a:ext cx="7162800" cy="1338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>
                <a:latin typeface="+mn-lt"/>
                <a:ea typeface="+mn-ea"/>
              </a:rPr>
              <a:t>PP= Spatial Interpolation of Precipitation</a:t>
            </a:r>
          </a:p>
          <a:p>
            <a:pPr>
              <a:defRPr/>
            </a:pPr>
            <a:r>
              <a:rPr lang="en-US" sz="2700" dirty="0">
                <a:latin typeface="+mn-lt"/>
                <a:ea typeface="+mn-ea"/>
              </a:rPr>
              <a:t>SM= Spatial Interpolation of Soil Moisture</a:t>
            </a:r>
          </a:p>
          <a:p>
            <a:pPr>
              <a:defRPr/>
            </a:pPr>
            <a:r>
              <a:rPr lang="en-US" sz="2700" dirty="0">
                <a:latin typeface="+mn-lt"/>
                <a:ea typeface="+mn-ea"/>
              </a:rPr>
              <a:t>Q   = Stream Flow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Flow Prediction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449FA-7731-494E-B3C9-8509B7178B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828800"/>
          <a:ext cx="76200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30C6-7399-4D52-B28D-AB788A24CE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6248400" cy="2209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6"/>
                </a:solidFill>
              </a:rPr>
              <a:t>Questions</a:t>
            </a:r>
          </a:p>
        </p:txBody>
      </p:sp>
      <p:sp>
        <p:nvSpPr>
          <p:cNvPr id="25603" name="Line 5"/>
          <p:cNvSpPr>
            <a:spLocks noChangeShapeType="1"/>
          </p:cNvSpPr>
          <p:nvPr/>
        </p:nvSpPr>
        <p:spPr bwMode="auto">
          <a:xfrm flipH="1">
            <a:off x="0" y="3124200"/>
            <a:ext cx="9144000" cy="76200"/>
          </a:xfrm>
          <a:prstGeom prst="line">
            <a:avLst/>
          </a:prstGeom>
          <a:noFill/>
          <a:ln w="38100">
            <a:solidFill>
              <a:srgbClr val="0A9CCA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Slide Number Placeholder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5E661B-5565-4929-97A8-C01D5E4599A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3" cstate="print"/>
          <a:srcRect l="29431" t="9673" r="30298" b="7310"/>
          <a:stretch>
            <a:fillRect/>
          </a:stretch>
        </p:blipFill>
        <p:spPr bwMode="auto">
          <a:xfrm>
            <a:off x="0" y="3200400"/>
            <a:ext cx="2832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458200" cy="6096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  <a:defRPr/>
            </a:pPr>
            <a:r>
              <a:rPr smtClean="0">
                <a:solidFill>
                  <a:schemeClr val="accent6"/>
                </a:solidFill>
              </a:rPr>
              <a:t>Background - </a:t>
            </a:r>
            <a:r>
              <a:rPr smtClean="0"/>
              <a:t>Bear River Watershed</a:t>
            </a:r>
            <a:br>
              <a:rPr smtClean="0"/>
            </a:br>
            <a:endParaRPr>
              <a:solidFill>
                <a:schemeClr val="accent6"/>
              </a:solidFill>
            </a:endParaRPr>
          </a:p>
        </p:txBody>
      </p:sp>
      <p:pic>
        <p:nvPicPr>
          <p:cNvPr id="14339" name="Picture 24" descr="G:\Bear River Refuge\Watersheds\GIS_WATERSHED\Bear Basin.jpg"/>
          <p:cNvPicPr>
            <a:picLocks noChangeAspect="1" noChangeArrowheads="1"/>
          </p:cNvPicPr>
          <p:nvPr/>
        </p:nvPicPr>
        <p:blipFill>
          <a:blip r:embed="rId3" cstate="print"/>
          <a:srcRect l="11299" t="7965" r="11391" b="8020"/>
          <a:stretch>
            <a:fillRect/>
          </a:stretch>
        </p:blipFill>
        <p:spPr bwMode="auto">
          <a:xfrm>
            <a:off x="-15875" y="1600200"/>
            <a:ext cx="4206875" cy="5257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4114800" y="1676400"/>
            <a:ext cx="54102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en-US" sz="2300">
                <a:solidFill>
                  <a:srgbClr val="000000"/>
                </a:solidFill>
              </a:rPr>
              <a:t>Covers 7,500 square miles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sz="2000"/>
              <a:t> </a:t>
            </a:r>
            <a:r>
              <a:rPr lang="en-US" sz="2300">
                <a:solidFill>
                  <a:srgbClr val="000000"/>
                </a:solidFill>
              </a:rPr>
              <a:t>Bear River crosses state boundaries </a:t>
            </a:r>
          </a:p>
          <a:p>
            <a:pPr eaLnBrk="0" hangingPunct="0"/>
            <a:r>
              <a:rPr lang="en-US" sz="2300">
                <a:solidFill>
                  <a:srgbClr val="000000"/>
                </a:solidFill>
              </a:rPr>
              <a:t>5 times and it is the largest tributary</a:t>
            </a:r>
          </a:p>
          <a:p>
            <a:pPr eaLnBrk="0" hangingPunct="0"/>
            <a:r>
              <a:rPr lang="en-US" sz="2300">
                <a:solidFill>
                  <a:srgbClr val="000000"/>
                </a:solidFill>
              </a:rPr>
              <a:t> to the Great Salt Lake.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sz="2300">
                <a:solidFill>
                  <a:srgbClr val="000000"/>
                </a:solidFill>
              </a:rPr>
              <a:t>3 important wetlands: </a:t>
            </a:r>
          </a:p>
          <a:p>
            <a:pPr lvl="1" eaLnBrk="0" hangingPunct="0">
              <a:buFont typeface="Wingdings" pitchFamily="2" charset="2"/>
              <a:buChar char="Ø"/>
            </a:pPr>
            <a:r>
              <a:rPr lang="en-US" sz="2300">
                <a:solidFill>
                  <a:srgbClr val="000000"/>
                </a:solidFill>
              </a:rPr>
              <a:t>Cokeville, </a:t>
            </a:r>
          </a:p>
          <a:p>
            <a:pPr lvl="1" eaLnBrk="0" hangingPunct="0">
              <a:buFont typeface="Wingdings" pitchFamily="2" charset="2"/>
              <a:buChar char="Ø"/>
            </a:pPr>
            <a:r>
              <a:rPr lang="en-US" sz="2300">
                <a:solidFill>
                  <a:srgbClr val="000000"/>
                </a:solidFill>
              </a:rPr>
              <a:t>Mudflat and </a:t>
            </a:r>
          </a:p>
          <a:p>
            <a:pPr lvl="1" eaLnBrk="0" hangingPunct="0">
              <a:buFont typeface="Wingdings" pitchFamily="2" charset="2"/>
              <a:buChar char="Ø"/>
            </a:pPr>
            <a:r>
              <a:rPr lang="en-US" sz="2300">
                <a:solidFill>
                  <a:srgbClr val="000000"/>
                </a:solidFill>
              </a:rPr>
              <a:t>Bear River Migratory </a:t>
            </a:r>
          </a:p>
          <a:p>
            <a:pPr lvl="1" eaLnBrk="0" hangingPunct="0"/>
            <a:r>
              <a:rPr lang="en-US" sz="2300">
                <a:solidFill>
                  <a:srgbClr val="000000"/>
                </a:solidFill>
              </a:rPr>
              <a:t>    Bird Refuge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724400"/>
            <a:ext cx="4572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367" name="Slide Number Placeholder 1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0B40E5-B305-4D29-8192-A1043D6D6207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1" name="Rectangle 10"/>
          <p:cNvSpPr/>
          <p:nvPr/>
        </p:nvSpPr>
        <p:spPr>
          <a:xfrm>
            <a:off x="2057400" y="3200400"/>
            <a:ext cx="4572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3733800"/>
            <a:ext cx="457200" cy="3048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Forecasting water availability to improve wetland management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A6299-B9ED-4D56-B509-A4A2FC9787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413" y="3044825"/>
            <a:ext cx="5081587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11563"/>
            <a:ext cx="497205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1000" y="20574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Necessity to forecast water supply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4343400" cy="2286000"/>
          </a:xfrm>
        </p:spPr>
        <p:txBody>
          <a:bodyPr/>
          <a:lstStyle/>
          <a:p>
            <a:r>
              <a:rPr lang="en-US" smtClean="0"/>
              <a:t>Forecast the quantity of surface flow at specific points at the Bear River Watershed using spatial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Objective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4786-4AB9-4B6D-8B75-FAB767C523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3" cstate="print"/>
          <a:srcRect l="29504" t="12721" r="22362" b="7652"/>
          <a:stretch>
            <a:fillRect/>
          </a:stretch>
        </p:blipFill>
        <p:spPr bwMode="auto">
          <a:xfrm>
            <a:off x="4427538" y="1752600"/>
            <a:ext cx="47164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>
                <a:solidFill>
                  <a:schemeClr val="accent6"/>
                </a:solidFill>
              </a:rPr>
              <a:t>Methodology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276600" y="1752600"/>
            <a:ext cx="2667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GIS Analysis</a:t>
            </a:r>
          </a:p>
          <a:p>
            <a:pPr lvl="1">
              <a:defRPr/>
            </a:pPr>
            <a:r>
              <a:rPr lang="en-US" dirty="0">
                <a:cs typeface="Arial" charset="0"/>
              </a:rPr>
              <a:t>- Spatial Interpolation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2971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Weather Information</a:t>
            </a:r>
          </a:p>
          <a:p>
            <a:pPr lvl="1">
              <a:buFontTx/>
              <a:buChar char="-"/>
              <a:defRPr/>
            </a:pPr>
            <a:r>
              <a:rPr lang="en-US" dirty="0">
                <a:latin typeface="+mn-lt"/>
                <a:cs typeface="Arial" charset="0"/>
              </a:rPr>
              <a:t>Precipitation</a:t>
            </a:r>
          </a:p>
          <a:p>
            <a:pPr lvl="1">
              <a:buFontTx/>
              <a:buChar char="-"/>
              <a:defRPr/>
            </a:pPr>
            <a:r>
              <a:rPr lang="en-US" dirty="0">
                <a:latin typeface="+mn-lt"/>
                <a:cs typeface="Arial" charset="0"/>
              </a:rPr>
              <a:t>Soil Moisture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2819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Stream Gauges Stations</a:t>
            </a:r>
          </a:p>
          <a:p>
            <a:pPr lvl="1">
              <a:defRPr/>
            </a:pPr>
            <a:r>
              <a:rPr lang="en-US" dirty="0">
                <a:latin typeface="+mn-lt"/>
                <a:cs typeface="Arial" charset="0"/>
              </a:rPr>
              <a:t>- Flow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625" y="2286000"/>
            <a:ext cx="2814638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Relationship</a:t>
            </a:r>
          </a:p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between weather </a:t>
            </a:r>
          </a:p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parameters </a:t>
            </a:r>
          </a:p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and Flow from</a:t>
            </a:r>
          </a:p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Stream Gages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816225" y="2514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59425" y="2590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Slide Number Placeholder 1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94BFEF-73F5-4676-AD92-3F273858171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pic>
        <p:nvPicPr>
          <p:cNvPr id="17418" name="Picture 1"/>
          <p:cNvPicPr>
            <a:picLocks noChangeAspect="1" noChangeArrowheads="1"/>
          </p:cNvPicPr>
          <p:nvPr/>
        </p:nvPicPr>
        <p:blipFill>
          <a:blip r:embed="rId3" cstate="print"/>
          <a:srcRect l="38483" t="20547" r="24319" b="11644"/>
          <a:stretch>
            <a:fillRect/>
          </a:stretch>
        </p:blipFill>
        <p:spPr bwMode="auto">
          <a:xfrm>
            <a:off x="3124200" y="3200400"/>
            <a:ext cx="2438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875338" y="1676400"/>
            <a:ext cx="32686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Forecasting Analysis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524000"/>
            <a:ext cx="24241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Arial" charset="0"/>
              </a:rPr>
              <a:t>Data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Data Collection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015DA-0F91-4A69-AEAB-1F4403EAFB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print"/>
          <a:srcRect l="29431" t="9673" r="30298" b="7310"/>
          <a:stretch>
            <a:fillRect/>
          </a:stretch>
        </p:blipFill>
        <p:spPr bwMode="auto">
          <a:xfrm>
            <a:off x="4953000" y="1444625"/>
            <a:ext cx="4191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ontent Placeholder 4"/>
          <p:cNvSpPr>
            <a:spLocks noGrp="1"/>
          </p:cNvSpPr>
          <p:nvPr>
            <p:ph idx="1"/>
          </p:nvPr>
        </p:nvSpPr>
        <p:spPr>
          <a:xfrm>
            <a:off x="0" y="2057400"/>
            <a:ext cx="47244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15 SNOTEL sites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Precipitation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Soil Moisture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07 Stream gauges stations.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mtClean="0"/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29504" t="12721" r="22362" b="7652"/>
          <a:stretch>
            <a:fillRect/>
          </a:stretch>
        </p:blipFill>
        <p:spPr bwMode="auto">
          <a:xfrm>
            <a:off x="4427538" y="1752600"/>
            <a:ext cx="47164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Input Data to GIS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9CE4D-6D85-4D7C-8BF6-DE65D8961A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3" cstate="print"/>
          <a:srcRect t="2054" r="40189" b="31818"/>
          <a:stretch>
            <a:fillRect/>
          </a:stretch>
        </p:blipFill>
        <p:spPr bwMode="auto">
          <a:xfrm>
            <a:off x="2747963" y="1905000"/>
            <a:ext cx="6396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676400"/>
            <a:ext cx="274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/>
              <a:t>2007 to 2009 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Average of three years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Monthly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Application of GIS model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33056-29E9-4E11-98CE-12C368D270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7586" name="Picture 1"/>
          <p:cNvPicPr>
            <a:picLocks noChangeAspect="1" noChangeArrowheads="1"/>
          </p:cNvPicPr>
          <p:nvPr/>
        </p:nvPicPr>
        <p:blipFill>
          <a:blip r:embed="rId2" cstate="print"/>
          <a:srcRect t="6161" b="36330"/>
          <a:stretch>
            <a:fillRect/>
          </a:stretch>
        </p:blipFill>
        <p:spPr bwMode="auto">
          <a:xfrm>
            <a:off x="0" y="1828800"/>
            <a:ext cx="900271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r="15395" b="10255"/>
          <a:stretch>
            <a:fillRect/>
          </a:stretch>
        </p:blipFill>
        <p:spPr bwMode="auto">
          <a:xfrm>
            <a:off x="0" y="1752600"/>
            <a:ext cx="77073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14400"/>
            <a:ext cx="3200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Precipitation</a:t>
            </a:r>
            <a:br>
              <a:rPr smtClean="0"/>
            </a:br>
            <a:r>
              <a:rPr smtClean="0"/>
              <a:t>January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FAD36-9722-4481-AB07-5F02CC3BB6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 cstate="print"/>
          <a:srcRect l="16411" r="36327" b="11830"/>
          <a:stretch>
            <a:fillRect/>
          </a:stretch>
        </p:blipFill>
        <p:spPr bwMode="auto">
          <a:xfrm>
            <a:off x="0" y="1968500"/>
            <a:ext cx="4191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3" cstate="print"/>
          <a:srcRect l="37439" t="21692" r="22664" b="16805"/>
          <a:stretch>
            <a:fillRect/>
          </a:stretch>
        </p:blipFill>
        <p:spPr bwMode="auto">
          <a:xfrm>
            <a:off x="4543425" y="2286000"/>
            <a:ext cx="46005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410200" y="990600"/>
            <a:ext cx="3200400" cy="9144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5C92B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Soil Moisture</a:t>
            </a:r>
            <a:br>
              <a:rPr lang="en-US" sz="3600" b="1" dirty="0">
                <a:solidFill>
                  <a:srgbClr val="5C92B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rgbClr val="5C92B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June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628378</TotalTime>
  <Words>228</Words>
  <Application>Microsoft Office PowerPoint</Application>
  <PresentationFormat>On-screen Show (4:3)</PresentationFormat>
  <Paragraphs>83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Slide 1</vt:lpstr>
      <vt:lpstr>Background - Bear River Watershed </vt:lpstr>
      <vt:lpstr>Forecasting water availability to improve wetland management</vt:lpstr>
      <vt:lpstr>Objective</vt:lpstr>
      <vt:lpstr>Methodology</vt:lpstr>
      <vt:lpstr>Data Collection</vt:lpstr>
      <vt:lpstr>Input Data to GIS</vt:lpstr>
      <vt:lpstr>Application of GIS model</vt:lpstr>
      <vt:lpstr>Precipitation January</vt:lpstr>
      <vt:lpstr>Forecasting Analysis</vt:lpstr>
      <vt:lpstr>Flow Prediction</vt:lpstr>
      <vt:lpstr>Slide 12</vt:lpstr>
      <vt:lpstr>Questions</vt:lpstr>
    </vt:vector>
  </TitlesOfParts>
  <Company>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Sims</dc:creator>
  <cp:lastModifiedBy>Omar Alminagorta</cp:lastModifiedBy>
  <cp:revision>244</cp:revision>
  <dcterms:created xsi:type="dcterms:W3CDTF">2006-05-18T20:11:41Z</dcterms:created>
  <dcterms:modified xsi:type="dcterms:W3CDTF">2010-11-23T21:43:00Z</dcterms:modified>
</cp:coreProperties>
</file>