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S_PROJ_SNO&amp;RV\Just%20for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S_PROJ_SNO&amp;RV\Just%20for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IS_PROJ_SNO&amp;RV\Just%20for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Apr.1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Runoff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11145106074171"/>
          <c:y val="0.16597095870485098"/>
          <c:w val="0.66530763577314123"/>
          <c:h val="0.65387123946977821"/>
        </c:manualLayout>
      </c:layout>
      <c:scatterChart>
        <c:scatterStyle val="lineMarker"/>
        <c:varyColors val="0"/>
        <c:ser>
          <c:idx val="1"/>
          <c:order val="1"/>
          <c:tx>
            <c:v>TempleFork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6.560029950659052E-2"/>
                  <c:y val="4.3513641065146998E-2"/>
                </c:manualLayout>
              </c:layout>
              <c:numFmt formatCode="General" sourceLinked="0"/>
            </c:trendlineLbl>
          </c:trendline>
          <c:xVal>
            <c:numRef>
              <c:f>Sheet1!$B$7:$B$14</c:f>
              <c:numCache>
                <c:formatCode>General</c:formatCode>
                <c:ptCount val="8"/>
                <c:pt idx="0">
                  <c:v>13.3</c:v>
                </c:pt>
                <c:pt idx="1">
                  <c:v>14</c:v>
                </c:pt>
                <c:pt idx="2">
                  <c:v>10.7</c:v>
                </c:pt>
                <c:pt idx="3">
                  <c:v>19</c:v>
                </c:pt>
                <c:pt idx="4">
                  <c:v>23.4</c:v>
                </c:pt>
                <c:pt idx="5">
                  <c:v>10.200000000000001</c:v>
                </c:pt>
                <c:pt idx="6">
                  <c:v>19.2</c:v>
                </c:pt>
                <c:pt idx="7">
                  <c:v>19.5</c:v>
                </c:pt>
              </c:numCache>
            </c:numRef>
          </c:xVal>
          <c:yVal>
            <c:numRef>
              <c:f>Sheet1!$C$7:$C$14</c:f>
              <c:numCache>
                <c:formatCode>General</c:formatCode>
                <c:ptCount val="8"/>
                <c:pt idx="0">
                  <c:v>492</c:v>
                </c:pt>
                <c:pt idx="1">
                  <c:v>716</c:v>
                </c:pt>
                <c:pt idx="2">
                  <c:v>529</c:v>
                </c:pt>
                <c:pt idx="3">
                  <c:v>1100</c:v>
                </c:pt>
                <c:pt idx="4">
                  <c:v>1530</c:v>
                </c:pt>
                <c:pt idx="5">
                  <c:v>410</c:v>
                </c:pt>
                <c:pt idx="6">
                  <c:v>664</c:v>
                </c:pt>
                <c:pt idx="7">
                  <c:v>967</c:v>
                </c:pt>
              </c:numCache>
            </c:numRef>
          </c:yVal>
          <c:smooth val="0"/>
        </c:ser>
        <c:ser>
          <c:idx val="0"/>
          <c:order val="0"/>
          <c:tx>
            <c:v>TonyGrove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4.2449729674247101E-2"/>
                  <c:y val="0.40053673294966874"/>
                </c:manualLayout>
              </c:layout>
              <c:numFmt formatCode="General" sourceLinked="0"/>
            </c:trendlineLbl>
          </c:trendline>
          <c:xVal>
            <c:numRef>
              <c:f>Sheet1!$E$4:$E$14</c:f>
              <c:numCache>
                <c:formatCode>General</c:formatCode>
                <c:ptCount val="11"/>
                <c:pt idx="0">
                  <c:v>43.3</c:v>
                </c:pt>
                <c:pt idx="1">
                  <c:v>34.5</c:v>
                </c:pt>
                <c:pt idx="2">
                  <c:v>22.2</c:v>
                </c:pt>
                <c:pt idx="3">
                  <c:v>29.3</c:v>
                </c:pt>
                <c:pt idx="4">
                  <c:v>33.1</c:v>
                </c:pt>
                <c:pt idx="5">
                  <c:v>27.8</c:v>
                </c:pt>
                <c:pt idx="6">
                  <c:v>44</c:v>
                </c:pt>
                <c:pt idx="7">
                  <c:v>56</c:v>
                </c:pt>
                <c:pt idx="8">
                  <c:v>23.1</c:v>
                </c:pt>
                <c:pt idx="9">
                  <c:v>39.9</c:v>
                </c:pt>
                <c:pt idx="10">
                  <c:v>39.200000000000003</c:v>
                </c:pt>
              </c:numCache>
            </c:numRef>
          </c:xVal>
          <c:yVal>
            <c:numRef>
              <c:f>Sheet1!$F$4:$F$14</c:f>
              <c:numCache>
                <c:formatCode>General</c:formatCode>
                <c:ptCount val="11"/>
                <c:pt idx="0">
                  <c:v>1430</c:v>
                </c:pt>
                <c:pt idx="1">
                  <c:v>562</c:v>
                </c:pt>
                <c:pt idx="2">
                  <c:v>721</c:v>
                </c:pt>
                <c:pt idx="3">
                  <c:v>492</c:v>
                </c:pt>
                <c:pt idx="4">
                  <c:v>716</c:v>
                </c:pt>
                <c:pt idx="5">
                  <c:v>529</c:v>
                </c:pt>
                <c:pt idx="6">
                  <c:v>1100</c:v>
                </c:pt>
                <c:pt idx="7">
                  <c:v>1530</c:v>
                </c:pt>
                <c:pt idx="8">
                  <c:v>410</c:v>
                </c:pt>
                <c:pt idx="9">
                  <c:v>664</c:v>
                </c:pt>
                <c:pt idx="10">
                  <c:v>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919744"/>
        <c:axId val="119921664"/>
      </c:scatterChart>
      <c:valAx>
        <c:axId val="11991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Snow Water Equivalent (in)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921664"/>
        <c:crosses val="autoZero"/>
        <c:crossBetween val="midCat"/>
      </c:valAx>
      <c:valAx>
        <c:axId val="11992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Maximum Average Daily Flow (cfs)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919744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120113854614331"/>
          <c:y val="0.49260092431530111"/>
          <c:w val="0.13630987746680071"/>
          <c:h val="0.141307270537896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Avg</a:t>
            </a:r>
            <a:r>
              <a:rPr lang="en-US" dirty="0"/>
              <a:t> </a:t>
            </a:r>
            <a:r>
              <a:rPr lang="en-US" dirty="0" err="1"/>
              <a:t>Precip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Runoff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436402180496672"/>
          <c:y val="0.15562037675589274"/>
          <c:w val="0.67870198493278666"/>
          <c:h val="0.70103834728682768"/>
        </c:manualLayout>
      </c:layout>
      <c:scatterChart>
        <c:scatterStyle val="lineMarker"/>
        <c:varyColors val="0"/>
        <c:ser>
          <c:idx val="1"/>
          <c:order val="1"/>
          <c:tx>
            <c:v>TempleFork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4.5860784644963085E-2"/>
                  <c:y val="4.700850697924492E-2"/>
                </c:manualLayout>
              </c:layout>
              <c:numFmt formatCode="General" sourceLinked="0"/>
            </c:trendlineLbl>
          </c:trendline>
          <c:xVal>
            <c:numRef>
              <c:f>Sheet1!$B$33:$B$40</c:f>
              <c:numCache>
                <c:formatCode>General</c:formatCode>
                <c:ptCount val="8"/>
                <c:pt idx="0">
                  <c:v>9.07</c:v>
                </c:pt>
                <c:pt idx="1">
                  <c:v>7.26</c:v>
                </c:pt>
                <c:pt idx="2">
                  <c:v>7.8</c:v>
                </c:pt>
                <c:pt idx="3">
                  <c:v>10.5</c:v>
                </c:pt>
                <c:pt idx="4">
                  <c:v>13.2</c:v>
                </c:pt>
                <c:pt idx="5">
                  <c:v>5.7</c:v>
                </c:pt>
                <c:pt idx="6">
                  <c:v>11.3</c:v>
                </c:pt>
                <c:pt idx="7">
                  <c:v>10</c:v>
                </c:pt>
              </c:numCache>
            </c:numRef>
          </c:xVal>
          <c:yVal>
            <c:numRef>
              <c:f>Sheet1!$C$33:$C$40</c:f>
              <c:numCache>
                <c:formatCode>General</c:formatCode>
                <c:ptCount val="8"/>
                <c:pt idx="0">
                  <c:v>492</c:v>
                </c:pt>
                <c:pt idx="1">
                  <c:v>716</c:v>
                </c:pt>
                <c:pt idx="2">
                  <c:v>529</c:v>
                </c:pt>
                <c:pt idx="3">
                  <c:v>1100</c:v>
                </c:pt>
                <c:pt idx="4">
                  <c:v>1530</c:v>
                </c:pt>
                <c:pt idx="5">
                  <c:v>410</c:v>
                </c:pt>
                <c:pt idx="6">
                  <c:v>664</c:v>
                </c:pt>
                <c:pt idx="7">
                  <c:v>967</c:v>
                </c:pt>
              </c:numCache>
            </c:numRef>
          </c:yVal>
          <c:smooth val="0"/>
        </c:ser>
        <c:ser>
          <c:idx val="0"/>
          <c:order val="0"/>
          <c:tx>
            <c:v>TonyGrove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7.8330533410362023E-3"/>
                  <c:y val="0.41271119920119426"/>
                </c:manualLayout>
              </c:layout>
              <c:numFmt formatCode="General" sourceLinked="0"/>
            </c:trendlineLbl>
          </c:trendline>
          <c:xVal>
            <c:numRef>
              <c:f>Sheet1!$E$30:$E$40</c:f>
              <c:numCache>
                <c:formatCode>General</c:formatCode>
                <c:ptCount val="11"/>
                <c:pt idx="0">
                  <c:v>26.2</c:v>
                </c:pt>
                <c:pt idx="1">
                  <c:v>18.8</c:v>
                </c:pt>
                <c:pt idx="2">
                  <c:v>13.3</c:v>
                </c:pt>
                <c:pt idx="3">
                  <c:v>17.2</c:v>
                </c:pt>
                <c:pt idx="4">
                  <c:v>17</c:v>
                </c:pt>
                <c:pt idx="5">
                  <c:v>17.5</c:v>
                </c:pt>
                <c:pt idx="6">
                  <c:v>25.5</c:v>
                </c:pt>
                <c:pt idx="7">
                  <c:v>32.300000000000004</c:v>
                </c:pt>
                <c:pt idx="8">
                  <c:v>13.7</c:v>
                </c:pt>
                <c:pt idx="9">
                  <c:v>21.7</c:v>
                </c:pt>
                <c:pt idx="10">
                  <c:v>21.1</c:v>
                </c:pt>
              </c:numCache>
            </c:numRef>
          </c:xVal>
          <c:yVal>
            <c:numRef>
              <c:f>Sheet1!$F$30:$F$40</c:f>
              <c:numCache>
                <c:formatCode>General</c:formatCode>
                <c:ptCount val="11"/>
                <c:pt idx="0">
                  <c:v>1430</c:v>
                </c:pt>
                <c:pt idx="1">
                  <c:v>562</c:v>
                </c:pt>
                <c:pt idx="2">
                  <c:v>721</c:v>
                </c:pt>
                <c:pt idx="3">
                  <c:v>492</c:v>
                </c:pt>
                <c:pt idx="4">
                  <c:v>716</c:v>
                </c:pt>
                <c:pt idx="5">
                  <c:v>529</c:v>
                </c:pt>
                <c:pt idx="6">
                  <c:v>1100</c:v>
                </c:pt>
                <c:pt idx="7">
                  <c:v>1530</c:v>
                </c:pt>
                <c:pt idx="8">
                  <c:v>410</c:v>
                </c:pt>
                <c:pt idx="9">
                  <c:v>664</c:v>
                </c:pt>
                <c:pt idx="10">
                  <c:v>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94112"/>
        <c:axId val="120800384"/>
      </c:scatterChart>
      <c:valAx>
        <c:axId val="1207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Snow Water Equivalent (in)</a:t>
                </a:r>
                <a:endParaRPr lang="en-US" sz="11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800384"/>
        <c:crosses val="autoZero"/>
        <c:crossBetween val="midCat"/>
      </c:valAx>
      <c:valAx>
        <c:axId val="120800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Maximum Average Daily Flow (cfs)</a:t>
                </a:r>
                <a:endParaRPr lang="en-US" sz="11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79411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3370546147485003"/>
          <c:y val="0.50225272903369589"/>
          <c:w val="0.15659134217811818"/>
          <c:h val="0.2560211392494857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Max </a:t>
            </a:r>
            <a:r>
              <a:rPr lang="en-US" dirty="0" err="1"/>
              <a:t>Precip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Runoff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629543802811682"/>
          <c:y val="0.16743194478019974"/>
          <c:w val="0.66873758883362178"/>
          <c:h val="0.64068773808298163"/>
        </c:manualLayout>
      </c:layout>
      <c:scatterChart>
        <c:scatterStyle val="lineMarker"/>
        <c:varyColors val="0"/>
        <c:ser>
          <c:idx val="1"/>
          <c:order val="1"/>
          <c:tx>
            <c:v>TempleFork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1.7708193657827481E-2"/>
                  <c:y val="2.2167794653936389E-2"/>
                </c:manualLayout>
              </c:layout>
              <c:numFmt formatCode="General" sourceLinked="0"/>
            </c:trendlineLbl>
          </c:trendline>
          <c:xVal>
            <c:numRef>
              <c:f>Sheet1!$B$20:$B$27</c:f>
              <c:numCache>
                <c:formatCode>General</c:formatCode>
                <c:ptCount val="8"/>
                <c:pt idx="0">
                  <c:v>13.8</c:v>
                </c:pt>
                <c:pt idx="1">
                  <c:v>14.4</c:v>
                </c:pt>
                <c:pt idx="2">
                  <c:v>14.5</c:v>
                </c:pt>
                <c:pt idx="3">
                  <c:v>19</c:v>
                </c:pt>
                <c:pt idx="4">
                  <c:v>23.7</c:v>
                </c:pt>
                <c:pt idx="5">
                  <c:v>11.6</c:v>
                </c:pt>
                <c:pt idx="6">
                  <c:v>19.399999999999999</c:v>
                </c:pt>
                <c:pt idx="7">
                  <c:v>20.3</c:v>
                </c:pt>
              </c:numCache>
            </c:numRef>
          </c:xVal>
          <c:yVal>
            <c:numRef>
              <c:f>Sheet1!$C$20:$C$27</c:f>
              <c:numCache>
                <c:formatCode>General</c:formatCode>
                <c:ptCount val="8"/>
                <c:pt idx="0">
                  <c:v>492</c:v>
                </c:pt>
                <c:pt idx="1">
                  <c:v>716</c:v>
                </c:pt>
                <c:pt idx="2">
                  <c:v>529</c:v>
                </c:pt>
                <c:pt idx="3">
                  <c:v>1100</c:v>
                </c:pt>
                <c:pt idx="4">
                  <c:v>1530</c:v>
                </c:pt>
                <c:pt idx="5">
                  <c:v>410</c:v>
                </c:pt>
                <c:pt idx="6">
                  <c:v>664</c:v>
                </c:pt>
                <c:pt idx="7">
                  <c:v>967</c:v>
                </c:pt>
              </c:numCache>
            </c:numRef>
          </c:yVal>
          <c:smooth val="0"/>
        </c:ser>
        <c:ser>
          <c:idx val="0"/>
          <c:order val="0"/>
          <c:tx>
            <c:v>TonyGrove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9.4937922270263903E-2"/>
                  <c:y val="0.36382628815423762"/>
                </c:manualLayout>
              </c:layout>
              <c:numFmt formatCode="General" sourceLinked="0"/>
            </c:trendlineLbl>
          </c:trendline>
          <c:xVal>
            <c:numRef>
              <c:f>Sheet1!$E$17:$E$27</c:f>
              <c:numCache>
                <c:formatCode>General</c:formatCode>
                <c:ptCount val="11"/>
                <c:pt idx="0">
                  <c:v>49.3</c:v>
                </c:pt>
                <c:pt idx="1">
                  <c:v>34.6</c:v>
                </c:pt>
                <c:pt idx="2">
                  <c:v>25.4</c:v>
                </c:pt>
                <c:pt idx="3">
                  <c:v>29.8</c:v>
                </c:pt>
                <c:pt idx="4">
                  <c:v>34.5</c:v>
                </c:pt>
                <c:pt idx="5">
                  <c:v>31.5</c:v>
                </c:pt>
                <c:pt idx="6">
                  <c:v>44.3</c:v>
                </c:pt>
                <c:pt idx="7">
                  <c:v>58</c:v>
                </c:pt>
                <c:pt idx="8">
                  <c:v>26.1</c:v>
                </c:pt>
                <c:pt idx="9">
                  <c:v>42</c:v>
                </c:pt>
                <c:pt idx="10">
                  <c:v>42.1</c:v>
                </c:pt>
              </c:numCache>
            </c:numRef>
          </c:xVal>
          <c:yVal>
            <c:numRef>
              <c:f>Sheet1!$F$17:$F$27</c:f>
              <c:numCache>
                <c:formatCode>General</c:formatCode>
                <c:ptCount val="11"/>
                <c:pt idx="0">
                  <c:v>1430</c:v>
                </c:pt>
                <c:pt idx="1">
                  <c:v>562</c:v>
                </c:pt>
                <c:pt idx="2">
                  <c:v>721</c:v>
                </c:pt>
                <c:pt idx="3">
                  <c:v>492</c:v>
                </c:pt>
                <c:pt idx="4">
                  <c:v>716</c:v>
                </c:pt>
                <c:pt idx="5">
                  <c:v>529</c:v>
                </c:pt>
                <c:pt idx="6">
                  <c:v>1100</c:v>
                </c:pt>
                <c:pt idx="7">
                  <c:v>1530</c:v>
                </c:pt>
                <c:pt idx="8">
                  <c:v>410</c:v>
                </c:pt>
                <c:pt idx="9">
                  <c:v>664</c:v>
                </c:pt>
                <c:pt idx="10">
                  <c:v>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36864"/>
        <c:axId val="120838784"/>
      </c:scatterChart>
      <c:valAx>
        <c:axId val="12083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Snow Water Equivalent (in)</a:t>
                </a:r>
                <a:endParaRPr lang="en-US" sz="11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838784"/>
        <c:crosses val="autoZero"/>
        <c:crossBetween val="midCat"/>
      </c:valAx>
      <c:valAx>
        <c:axId val="12083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Maximum Average Daily Flow (cfs)</a:t>
                </a:r>
                <a:endParaRPr lang="en-US" sz="11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836864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1910725200445844"/>
          <c:y val="0.44725462890212225"/>
          <c:w val="0.16078632294250889"/>
          <c:h val="0.124441470194584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2286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Relationship between </a:t>
            </a:r>
            <a:br>
              <a:rPr lang="en-US" sz="4000" dirty="0" smtClean="0"/>
            </a:br>
            <a:r>
              <a:rPr lang="en-US" sz="4000" dirty="0" smtClean="0"/>
              <a:t>Logan Canyon Snowfall and the spring runoff in Logan River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4864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CEE 6640:GIS for Water Resources</a:t>
            </a:r>
          </a:p>
          <a:p>
            <a:pPr algn="r"/>
            <a:r>
              <a:rPr lang="en-US" dirty="0" smtClean="0"/>
              <a:t>11/23/2010</a:t>
            </a:r>
          </a:p>
          <a:p>
            <a:pPr algn="r"/>
            <a:r>
              <a:rPr lang="en-US" dirty="0" err="1" smtClean="0"/>
              <a:t>Naho</a:t>
            </a:r>
            <a:r>
              <a:rPr lang="en-US" dirty="0" smtClean="0"/>
              <a:t> </a:t>
            </a:r>
            <a:r>
              <a:rPr lang="en-US" dirty="0" err="1" smtClean="0"/>
              <a:t>Orita</a:t>
            </a:r>
            <a:endParaRPr lang="en-US" dirty="0"/>
          </a:p>
        </p:txBody>
      </p:sp>
      <p:pic>
        <p:nvPicPr>
          <p:cNvPr id="1026" name="Picture 2" descr="C:\Users\owner\Desktop\old main 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8" y="3962400"/>
            <a:ext cx="192420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90611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514600"/>
            <a:ext cx="6324600" cy="3657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Prediction of the volume of runoff from previous water years snow water </a:t>
            </a:r>
            <a:r>
              <a:rPr lang="en-US" dirty="0" smtClean="0"/>
              <a:t>equivalent</a:t>
            </a:r>
          </a:p>
          <a:p>
            <a:r>
              <a:rPr lang="en-US" dirty="0" smtClean="0"/>
              <a:t>Runoff causes erosion, resulting in reduced crop productivity</a:t>
            </a:r>
            <a:endParaRPr lang="en-US" dirty="0" smtClean="0"/>
          </a:p>
          <a:p>
            <a:r>
              <a:rPr lang="en-US" dirty="0" smtClean="0"/>
              <a:t>Important for the farmers in Cache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27704" t="31050" r="33217" b="38758"/>
          <a:stretch/>
        </p:blipFill>
        <p:spPr bwMode="auto">
          <a:xfrm>
            <a:off x="4343400" y="4191000"/>
            <a:ext cx="4397072" cy="2146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Logan Canyon</a:t>
            </a:r>
          </a:p>
          <a:p>
            <a:pPr lvl="1"/>
            <a:r>
              <a:rPr lang="en-US" dirty="0" smtClean="0"/>
              <a:t>Located on North East corner of UT</a:t>
            </a:r>
          </a:p>
          <a:p>
            <a:r>
              <a:rPr lang="en-US" dirty="0" smtClean="0"/>
              <a:t>Logan River</a:t>
            </a:r>
          </a:p>
          <a:p>
            <a:pPr lvl="1"/>
            <a:r>
              <a:rPr lang="en-US" dirty="0" smtClean="0"/>
              <a:t>Irrigational use since 1890s, Recreational use </a:t>
            </a:r>
          </a:p>
          <a:p>
            <a:pPr lvl="1"/>
            <a:r>
              <a:rPr lang="en-US" dirty="0" smtClean="0"/>
              <a:t>Surface water &amp; Ground water</a:t>
            </a:r>
          </a:p>
          <a:p>
            <a:pPr lvl="1"/>
            <a:r>
              <a:rPr lang="en-US" dirty="0" smtClean="0"/>
              <a:t>Avg.flow≈100 to 150 </a:t>
            </a:r>
            <a:r>
              <a:rPr lang="en-US" dirty="0" err="1" smtClean="0"/>
              <a:t>cfs</a:t>
            </a:r>
            <a:endParaRPr lang="en-US" dirty="0" smtClean="0"/>
          </a:p>
          <a:p>
            <a:pPr lvl="1"/>
            <a:r>
              <a:rPr lang="en-US" dirty="0" smtClean="0"/>
              <a:t>Spring Runoff up to 1500 </a:t>
            </a:r>
            <a:r>
              <a:rPr lang="en-US" dirty="0" err="1" smtClean="0"/>
              <a:t>cfs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57900" y="5719069"/>
            <a:ext cx="76200" cy="762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SNOTEL Sites &amp; USGS gage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39481" t="27195" r="30661" b="49197"/>
          <a:stretch/>
        </p:blipFill>
        <p:spPr bwMode="auto">
          <a:xfrm>
            <a:off x="914400" y="1600200"/>
            <a:ext cx="73914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2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l="39481" t="27195" r="33460" b="49198"/>
          <a:stretch/>
        </p:blipFill>
        <p:spPr bwMode="auto">
          <a:xfrm>
            <a:off x="4724400" y="3962400"/>
            <a:ext cx="44196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SNOTEL stations in Logan River watershed</a:t>
            </a:r>
          </a:p>
          <a:p>
            <a:pPr lvl="1"/>
            <a:r>
              <a:rPr lang="en-US" dirty="0" smtClean="0"/>
              <a:t>Tony Grove Lake (1978 to present)</a:t>
            </a:r>
          </a:p>
          <a:p>
            <a:pPr lvl="1"/>
            <a:r>
              <a:rPr lang="en-US" dirty="0" smtClean="0"/>
              <a:t>Temple Fork (2001 to present)</a:t>
            </a:r>
          </a:p>
          <a:p>
            <a:pPr lvl="1"/>
            <a:r>
              <a:rPr lang="en-US" dirty="0" smtClean="0"/>
              <a:t>USU Doc Daniel (2007 to present)</a:t>
            </a:r>
          </a:p>
          <a:p>
            <a:pPr lvl="1"/>
            <a:r>
              <a:rPr lang="en-US" dirty="0" smtClean="0"/>
              <a:t>Tony Grove Road Side (2009 to present)</a:t>
            </a:r>
          </a:p>
          <a:p>
            <a:pPr lvl="1"/>
            <a:r>
              <a:rPr lang="en-US" dirty="0" smtClean="0"/>
              <a:t>Klondike Narrows (2009 to present)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22686" t="20985" r="2409" b="6584"/>
          <a:stretch>
            <a:fillRect/>
          </a:stretch>
        </p:blipFill>
        <p:spPr bwMode="auto">
          <a:xfrm>
            <a:off x="152400" y="3048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6477000" y="3124200"/>
          <a:ext cx="228238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781257" imgH="2676510" progId="Excel.Sheet.12">
                  <p:embed/>
                </p:oleObj>
              </mc:Choice>
              <mc:Fallback>
                <p:oleObj name="Worksheet" r:id="rId4" imgW="1781257" imgH="26765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24200"/>
                        <a:ext cx="2282381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5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Linear Relationship </a:t>
            </a:r>
          </a:p>
          <a:p>
            <a:pPr lvl="1"/>
            <a:r>
              <a:rPr lang="en-US" dirty="0" smtClean="0"/>
              <a:t>April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Average snow fall of the season</a:t>
            </a:r>
          </a:p>
          <a:p>
            <a:pPr lvl="1"/>
            <a:r>
              <a:rPr lang="en-US" dirty="0" smtClean="0"/>
              <a:t>Maximum snowfall of the water year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9722494"/>
              </p:ext>
            </p:extLst>
          </p:nvPr>
        </p:nvGraphicFramePr>
        <p:xfrm>
          <a:off x="1676400" y="3352800"/>
          <a:ext cx="5943600" cy="317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06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6608501"/>
              </p:ext>
            </p:extLst>
          </p:nvPr>
        </p:nvGraphicFramePr>
        <p:xfrm>
          <a:off x="152400" y="152400"/>
          <a:ext cx="55626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88803010"/>
              </p:ext>
            </p:extLst>
          </p:nvPr>
        </p:nvGraphicFramePr>
        <p:xfrm>
          <a:off x="3352800" y="3352800"/>
          <a:ext cx="5562600" cy="301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The max. precipitation seems to correlate with the volume of the spring </a:t>
            </a:r>
            <a:r>
              <a:rPr lang="en-US" dirty="0" smtClean="0"/>
              <a:t>runoff</a:t>
            </a:r>
          </a:p>
          <a:p>
            <a:pPr marL="0" indent="0">
              <a:buNone/>
            </a:pPr>
            <a:r>
              <a:rPr lang="en-US" sz="2400" dirty="0" smtClean="0"/>
              <a:t>e.g. Tony Grove Lake </a:t>
            </a:r>
            <a:r>
              <a:rPr lang="en-US" sz="2400" dirty="0" err="1" smtClean="0"/>
              <a:t>st.</a:t>
            </a: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Runoff (</a:t>
            </a:r>
            <a:r>
              <a:rPr lang="en-US" sz="2000" dirty="0" err="1" smtClean="0"/>
              <a:t>cfs</a:t>
            </a:r>
            <a:r>
              <a:rPr lang="en-US" sz="2000" dirty="0" smtClean="0"/>
              <a:t>)=33.65*maximum snow water equivalent  of previous water year (in)-448.3</a:t>
            </a:r>
          </a:p>
          <a:p>
            <a:pPr lvl="1"/>
            <a:r>
              <a:rPr lang="en-US" dirty="0" smtClean="0"/>
              <a:t>Better prediction using all 5 stations</a:t>
            </a:r>
          </a:p>
          <a:p>
            <a:r>
              <a:rPr lang="en-US" dirty="0" smtClean="0"/>
              <a:t>Now </a:t>
            </a:r>
            <a:r>
              <a:rPr lang="en-US" dirty="0" smtClean="0"/>
              <a:t>we know how much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…could we predict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</TotalTime>
  <Words>252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Solstice</vt:lpstr>
      <vt:lpstr>Worksheet</vt:lpstr>
      <vt:lpstr>Relationship between  Logan Canyon Snowfall and the spring runoff in Logan River</vt:lpstr>
      <vt:lpstr>Purpose of the study</vt:lpstr>
      <vt:lpstr>INTRODUCTION</vt:lpstr>
      <vt:lpstr>SNOTEL Sites &amp; USGS gage </vt:lpstr>
      <vt:lpstr>PowerPoint Presentation</vt:lpstr>
      <vt:lpstr>PowerPoint Presentation</vt:lpstr>
      <vt:lpstr>Statistics</vt:lpstr>
      <vt:lpstr>PowerPoint Presentation</vt:lpstr>
      <vt:lpstr>Conclusion &amp; Future Work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Tarboton</dc:creator>
  <cp:lastModifiedBy>labuser</cp:lastModifiedBy>
  <cp:revision>2</cp:revision>
  <dcterms:created xsi:type="dcterms:W3CDTF">2006-08-16T00:00:00Z</dcterms:created>
  <dcterms:modified xsi:type="dcterms:W3CDTF">2010-11-23T17:35:58Z</dcterms:modified>
</cp:coreProperties>
</file>