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8" r:id="rId2"/>
    <p:sldId id="269" r:id="rId3"/>
    <p:sldId id="303" r:id="rId4"/>
    <p:sldId id="256" r:id="rId5"/>
    <p:sldId id="258" r:id="rId6"/>
    <p:sldId id="288" r:id="rId7"/>
    <p:sldId id="259" r:id="rId8"/>
    <p:sldId id="260" r:id="rId9"/>
    <p:sldId id="289" r:id="rId10"/>
    <p:sldId id="261" r:id="rId11"/>
    <p:sldId id="307" r:id="rId12"/>
    <p:sldId id="308" r:id="rId13"/>
    <p:sldId id="312" r:id="rId14"/>
    <p:sldId id="310" r:id="rId15"/>
    <p:sldId id="299" r:id="rId16"/>
    <p:sldId id="305" r:id="rId17"/>
    <p:sldId id="306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C301"/>
    <a:srgbClr val="179901"/>
    <a:srgbClr val="009900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4EE30-B8EE-48D2-855A-636DBD2CF74F}" type="datetimeFigureOut">
              <a:rPr lang="en-US" smtClean="0"/>
              <a:pPr/>
              <a:t>11/29/2010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52254-FA2B-493B-8A50-309D5830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8889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0E062-3F3E-4B50-8925-031BF1DCAE28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52254-FA2B-493B-8A50-309D5830FEF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88B9C-C34B-4BB8-88DC-971333D2711C}" type="datetimeFigureOut">
              <a:rPr lang="en-US" smtClean="0"/>
              <a:pPr/>
              <a:t>11/29/2010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B69C-E602-4E24-8408-DC9A8D8C8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88B9C-C34B-4BB8-88DC-971333D2711C}" type="datetimeFigureOut">
              <a:rPr lang="en-US" smtClean="0"/>
              <a:pPr/>
              <a:t>11/29/2010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B69C-E602-4E24-8408-DC9A8D8C8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88B9C-C34B-4BB8-88DC-971333D2711C}" type="datetimeFigureOut">
              <a:rPr lang="en-US" smtClean="0"/>
              <a:pPr/>
              <a:t>11/29/2010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B69C-E602-4E24-8408-DC9A8D8C8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88B9C-C34B-4BB8-88DC-971333D2711C}" type="datetimeFigureOut">
              <a:rPr lang="en-US" smtClean="0"/>
              <a:pPr/>
              <a:t>11/29/2010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B69C-E602-4E24-8408-DC9A8D8C8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88B9C-C34B-4BB8-88DC-971333D2711C}" type="datetimeFigureOut">
              <a:rPr lang="en-US" smtClean="0"/>
              <a:pPr/>
              <a:t>11/29/2010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B69C-E602-4E24-8408-DC9A8D8C8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88B9C-C34B-4BB8-88DC-971333D2711C}" type="datetimeFigureOut">
              <a:rPr lang="en-US" smtClean="0"/>
              <a:pPr/>
              <a:t>11/29/2010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B69C-E602-4E24-8408-DC9A8D8C8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88B9C-C34B-4BB8-88DC-971333D2711C}" type="datetimeFigureOut">
              <a:rPr lang="en-US" smtClean="0"/>
              <a:pPr/>
              <a:t>11/29/2010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B69C-E602-4E24-8408-DC9A8D8C8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88B9C-C34B-4BB8-88DC-971333D2711C}" type="datetimeFigureOut">
              <a:rPr lang="en-US" smtClean="0"/>
              <a:pPr/>
              <a:t>11/29/2010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B69C-E602-4E24-8408-DC9A8D8C8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88B9C-C34B-4BB8-88DC-971333D2711C}" type="datetimeFigureOut">
              <a:rPr lang="en-US" smtClean="0"/>
              <a:pPr/>
              <a:t>11/29/2010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B69C-E602-4E24-8408-DC9A8D8C8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88B9C-C34B-4BB8-88DC-971333D2711C}" type="datetimeFigureOut">
              <a:rPr lang="en-US" smtClean="0"/>
              <a:pPr/>
              <a:t>11/29/2010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B69C-E602-4E24-8408-DC9A8D8C8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88B9C-C34B-4BB8-88DC-971333D2711C}" type="datetimeFigureOut">
              <a:rPr lang="en-US" smtClean="0"/>
              <a:pPr/>
              <a:t>11/29/2010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B69C-E602-4E24-8408-DC9A8D8C8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rgbClr val="1DC301">
                <a:alpha val="57647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88B9C-C34B-4BB8-88DC-971333D2711C}" type="datetimeFigureOut">
              <a:rPr lang="en-US" smtClean="0"/>
              <a:pPr/>
              <a:t>11/29/2010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1B69C-E602-4E24-8408-DC9A8D8C8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avi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avi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google.com/imgres?imgurl=http://zone.ni.com/cms/images/devzone/tut/a/d23c9f541617.gif&amp;imgrefurl=http://zone.ni.com/devzone/cda/tut/p/id/3179&amp;usg=__97r_kHL-VBfD3gWRNmXXa_4YvRA=&amp;h=334&amp;w=532&amp;sz=16&amp;hl=en&amp;start=17&amp;zoom=1&amp;um=1&amp;itbs=1&amp;tbnid=-Uy_5_GpgvE08M:&amp;tbnh=83&amp;tbnw=132&amp;prev=/images?q=microsoft+excel+images&amp;um=1&amp;hl=en&amp;sa=X&amp;rlz=1T4SNNT_en___US399&amp;tbs=isch:1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57912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Using GIS to show the temporal –spatial variation of Phosphorus in Wellsville City Sewage Lagoons as simulated by a water quality model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2800" b="1" dirty="0" smtClean="0"/>
              <a:t>By</a:t>
            </a:r>
            <a:br>
              <a:rPr lang="en-US" sz="2800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b="1" dirty="0" smtClean="0"/>
              <a:t> Maureen </a:t>
            </a:r>
            <a:r>
              <a:rPr lang="en-US" sz="2800" b="1" dirty="0" err="1" smtClean="0"/>
              <a:t>Kesaano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(</a:t>
            </a:r>
            <a:r>
              <a:rPr lang="en-US" sz="2800" dirty="0" smtClean="0"/>
              <a:t>GIS in Water resources: CEE 6440)</a:t>
            </a:r>
            <a:br>
              <a:rPr lang="en-US" sz="2800" dirty="0" smtClean="0"/>
            </a:b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295400"/>
            <a:ext cx="4038600" cy="49530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 smtClean="0"/>
              <a:t> PROCEDURE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Tables  joined using a query</a:t>
            </a:r>
          </a:p>
          <a:p>
            <a:pPr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Connected the tables using identifier </a:t>
            </a:r>
            <a:r>
              <a:rPr lang="en-US" sz="2800" dirty="0" err="1" smtClean="0"/>
              <a:t>Cell_ID</a:t>
            </a: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C00000"/>
                </a:solidFill>
              </a:rPr>
              <a:t>NOTE: </a:t>
            </a:r>
            <a:r>
              <a:rPr lang="en-US" sz="2800" dirty="0" smtClean="0"/>
              <a:t>Join/relates command wouldn’t work because of the one-many relationship</a:t>
            </a:r>
            <a:endParaRPr lang="en-US" sz="2800" dirty="0" smtClean="0">
              <a:solidFill>
                <a:srgbClr val="C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DATA USED in </a:t>
            </a:r>
            <a:r>
              <a:rPr lang="en-US" sz="3200" dirty="0" err="1" smtClean="0"/>
              <a:t>ArcGIS</a:t>
            </a:r>
            <a:endParaRPr lang="en-US" sz="3200" dirty="0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828800"/>
            <a:ext cx="40862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" y="13716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Shape file table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209800" y="13716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Xls</a:t>
            </a:r>
            <a:r>
              <a:rPr lang="en-US" sz="2000" dirty="0" smtClean="0"/>
              <a:t>. Imported table</a:t>
            </a:r>
            <a:endParaRPr lang="en-US" sz="20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t="16434" r="9583" b="27407"/>
          <a:stretch>
            <a:fillRect/>
          </a:stretch>
        </p:blipFill>
        <p:spPr bwMode="auto">
          <a:xfrm>
            <a:off x="228600" y="3505200"/>
            <a:ext cx="4038600" cy="32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 rot="3295438">
            <a:off x="4079199" y="3629275"/>
            <a:ext cx="1363954" cy="249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4800" y="4876800"/>
            <a:ext cx="3810000" cy="1143000"/>
          </a:xfrm>
          <a:prstGeom prst="ellipse">
            <a:avLst/>
          </a:prstGeom>
          <a:solidFill>
            <a:srgbClr val="C00000">
              <a:alpha val="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4267199" y="5458074"/>
            <a:ext cx="947353" cy="256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VISUALIZATION USING TRACKING ANALYST TOOL</a:t>
            </a:r>
            <a:endParaRPr lang="en-US" sz="32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572000"/>
            <a:ext cx="435835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590800"/>
            <a:ext cx="4343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990600"/>
            <a:ext cx="4343400" cy="149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4267200" cy="51816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 smtClean="0"/>
              <a:t> Enable tool  using customize        extensions </a:t>
            </a:r>
          </a:p>
          <a:p>
            <a:pPr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Make sure all data is in the same GDB</a:t>
            </a:r>
          </a:p>
          <a:p>
            <a:pPr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 Query table was exported as a layer in GDB </a:t>
            </a:r>
          </a:p>
          <a:p>
            <a:pPr>
              <a:buFont typeface="Wingdings" pitchFamily="2" charset="2"/>
              <a:buChar char="q"/>
            </a:pPr>
            <a:endParaRPr lang="en-US" sz="2800" dirty="0" smtClean="0"/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Add temporal data</a:t>
            </a:r>
          </a:p>
          <a:p>
            <a:pPr>
              <a:buFont typeface="Wingdings" pitchFamily="2" charset="2"/>
              <a:buChar char="q"/>
            </a:pPr>
            <a:endParaRPr lang="en-US" sz="2800" dirty="0" smtClean="0"/>
          </a:p>
          <a:p>
            <a:pPr>
              <a:buFont typeface="Wingdings" pitchFamily="2" charset="2"/>
              <a:buChar char="q"/>
            </a:pPr>
            <a:endParaRPr lang="en-US" sz="2800" dirty="0" smtClean="0"/>
          </a:p>
          <a:p>
            <a:pPr>
              <a:buFont typeface="Wingdings" pitchFamily="2" charset="2"/>
              <a:buChar char="q"/>
            </a:pP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86000" y="1828800"/>
            <a:ext cx="457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505200" y="5791200"/>
            <a:ext cx="990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6668294" y="4533106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6744494" y="2551906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VISUALIZATION USING TIMESLIDER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4114800" cy="4906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 smtClean="0"/>
              <a:t> Export query table into GDB as table</a:t>
            </a:r>
          </a:p>
          <a:p>
            <a:pPr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Enable time from the properties layer</a:t>
            </a:r>
          </a:p>
          <a:p>
            <a:pPr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 Specify the time extent, change </a:t>
            </a:r>
            <a:r>
              <a:rPr lang="en-US" sz="2800" dirty="0" err="1" smtClean="0"/>
              <a:t>symbology</a:t>
            </a:r>
            <a:r>
              <a:rPr lang="en-US" sz="2800" dirty="0" smtClean="0"/>
              <a:t> and start timer</a:t>
            </a:r>
          </a:p>
          <a:p>
            <a:pPr>
              <a:buFont typeface="Wingdings" pitchFamily="2" charset="2"/>
              <a:buChar char="q"/>
            </a:pPr>
            <a:endParaRPr lang="en-US" sz="2800" dirty="0" smtClean="0"/>
          </a:p>
          <a:p>
            <a:pPr>
              <a:buFont typeface="Wingdings" pitchFamily="2" charset="2"/>
              <a:buChar char="q"/>
            </a:pP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4648200"/>
            <a:ext cx="4495800" cy="177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362200"/>
            <a:ext cx="4495800" cy="205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7298" y="1143001"/>
            <a:ext cx="4663063" cy="9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RESULTS AND DISCUSSION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q"/>
            </a:pPr>
            <a:r>
              <a:rPr lang="en-US" sz="2400" dirty="0" smtClean="0"/>
              <a:t>DEMO  in CLASS (tracking analyst)</a:t>
            </a:r>
          </a:p>
          <a:p>
            <a:pPr lvl="1">
              <a:buFont typeface="Wingdings" pitchFamily="2" charset="2"/>
              <a:buChar char="q"/>
            </a:pPr>
            <a:endParaRPr lang="en-US" sz="2400" dirty="0"/>
          </a:p>
        </p:txBody>
      </p:sp>
      <p:pic>
        <p:nvPicPr>
          <p:cNvPr id="4" name="Tracking_animation1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rcRect l="41825"/>
          <a:stretch>
            <a:fillRect/>
          </a:stretch>
        </p:blipFill>
        <p:spPr>
          <a:xfrm>
            <a:off x="1295401" y="1600200"/>
            <a:ext cx="5486400" cy="427900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33600"/>
            <a:ext cx="1828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319530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RESULTS AND DISCUSSION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q"/>
            </a:pPr>
            <a:r>
              <a:rPr lang="en-US" sz="2400" dirty="0" smtClean="0"/>
              <a:t>DEMO  in CLASS (time slider)</a:t>
            </a:r>
            <a:endParaRPr lang="en-US" sz="2400" dirty="0"/>
          </a:p>
        </p:txBody>
      </p:sp>
      <p:pic>
        <p:nvPicPr>
          <p:cNvPr id="4" name="seasons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rcRect l="40777" t="-1667"/>
          <a:stretch>
            <a:fillRect/>
          </a:stretch>
        </p:blipFill>
        <p:spPr>
          <a:xfrm>
            <a:off x="1143000" y="1524000"/>
            <a:ext cx="6096000" cy="46463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2492375"/>
            <a:ext cx="190500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200" b="1" cap="all" dirty="0" smtClean="0"/>
              <a:t/>
            </a:r>
            <a:br>
              <a:rPr lang="en-US" sz="3200" b="1" cap="all" dirty="0" smtClean="0"/>
            </a:br>
            <a:r>
              <a:rPr lang="en-US" sz="3200" b="1" cap="all" dirty="0" smtClean="0"/>
              <a:t>Challenges FACED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783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2400" dirty="0" smtClean="0"/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Sparse data for P</a:t>
            </a:r>
          </a:p>
          <a:p>
            <a:pPr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Learning the tracking analyst tool</a:t>
            </a:r>
          </a:p>
          <a:p>
            <a:pPr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One – many relationship table join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200" b="1" cap="all" dirty="0" smtClean="0"/>
              <a:t/>
            </a:r>
            <a:br>
              <a:rPr lang="en-US" sz="3200" b="1" cap="all" dirty="0" smtClean="0"/>
            </a:br>
            <a:r>
              <a:rPr lang="en-US" sz="3600" b="1" cap="all" dirty="0" smtClean="0"/>
              <a:t>conclusions and recommendations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783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2400" dirty="0" smtClean="0"/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GIS tools can be used to enhance visualization of data from process models</a:t>
            </a:r>
          </a:p>
          <a:p>
            <a:pPr>
              <a:buFont typeface="Wingdings" pitchFamily="2" charset="2"/>
              <a:buChar char="q"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Tracking analyst tools recommended for temporal data from scientific research or real time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ACKNOWLEGDEMENTS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Instructors :Dr. Davis </a:t>
            </a:r>
            <a:r>
              <a:rPr lang="en-US" dirty="0" err="1" smtClean="0"/>
              <a:t>Tarboton</a:t>
            </a:r>
            <a:r>
              <a:rPr lang="en-US" dirty="0" smtClean="0"/>
              <a:t>, Dr. David </a:t>
            </a:r>
            <a:r>
              <a:rPr lang="en-US" dirty="0" err="1" smtClean="0"/>
              <a:t>Maidment</a:t>
            </a:r>
            <a:r>
              <a:rPr lang="en-US" dirty="0" smtClean="0"/>
              <a:t>, Dr. </a:t>
            </a:r>
            <a:r>
              <a:rPr lang="en-US" dirty="0" err="1" smtClean="0"/>
              <a:t>Ayse</a:t>
            </a:r>
            <a:r>
              <a:rPr lang="en-US" dirty="0" smtClean="0"/>
              <a:t> </a:t>
            </a:r>
            <a:r>
              <a:rPr lang="en-US" dirty="0" err="1" smtClean="0"/>
              <a:t>Irmark</a:t>
            </a:r>
            <a:endParaRPr lang="en-US" dirty="0" smtClean="0"/>
          </a:p>
          <a:p>
            <a:pPr>
              <a:buFont typeface="Wingdings" pitchFamily="2" charset="2"/>
              <a:buChar char="q"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Peer reviewers: Andrew Barney and Andrew Ritchey</a:t>
            </a:r>
          </a:p>
          <a:p>
            <a:pPr>
              <a:buFont typeface="Wingdings" pitchFamily="2" charset="2"/>
              <a:buChar char="q"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808672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Thanks</a:t>
            </a:r>
            <a:endParaRPr lang="en-US" dirty="0"/>
          </a:p>
        </p:txBody>
      </p:sp>
      <p:pic>
        <p:nvPicPr>
          <p:cNvPr id="4" name="Picture 21" descr="C:\Users\Roula\Desktop\dancing letters\q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352800"/>
            <a:ext cx="587787" cy="21374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600" b="1" dirty="0" smtClean="0"/>
              <a:t> OUTLINE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/>
              <a:t>BACKGROUND AND JUSTIFICATION</a:t>
            </a:r>
          </a:p>
          <a:p>
            <a:pPr>
              <a:buNone/>
            </a:pPr>
            <a:endParaRPr lang="en-US" sz="3000" dirty="0" smtClean="0"/>
          </a:p>
          <a:p>
            <a:r>
              <a:rPr lang="en-US" sz="3000" dirty="0" smtClean="0"/>
              <a:t>OBJECTIVES</a:t>
            </a:r>
          </a:p>
          <a:p>
            <a:pPr>
              <a:buNone/>
            </a:pPr>
            <a:endParaRPr lang="en-US" sz="3000" dirty="0" smtClean="0"/>
          </a:p>
          <a:p>
            <a:r>
              <a:rPr lang="en-US" sz="3000" dirty="0" smtClean="0"/>
              <a:t>METHODOLOGY</a:t>
            </a:r>
          </a:p>
          <a:p>
            <a:pPr>
              <a:buNone/>
            </a:pPr>
            <a:endParaRPr lang="en-US" sz="3000" dirty="0" smtClean="0"/>
          </a:p>
          <a:p>
            <a:r>
              <a:rPr lang="en-US" sz="3000" dirty="0" smtClean="0"/>
              <a:t>RESULTS AND DISCUSION</a:t>
            </a:r>
          </a:p>
          <a:p>
            <a:endParaRPr lang="en-US" sz="3000" dirty="0" smtClean="0"/>
          </a:p>
          <a:p>
            <a:r>
              <a:rPr lang="en-US" sz="3000" dirty="0" smtClean="0"/>
              <a:t>CHALLENGES FACED</a:t>
            </a:r>
          </a:p>
          <a:p>
            <a:pPr>
              <a:buNone/>
            </a:pPr>
            <a:endParaRPr lang="en-US" sz="3000" dirty="0" smtClean="0"/>
          </a:p>
          <a:p>
            <a:r>
              <a:rPr lang="en-US" sz="3000" dirty="0" smtClean="0"/>
              <a:t>RECOMMENDATIONS</a:t>
            </a:r>
          </a:p>
          <a:p>
            <a:pPr>
              <a:buNone/>
            </a:pPr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457200"/>
            <a:ext cx="7162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a typeface="Verdana" pitchFamily="34" charset="0"/>
                <a:cs typeface="Verdana" pitchFamily="34" charset="0"/>
              </a:rPr>
              <a:t>KEY POINTS OF TERM PROJECT </a:t>
            </a:r>
            <a:br>
              <a:rPr lang="en-US" sz="3200" b="1" dirty="0" smtClean="0">
                <a:ea typeface="Verdana" pitchFamily="34" charset="0"/>
                <a:cs typeface="Verdana" pitchFamily="34" charset="0"/>
              </a:rPr>
            </a:br>
            <a:endParaRPr lang="en-US" sz="3200" dirty="0"/>
          </a:p>
        </p:txBody>
      </p:sp>
      <p:pic>
        <p:nvPicPr>
          <p:cNvPr id="1026" name="Picture 2" descr="C:\Users\Kesaano\Desktop\MR9002339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828800"/>
            <a:ext cx="2438400" cy="1600200"/>
          </a:xfrm>
          <a:prstGeom prst="rect">
            <a:avLst/>
          </a:prstGeom>
          <a:noFill/>
        </p:spPr>
      </p:pic>
      <p:pic>
        <p:nvPicPr>
          <p:cNvPr id="1030" name="Picture 6" descr="destinations,maps,markers,New York City,Veer Images,vignettes,geographical,reading,educations,travels,pins"/>
          <p:cNvPicPr>
            <a:picLocks noChangeAspect="1" noChangeArrowheads="1"/>
          </p:cNvPicPr>
          <p:nvPr/>
        </p:nvPicPr>
        <p:blipFill>
          <a:blip r:embed="rId3" cstate="print"/>
          <a:srcRect t="17231" r="1538" b="16308"/>
          <a:stretch>
            <a:fillRect/>
          </a:stretch>
        </p:blipFill>
        <p:spPr bwMode="auto">
          <a:xfrm>
            <a:off x="5181600" y="1828800"/>
            <a:ext cx="2483556" cy="1676400"/>
          </a:xfrm>
          <a:prstGeom prst="rect">
            <a:avLst/>
          </a:prstGeom>
          <a:noFill/>
        </p:spPr>
      </p:pic>
      <p:sp>
        <p:nvSpPr>
          <p:cNvPr id="10" name="Action Button: Help 9">
            <a:hlinkClick r:id="" action="ppaction://noaction" highlightClick="1"/>
          </p:cNvPr>
          <p:cNvSpPr/>
          <p:nvPr/>
        </p:nvSpPr>
        <p:spPr>
          <a:xfrm>
            <a:off x="3505200" y="1524000"/>
            <a:ext cx="1042416" cy="1042416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/>
          <p:cNvSpPr/>
          <p:nvPr/>
        </p:nvSpPr>
        <p:spPr>
          <a:xfrm>
            <a:off x="3200400" y="2590800"/>
            <a:ext cx="1905000" cy="533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AutoShape 10" descr="data:image/jpg;base64,/9j/4AAQSkZJRgABAQAAAQABAAD/2wCEAAkGBhIRERUSEhIWEhUWGBgaFxgWGBoVGRgbFhgVFxgWFRkXJychGRkkHBwUHzEgIycpLCwsGR8xNTAtNSYrLSkBCQoKDgwOGg8PGTUgHyQsLCwyKSowLDQvNCwpLCw1NSwvLCw1KSwsKjAsKSopLCwsLCkpLiwpKiksNCosLywsLP/AABEIAFMAhAMBIgACEQEDEQH/xAAbAAABBQEBAAAAAAAAAAAAAAAAAQIEBQYDB//EAEAQAAECAwQFCQUGBQUAAAAAAAECEQADIQQSMUEFIlFhkQYTMlJxgaHR4RQVI5LwFjNCU2LBcnOisbJDVIKD8f/EABgBAQEBAQEAAAAAAAAAAAAAAAABAgME/8QAJREAAgEDBAICAwEAAAAAAAAAAAESAhFRAyExQRPwcZGhweEi/9oADAMBAAIRAxEAPwC5NnUGwbPWCaF7rVpikM3GHexqqat/GikTBZ3F4A0QLxATRKghJ6WVQ7V4CISzISqYmpUZcwrapuh7wZ6HFqd8dFSqXu/yeSmppcD/AGRWylPxp391aQpsS6U7dZNcMPrOOejuYmpXcWGUoBSioKCilKVuCCoGhyzBpCT5kiTLq4SsAtrEkJZT1O8b6xu1PNzUqsEg2JWwja6k/QhwshxYn/kn9oQWOWgtd+8QvMl0pUUKFTRyDwjjZbHKWBMuqFb2sWwLjoqusD3UjUTM3g7eyqajOMap+hlCJsiv08REecqQsJmKciZrDEYBOSSMgKVNIJxkzJxQoLKg1ahD3SoBwcbr8N0I2Engl+yq2J8IcLKdifCGTrAhanU5YNmBTsq9cXiJMXZ5K0yKpVNBA6RDawxUWGDdpG2LEzIsPZjsT4Q4WfcnwiHZESZRmlLi4Nclzgm9QPs2DdHRelUBCZj6qgouwYXUqUbxdg10jHHvMLC7JPs42J8IeJCdieAiFbtMS5K0oWaqqGD0vplvj1lJ4xaLspSQCpnAPRLMQDj2HwOwxL05KlU1exHmSmBuoQpTFgWAJ3lqCK0CbzlebArqXpf6mbVvULB3amEXmltFKlMha2Kwpih3YYscjv4RSydEov3nWFXRrFiSFXmq1c++LdDdclXbkm8BNuqUAHuANwGFXLOccYI5WuWlBAQCkMzKYdElNAmgDABt0EUxc19isSVpBKSohsFIS2qgv8Q9uGwRa2fk7IKQoruKUAVJdBLkVSoiimqIiaI01KRJSlVnKyLwKml1ZSh+IvDLfpdBN8SlS0pqQBKwAU76/YcPw5gkHk5HdKm25ORySsiQyZiUgYBNwCoagG6kLO5MWYiswKbAG4W7NmAwhqOUkggKFkJBDg/CwNdsZq0T1c5NmqksjFIvILAFRwADUalc6s0VJslTpXBa2HRiZjLKbqrzF1ICkgs5fOj4HKOVqsyULUhI1Um6DRlBsgMsor1LKkOmWzpoQUUcUIB4sYuNF6YlyJITNs5mKS7qaVrVxYHHcBG3dbmFZ7cFJZrQtUgKVIKFktzRILazOSAzNrYYR0mFpwTzTgpJMzYzi6S3ZnnujS/aKSz+yHhK84SZykkJBJshpulHdkYkngsVkzEy2TAtaeaJSEFSVOWUoBwntPbCIVfcqlhRQ5Q4zdWHSIwSXAzFMI1A5SSCHFkLEPhKwx2wk3lNISCo2QsN0o7tsS7wWNOTPSLS6ApaFIJVdu1JBJZz+nN8GrCTZhMwIKLyS+sQSwumhcM5NMcO2NJ9opLP7IeErzhs3lLISCo2QsMaSvOLJ4JFZMzKAmEqmSgGa6VAksXV+ICoOQzixk6SmFglcxsKLIAYUoSOykW/2ik/7Q8JXnCTeUshIJNkLDdK7NsRt4EVkpBaZ6vvgp3IBv3hdZ7zEuOq1a1wNIWjLaJgJEspN5iGahcpUXZ6MCz1fEMY1I5RyGcWQt/1ecJM5TSEhzZCBQYSsyAM9pESmqtJXXv2/wBm7UWe+/Xtt/tGA0uolYvAAscH6yq6wBrjszBMEWnKu1onTkqRLMoXALqkhJcKXVu8QRu5xaOtkVqjeZtNuuojsYP9CN6jQkggPKyGfrHn9lFE4Yzu3pK6Pg//AJHpsrojHAbY56jasdtJJ3uQzoOQ33Xj6we45BFZIL7/AFiarDPxhR3+McpM7RWCAdByAPustvrCnQcg4yX7/WJq8Dj4wvHxhJiKwQFaEkMfhZbT5wqtBSCGMkEHIl/3iavA44b4Xj4wkxFYIC9CSGPwstp84VWgpBoZII3l/wB4mTMDjhvh3HxhJiKwQF6EkMfhZbT5w46EkflePrEuZgccN8O4+MJPIisEBehJDH4XifOFVoKQaGSCN59YmrwOOG+F4+MJMRWCArQkhvuvE+cJN0LIun4WW05Z4xPXgcfGGzuielgf7RZMRWDybSkkIUEjC7/dSifF4IfpxJEwXklJuihZ8VdUkQR6Dxkqyp6JYf61cxrno7tvdHpso6oqcBl6R5nZJdEqbDnq9qzQbfSPTJR1RXIRz1Ojto9iqNMTw9IAd54ekCjTGFB3xxPQIs0NTw9IV954ekIs0NYUHfACLNDU4bPSFfeeHpCLNDXKFffADVmhqcNnpDn3nh6Q2YaGuUOffADZhoanDZ6Q5954ekNmGhrlDn3wAizQ1OGz0hX3nh6QizQ1yhX3wAizQ1PD0hFmhqcNnpCrNDWBZoa5QB5hyy+/T/LH+S4IOWX36f5Y/wAlwR6keF8hZrNMoTLFCbpvjozFEqU20Ahhm+UaKVyqteqDJlAMLxvXmOBSKh8i/c2cUM66bo5zmyADRQFCEjP+Ex0s6AUkCYZlCkkqScaZBng0nyVVNcF1N5V2u8QmTKUlsbxSd4ZzCI5V2xi8mUC1GUS5pTEUx4RVGSSA5qCS7AYkmgwDYDZDbVZlLwWpGPRIzxxz2HKJBF8lWS0mcq7blJk4nM4Ub8WOMTJfKmfdLypZVdBAvFCbzpdJIvFiL1WyG2MwqwHKdNBerEF27o7yZV0MVLXRtbN+wCsIIvka7L+XysnklKrPLA6wnGuOAuOD27c4k23lLMD80hCsLt9SkvRbuwLVuDvOyMvNllSbt5aTRlBrwY7wQaULioJ7YYbNrXmGL9HW6N1rz4d0Z8aL5maRXKifzhBlSuac6wWq+z9UpAe7vxhFcp7QA4RLJ1aVzIvVvZB/qkZhdjN1km6XBcJ2AjANUvUxynaLKuZ+IpIlKCikBkrxxGOJDVIDYZxqnTV9w9Rvs1cvlTOKdaWgGtAXzIFXrRo6faib+Wn674zaJZC1K23RgR0XAzar7BWDmEIKlpvpBN5TqpquSWYAOHc4lhsjNt0o++/Idb6qNGeU838tP13wv2om/lp+u+MZYSecWVz0zCoC6EpKCAgrLdIgjVmOwDsdgaRZ7GtK5hKyRMLsEkEEUBBJI6LJwHRG9+lWnSnZb/H9sFU2n/qxq08pppKQUJCSTeOwXVYV23R3w3SfKacA0lCFuC5JZjkGcO9c6NvpkToo35sxM2YDMSoAFrqL34kgAGnbE6xIWlAC1FahiohnrTwYd0ZgjPkq4KjTKShaQpV43cSTmpW0n+8EcNL2a4sAMKPxUowRoxc5Kty1AXrqqDFCDlvHbD5WkZiBqkJfYlI3bIIIAf75ndf+lPlB75ndf+lPlCwQAg0zO6w+VPlC++p3WHyo8oIIAPfc7rD5EeUHvud1h8iPKCCAD33O6w+RHlB76ndYfKjygggA99TusPlR5QHTM40Kgx/QjPugggDkjSKxhcHZLQNu7eeMdffc7rD5UeUEEAHvqd1h8qPKD31O6w+VPlBBAFPpbSUwrGt+HYNqt0EEEZNI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373063"/>
            <a:ext cx="1257300" cy="790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data:image/jpg;base64,/9j/4AAQSkZJRgABAQAAAQABAAD/2wCEAAkGBhIRERUSEhIWEhUWGBgaFxgWGBoVGRgbFhgVFxgWFRkXJychGRkkHBwUHzEgIycpLCwsGR8xNTAtNSYrLSkBCQoKDgwOGg8PGTUgHyQsLCwyKSowLDQvNCwpLCw1NSwvLCw1KSwsKjAsKSopLCwsLCkpLiwpKiksNCosLywsLP/AABEIAFMAhAMBIgACEQEDEQH/xAAbAAABBQEBAAAAAAAAAAAAAAAAAQIEBQYDB//EAEAQAAECAwQFCQUGBQUAAAAAAAECEQADIQQSMUEFIlFhkQYTMlJxgaHR4RQVI5LwFjNCU2LBcnOisbJDVIKD8f/EABgBAQEBAQEAAAAAAAAAAAAAAAABAgME/8QAJREAAgEDBAICAwEAAAAAAAAAAAESAhFRAyExQRPwcZGhweEi/9oADAMBAAIRAxEAPwC5NnUGwbPWCaF7rVpikM3GHexqqat/GikTBZ3F4A0QLxATRKghJ6WVQ7V4CISzISqYmpUZcwrapuh7wZ6HFqd8dFSqXu/yeSmppcD/AGRWylPxp391aQpsS6U7dZNcMPrOOejuYmpXcWGUoBSioKCilKVuCCoGhyzBpCT5kiTLq4SsAtrEkJZT1O8b6xu1PNzUqsEg2JWwja6k/QhwshxYn/kn9oQWOWgtd+8QvMl0pUUKFTRyDwjjZbHKWBMuqFb2sWwLjoqusD3UjUTM3g7eyqajOMap+hlCJsiv08REecqQsJmKciZrDEYBOSSMgKVNIJxkzJxQoLKg1ahD3SoBwcbr8N0I2Engl+yq2J8IcLKdifCGTrAhanU5YNmBTsq9cXiJMXZ5K0yKpVNBA6RDawxUWGDdpG2LEzIsPZjsT4Q4WfcnwiHZESZRmlLi4Nclzgm9QPs2DdHRelUBCZj6qgouwYXUqUbxdg10jHHvMLC7JPs42J8IeJCdieAiFbtMS5K0oWaqqGD0vplvj1lJ4xaLspSQCpnAPRLMQDj2HwOwxL05KlU1exHmSmBuoQpTFgWAJ3lqCK0CbzlebArqXpf6mbVvULB3amEXmltFKlMha2Kwpih3YYscjv4RSydEov3nWFXRrFiSFXmq1c++LdDdclXbkm8BNuqUAHuANwGFXLOccYI5WuWlBAQCkMzKYdElNAmgDABt0EUxc19isSVpBKSohsFIS2qgv8Q9uGwRa2fk7IKQoruKUAVJdBLkVSoiimqIiaI01KRJSlVnKyLwKml1ZSh+IvDLfpdBN8SlS0pqQBKwAU76/YcPw5gkHk5HdKm25ORySsiQyZiUgYBNwCoagG6kLO5MWYiswKbAG4W7NmAwhqOUkggKFkJBDg/CwNdsZq0T1c5NmqksjFIvILAFRwADUalc6s0VJslTpXBa2HRiZjLKbqrzF1ICkgs5fOj4HKOVqsyULUhI1Um6DRlBsgMsor1LKkOmWzpoQUUcUIB4sYuNF6YlyJITNs5mKS7qaVrVxYHHcBG3dbmFZ7cFJZrQtUgKVIKFktzRILazOSAzNrYYR0mFpwTzTgpJMzYzi6S3ZnnujS/aKSz+yHhK84SZykkJBJshpulHdkYkngsVkzEy2TAtaeaJSEFSVOWUoBwntPbCIVfcqlhRQ5Q4zdWHSIwSXAzFMI1A5SSCHFkLEPhKwx2wk3lNISCo2QsN0o7tsS7wWNOTPSLS6ApaFIJVdu1JBJZz+nN8GrCTZhMwIKLyS+sQSwumhcM5NMcO2NJ9opLP7IeErzhs3lLISCo2QsMaSvOLJ4JFZMzKAmEqmSgGa6VAksXV+ICoOQzixk6SmFglcxsKLIAYUoSOykW/2ik/7Q8JXnCTeUshIJNkLDdK7NsRt4EVkpBaZ6vvgp3IBv3hdZ7zEuOq1a1wNIWjLaJgJEspN5iGahcpUXZ6MCz1fEMY1I5RyGcWQt/1ecJM5TSEhzZCBQYSsyAM9pESmqtJXXv2/wBm7UWe+/Xtt/tGA0uolYvAAscH6yq6wBrjszBMEWnKu1onTkqRLMoXALqkhJcKXVu8QRu5xaOtkVqjeZtNuuojsYP9CN6jQkggPKyGfrHn9lFE4Yzu3pK6Pg//AJHpsrojHAbY56jasdtJJ3uQzoOQ33Xj6we45BFZIL7/AFiarDPxhR3+McpM7RWCAdByAPustvrCnQcg4yX7/WJq8Dj4wvHxhJiKwQFaEkMfhZbT5wqtBSCGMkEHIl/3iavA44b4Xj4wkxFYIC9CSGPwstp84VWgpBoZII3l/wB4mTMDjhvh3HxhJiKwQF6EkMfhZbT5w46EkflePrEuZgccN8O4+MJPIisEBehJDH4XifOFVoKQaGSCN59YmrwOOG+F4+MJMRWCArQkhvuvE+cJN0LIun4WW05Z4xPXgcfGGzuielgf7RZMRWDybSkkIUEjC7/dSifF4IfpxJEwXklJuihZ8VdUkQR6Dxkqyp6JYf61cxrno7tvdHpso6oqcBl6R5nZJdEqbDnq9qzQbfSPTJR1RXIRz1Ojto9iqNMTw9IAd54ekCjTGFB3xxPQIs0NTw9IV954ekIs0NYUHfACLNDU4bPSFfeeHpCLNDXKFffADVmhqcNnpDn3nh6Q2YaGuUOffADZhoanDZ6Q5954ekNmGhrlDn3wAizQ1OGz0hX3nh6QizQ1yhX3wAizQ1PD0hFmhqcNnpCrNDWBZoa5QB5hyy+/T/LH+S4IOWX36f5Y/wAlwR6keF8hZrNMoTLFCbpvjozFEqU20Ahhm+UaKVyqteqDJlAMLxvXmOBSKh8i/c2cUM66bo5zmyADRQFCEjP+Ex0s6AUkCYZlCkkqScaZBng0nyVVNcF1N5V2u8QmTKUlsbxSd4ZzCI5V2xi8mUC1GUS5pTEUx4RVGSSA5qCS7AYkmgwDYDZDbVZlLwWpGPRIzxxz2HKJBF8lWS0mcq7blJk4nM4Ub8WOMTJfKmfdLypZVdBAvFCbzpdJIvFiL1WyG2MwqwHKdNBerEF27o7yZV0MVLXRtbN+wCsIIvka7L+XysnklKrPLA6wnGuOAuOD27c4k23lLMD80hCsLt9SkvRbuwLVuDvOyMvNllSbt5aTRlBrwY7wQaULioJ7YYbNrXmGL9HW6N1rz4d0Z8aL5maRXKifzhBlSuac6wWq+z9UpAe7vxhFcp7QA4RLJ1aVzIvVvZB/qkZhdjN1km6XBcJ2AjANUvUxynaLKuZ+IpIlKCikBkrxxGOJDVIDYZxqnTV9w9Rvs1cvlTOKdaWgGtAXzIFXrRo6faib+Wn674zaJZC1K23RgR0XAzar7BWDmEIKlpvpBN5TqpquSWYAOHc4lhsjNt0o++/Idb6qNGeU838tP13wv2om/lp+u+MZYSecWVz0zCoC6EpKCAgrLdIgjVmOwDsdgaRZ7GtK5hKyRMLsEkEEUBBJI6LJwHRG9+lWnSnZb/H9sFU2n/qxq08pppKQUJCSTeOwXVYV23R3w3SfKacA0lCFuC5JZjkGcO9c6NvpkToo35sxM2YDMSoAFrqL34kgAGnbE6xIWlAC1FahiohnrTwYd0ZgjPkq4KjTKShaQpV43cSTmpW0n+8EcNL2a4sAMKPxUowRoxc5Kty1AXrqqDFCDlvHbD5WkZiBqkJfYlI3bIIIAf75ndf+lPlB75ndf+lPlCwQAg0zO6w+VPlC++p3WHyo8oIIAPfc7rD5EeUHvud1h8iPKCCAD33O6w+RHlB76ndYfKjygggA99TusPlR5QHTM40Kgx/QjPugggDkjSKxhcHZLQNu7eeMdffc7rD5UeUEEAHvqd1h8qPKD31O6w+VPlBBAFPpbSUwrGt+HYNqt0EEEZNI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373063"/>
            <a:ext cx="1257300" cy="790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 cstate="print"/>
          <a:srcRect l="2768" t="1263" r="13592" b="11961"/>
          <a:stretch>
            <a:fillRect/>
          </a:stretch>
        </p:blipFill>
        <p:spPr bwMode="auto">
          <a:xfrm>
            <a:off x="3276600" y="3810000"/>
            <a:ext cx="1863249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eft-Right Arrow 16"/>
          <p:cNvSpPr/>
          <p:nvPr/>
        </p:nvSpPr>
        <p:spPr>
          <a:xfrm rot="8430286">
            <a:off x="4937502" y="3790188"/>
            <a:ext cx="1833861" cy="609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-Right Arrow 17"/>
          <p:cNvSpPr/>
          <p:nvPr/>
        </p:nvSpPr>
        <p:spPr>
          <a:xfrm rot="3545468">
            <a:off x="2018759" y="3792341"/>
            <a:ext cx="1547750" cy="609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62000" y="12954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Process model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5334000" y="12954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GIS display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3505200" y="54864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Excel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09599"/>
            <a:ext cx="7772400" cy="838201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ea typeface="Verdana" pitchFamily="34" charset="0"/>
                <a:cs typeface="Verdana" pitchFamily="34" charset="0"/>
              </a:rPr>
              <a:t>BACKGROUND OF STUDY </a:t>
            </a:r>
            <a:r>
              <a:rPr lang="en-US" sz="3100" b="1" dirty="0" smtClean="0">
                <a:ea typeface="Verdana" pitchFamily="34" charset="0"/>
                <a:cs typeface="Verdana" pitchFamily="34" charset="0"/>
              </a:rPr>
              <a:t/>
            </a:r>
            <a:br>
              <a:rPr lang="en-US" sz="3100" b="1" dirty="0" smtClean="0">
                <a:ea typeface="Verdana" pitchFamily="34" charset="0"/>
                <a:cs typeface="Verdana" pitchFamily="34" charset="0"/>
              </a:rPr>
            </a:br>
            <a:endParaRPr lang="en-US" sz="31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219200"/>
            <a:ext cx="7239000" cy="5334000"/>
          </a:xfrm>
        </p:spPr>
        <p:txBody>
          <a:bodyPr>
            <a:normAutofit lnSpcReduction="10000"/>
          </a:bodyPr>
          <a:lstStyle/>
          <a:p>
            <a:pPr algn="l">
              <a:buFont typeface="Wingdings" pitchFamily="2" charset="2"/>
              <a:buChar char="q"/>
            </a:pPr>
            <a:endParaRPr lang="en-US" sz="4000" dirty="0" smtClean="0">
              <a:solidFill>
                <a:srgbClr val="C00000"/>
              </a:solidFill>
              <a:ea typeface="Verdana" pitchFamily="34" charset="0"/>
              <a:cs typeface="Verdana" pitchFamily="34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800" dirty="0" smtClean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PROBLEM: </a:t>
            </a:r>
            <a:r>
              <a:rPr lang="en-US" sz="28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Deteriorating WQ of LBR due to increased nutrient loading (TP) from Wellsville City Sewage lagoons  (LBR TMDL). </a:t>
            </a:r>
          </a:p>
          <a:p>
            <a:pPr algn="l"/>
            <a:endParaRPr lang="en-US" sz="2800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800" dirty="0" smtClean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STEPS TAKEN SO FAR</a:t>
            </a:r>
            <a:r>
              <a:rPr lang="en-US" sz="2800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: </a:t>
            </a:r>
            <a:r>
              <a:rPr lang="en-US" sz="28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City contracted J.U.B engineers to assess the situation and come up with alternatives (2007)</a:t>
            </a:r>
          </a:p>
          <a:p>
            <a:pPr algn="l"/>
            <a:endParaRPr lang="en-US" sz="2800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800" dirty="0" smtClean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2010:</a:t>
            </a:r>
            <a:r>
              <a:rPr lang="en-US" sz="28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No action alternative thus the discharge  limits’ violations is still on going </a:t>
            </a:r>
            <a:endParaRPr lang="en-US" sz="4000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  <a:p>
            <a:pPr algn="l"/>
            <a:endParaRPr lang="en-US" sz="4000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  <a:p>
            <a:pPr algn="l"/>
            <a:endParaRPr lang="en-US" sz="4400" dirty="0" smtClean="0">
              <a:solidFill>
                <a:schemeClr val="tx1"/>
              </a:solidFill>
              <a:latin typeface="Lucida Console" pitchFamily="49" charset="0"/>
            </a:endParaRPr>
          </a:p>
          <a:p>
            <a:pPr algn="l"/>
            <a:endParaRPr lang="en-US" sz="1800" dirty="0" smtClean="0">
              <a:solidFill>
                <a:schemeClr val="tx1"/>
              </a:solidFill>
              <a:latin typeface="Lucida Console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/>
              <a:t>JUSTIFICATION OF STUDY </a:t>
            </a:r>
            <a:br>
              <a:rPr lang="en-US" sz="3600" b="1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 smtClean="0">
                <a:solidFill>
                  <a:srgbClr val="C00000"/>
                </a:solidFill>
              </a:rPr>
              <a:t>2007: </a:t>
            </a:r>
            <a:r>
              <a:rPr lang="en-US" sz="2800" dirty="0" smtClean="0"/>
              <a:t>State issued a UPDES permit to Wellsville City Lagoons limiting the total P discharges to 72 kg of TP /season (warm season, June – September) and 360 kg of TP/season (cool season, October – May)</a:t>
            </a:r>
          </a:p>
          <a:p>
            <a:pPr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Discharge is determined by the facility operators, therefore it is important for them to know which cell has the least P and when this occurs so that they can maximum discharge without violating the limits </a:t>
            </a:r>
            <a:endParaRPr lang="en-US" sz="9600" dirty="0"/>
          </a:p>
          <a:p>
            <a:endParaRPr lang="en-US" sz="9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800" y="914400"/>
            <a:ext cx="75905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STUDY OBJECTIVE </a:t>
            </a:r>
            <a:endParaRPr lang="en-US" sz="32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09600" y="1524000"/>
            <a:ext cx="80010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1570037"/>
            <a:ext cx="8229600" cy="48307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en-US" sz="2800" dirty="0" smtClean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en-US" sz="2800" dirty="0" smtClean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en-US" sz="2800" dirty="0" smtClean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800" dirty="0" smtClean="0"/>
              <a:t>To determine and visually display the amount and distribution of phosphorus within the Lagoons according to season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762000" y="381000"/>
            <a:ext cx="75438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METHODOLOGY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715000" y="1143000"/>
            <a:ext cx="3429000" cy="5181600"/>
          </a:xfrm>
        </p:spPr>
        <p:txBody>
          <a:bodyPr>
            <a:normAutofit fontScale="25000" lnSpcReduction="20000"/>
          </a:bodyPr>
          <a:lstStyle/>
          <a:p>
            <a:r>
              <a:rPr lang="en-US" sz="11200" b="1" dirty="0" smtClean="0"/>
              <a:t>ASSUMPTIONS</a:t>
            </a:r>
          </a:p>
          <a:p>
            <a:pPr>
              <a:buFont typeface="Wingdings" pitchFamily="2" charset="2"/>
              <a:buChar char="q"/>
            </a:pPr>
            <a:r>
              <a:rPr lang="en-US" sz="11200" dirty="0" smtClean="0"/>
              <a:t> Each cell was CSTR with constant volume</a:t>
            </a:r>
          </a:p>
          <a:p>
            <a:r>
              <a:rPr lang="en-US" sz="11200" dirty="0" smtClean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en-US" sz="11200" dirty="0" smtClean="0"/>
              <a:t>No non point P sources and recycle</a:t>
            </a:r>
          </a:p>
          <a:p>
            <a:endParaRPr lang="en-US" sz="11200" dirty="0" smtClean="0"/>
          </a:p>
          <a:p>
            <a:pPr>
              <a:buFont typeface="Wingdings" pitchFamily="2" charset="2"/>
              <a:buChar char="q"/>
            </a:pPr>
            <a:r>
              <a:rPr lang="en-US" sz="11200" dirty="0" smtClean="0"/>
              <a:t>P removal by discharge, </a:t>
            </a:r>
            <a:r>
              <a:rPr lang="en-US" sz="11200" dirty="0" err="1" smtClean="0"/>
              <a:t>ppt</a:t>
            </a:r>
            <a:r>
              <a:rPr lang="en-US" sz="11200" dirty="0" smtClean="0"/>
              <a:t> &amp; attachment to sediment</a:t>
            </a:r>
          </a:p>
          <a:p>
            <a:pPr>
              <a:buFont typeface="Wingdings" pitchFamily="2" charset="2"/>
              <a:buChar char="q"/>
            </a:pPr>
            <a:r>
              <a:rPr lang="en-US" sz="11200" dirty="0" smtClean="0"/>
              <a:t> 1</a:t>
            </a:r>
            <a:r>
              <a:rPr lang="en-US" sz="11200" baseline="30000" dirty="0" smtClean="0"/>
              <a:t>st</a:t>
            </a:r>
            <a:r>
              <a:rPr lang="en-US" sz="11200" dirty="0" smtClean="0"/>
              <a:t> order settling  rate &amp; settling velocity of 10 m/yr (</a:t>
            </a:r>
            <a:r>
              <a:rPr lang="en-US" sz="11200" dirty="0" err="1" smtClean="0"/>
              <a:t>Chapra</a:t>
            </a:r>
            <a:r>
              <a:rPr lang="en-US" sz="11200" dirty="0" smtClean="0"/>
              <a:t>, 2007)</a:t>
            </a:r>
          </a:p>
          <a:p>
            <a:pPr>
              <a:buFont typeface="Wingdings" pitchFamily="2" charset="2"/>
              <a:buChar char="q"/>
            </a:pPr>
            <a:endParaRPr lang="en-US" sz="11200" b="1" dirty="0" smtClean="0"/>
          </a:p>
          <a:p>
            <a:r>
              <a:rPr lang="en-US" sz="11200" dirty="0" smtClean="0"/>
              <a:t>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066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Process model</a:t>
            </a:r>
            <a:endParaRPr lang="en-US" sz="2800" b="1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 l="11580" t="9816" r="3498" b="13292"/>
          <a:stretch>
            <a:fillRect/>
          </a:stretch>
        </p:blipFill>
        <p:spPr bwMode="auto">
          <a:xfrm>
            <a:off x="99792" y="1676400"/>
            <a:ext cx="561520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/>
              <a:t>METHODOLOGY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676400"/>
            <a:ext cx="3886200" cy="4419600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q"/>
            </a:pPr>
            <a:r>
              <a:rPr lang="en-US" sz="2800" dirty="0" smtClean="0"/>
              <a:t>Numerical method:</a:t>
            </a:r>
          </a:p>
          <a:p>
            <a:pPr lvl="0">
              <a:buNone/>
            </a:pPr>
            <a:endParaRPr lang="en-US" sz="2800" dirty="0"/>
          </a:p>
          <a:p>
            <a:pPr lvl="0"/>
            <a:endParaRPr lang="en-US" sz="2800" dirty="0" smtClean="0"/>
          </a:p>
          <a:p>
            <a:pPr lvl="0">
              <a:buFont typeface="Wingdings" pitchFamily="2" charset="2"/>
              <a:buChar char="q"/>
            </a:pPr>
            <a:r>
              <a:rPr lang="en-US" sz="2800" dirty="0" smtClean="0"/>
              <a:t>Created a </a:t>
            </a:r>
            <a:r>
              <a:rPr lang="en-US" sz="2800" dirty="0" err="1" smtClean="0"/>
              <a:t>cell_ID</a:t>
            </a:r>
            <a:r>
              <a:rPr lang="en-US" sz="2800" dirty="0" smtClean="0"/>
              <a:t> field as an identifier and date field for the temporal aspect of the data</a:t>
            </a:r>
          </a:p>
          <a:p>
            <a:pPr lvl="0">
              <a:buFont typeface="Wingdings" pitchFamily="2" charset="2"/>
              <a:buChar char="q"/>
            </a:pPr>
            <a:r>
              <a:rPr lang="en-US" sz="2800" dirty="0" smtClean="0"/>
              <a:t>TP Units: kg P/season</a:t>
            </a:r>
          </a:p>
          <a:p>
            <a:pPr lvl="0">
              <a:buNone/>
            </a:pPr>
            <a:endParaRPr lang="en-US" sz="2800" dirty="0"/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 t="18322"/>
          <a:stretch>
            <a:fillRect/>
          </a:stretch>
        </p:blipFill>
        <p:spPr bwMode="auto">
          <a:xfrm>
            <a:off x="228600" y="1699754"/>
            <a:ext cx="4495800" cy="515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12954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Model output in excel</a:t>
            </a:r>
            <a:endParaRPr lang="en-US" sz="2800" dirty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 l="3074" t="8334" r="7792" b="8333"/>
          <a:stretch>
            <a:fillRect/>
          </a:stretch>
        </p:blipFill>
        <p:spPr bwMode="auto">
          <a:xfrm>
            <a:off x="4876800" y="2209800"/>
            <a:ext cx="4038600" cy="69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55638"/>
          </a:xfrm>
        </p:spPr>
        <p:txBody>
          <a:bodyPr>
            <a:normAutofit fontScale="90000"/>
          </a:bodyPr>
          <a:lstStyle/>
          <a:p>
            <a:r>
              <a:rPr lang="en-US" sz="3200" b="1" cap="all" dirty="0" smtClean="0"/>
              <a:t>DATA USED in </a:t>
            </a:r>
            <a:r>
              <a:rPr lang="en-US" sz="3200" b="1" cap="all" dirty="0" err="1" smtClean="0"/>
              <a:t>arcGis</a:t>
            </a:r>
            <a:r>
              <a:rPr lang="en-US" sz="3200" b="1" cap="all" dirty="0" smtClean="0"/>
              <a:t/>
            </a:r>
            <a:br>
              <a:rPr lang="en-US" sz="3200" b="1" cap="all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219201"/>
            <a:ext cx="3276600" cy="5181599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 smtClean="0"/>
              <a:t> Bear River watershed 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err="1" smtClean="0"/>
              <a:t>NHDPlus</a:t>
            </a:r>
            <a:r>
              <a:rPr lang="en-US" sz="2800" dirty="0" smtClean="0"/>
              <a:t> data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Created a layer from already existing shape file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 Edited cell shapes using editor tool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Analysis tool to extract &amp; clip the LBR flow line </a:t>
            </a:r>
          </a:p>
          <a:p>
            <a:pPr>
              <a:buFont typeface="Wingdings" pitchFamily="2" charset="2"/>
              <a:buChar char="q"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 l="1538" b="1935"/>
          <a:stretch>
            <a:fillRect/>
          </a:stretch>
        </p:blipFill>
        <p:spPr bwMode="auto">
          <a:xfrm>
            <a:off x="304800" y="1295400"/>
            <a:ext cx="4876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rot="10800000">
            <a:off x="533400" y="3276600"/>
            <a:ext cx="1676400" cy="1600200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1905000" y="1524000"/>
            <a:ext cx="762000" cy="609600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5963</TotalTime>
  <Words>503</Words>
  <Application>Microsoft Office PowerPoint</Application>
  <PresentationFormat>On-screen Show (4:3)</PresentationFormat>
  <Paragraphs>114</Paragraphs>
  <Slides>18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Using GIS to show the temporal –spatial variation of Phosphorus in Wellsville City Sewage Lagoons as simulated by a water quality model  By   Maureen Kesaano (GIS in Water resources: CEE 6440) </vt:lpstr>
      <vt:lpstr>  OUTLINE  </vt:lpstr>
      <vt:lpstr>Slide 3</vt:lpstr>
      <vt:lpstr>BACKGROUND OF STUDY  </vt:lpstr>
      <vt:lpstr> JUSTIFICATION OF STUDY  </vt:lpstr>
      <vt:lpstr>Slide 6</vt:lpstr>
      <vt:lpstr>                     METHODOLOGY</vt:lpstr>
      <vt:lpstr>  METHODOLOGY </vt:lpstr>
      <vt:lpstr>DATA USED in arcGis </vt:lpstr>
      <vt:lpstr>DATA USED in ArcGIS</vt:lpstr>
      <vt:lpstr>VISUALIZATION USING TRACKING ANALYST TOOL</vt:lpstr>
      <vt:lpstr>VISUALIZATION USING TIMESLIDER</vt:lpstr>
      <vt:lpstr>RESULTS AND DISCUSSION</vt:lpstr>
      <vt:lpstr>RESULTS AND DISCUSSION</vt:lpstr>
      <vt:lpstr> Challenges FACED</vt:lpstr>
      <vt:lpstr> conclusions and recommendations</vt:lpstr>
      <vt:lpstr>ACKNOWLEGDEMENTS </vt:lpstr>
      <vt:lpstr>Thanks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1.1 Background and Justification of the Study</dc:title>
  <dc:creator>Kesaano</dc:creator>
  <cp:lastModifiedBy>Kesaano</cp:lastModifiedBy>
  <cp:revision>315</cp:revision>
  <dcterms:created xsi:type="dcterms:W3CDTF">2010-10-16T05:35:43Z</dcterms:created>
  <dcterms:modified xsi:type="dcterms:W3CDTF">2010-11-30T04:07:16Z</dcterms:modified>
</cp:coreProperties>
</file>