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1A0090-837C-441E-BD85-439EB99A1377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DAF31F-F2E2-4601-BADA-A27248C928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noeng.com/Hydrology/hydrology.htm#Curve%20Numbers" TargetMode="External"/><Relationship Id="rId7" Type="http://schemas.openxmlformats.org/officeDocument/2006/relationships/hyperlink" Target="http://hdsc.nws.noaa.gov/cgi-bin/hdsc/buildout.perl?type=pf&amp;units=us&amp;series=pd&amp;statename=UTAH&amp;stateabv=ut&amp;study=sa&amp;season=All&amp;intype=3&amp;plat=&amp;plon=&amp;liststation=0&amp;slat=41.72460&amp;slon=-111.76121&amp;mlat=41.72460&amp;mlon=-111.76121" TargetMode="External"/><Relationship Id="rId2" Type="http://schemas.openxmlformats.org/officeDocument/2006/relationships/hyperlink" Target="http://www.lmnoeng.com/Hydrology/rational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ildatamart.nrcs.usda.gov/Download.aspx?Survey=UT603&amp;UseState=UT" TargetMode="External"/><Relationship Id="rId5" Type="http://schemas.openxmlformats.org/officeDocument/2006/relationships/hyperlink" Target="http://agrc.its.state.ut.us/" TargetMode="External"/><Relationship Id="rId4" Type="http://schemas.openxmlformats.org/officeDocument/2006/relationships/hyperlink" Target="http://www.knoxcounty.org/stormwater/pdfs/vol2/3-1-5%20SCS%20Hydrologic%20Method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Innovation Through 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Improving Empirical Hydrology Methods Through New GIS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dirty="0" smtClean="0"/>
              <a:t>DEM→ Flow </a:t>
            </a:r>
            <a:r>
              <a:rPr lang="en-US"/>
              <a:t>Direction </a:t>
            </a:r>
            <a:r>
              <a:rPr lang="en-US" smtClean="0"/>
              <a:t>→Flow </a:t>
            </a:r>
            <a:r>
              <a:rPr lang="en-US" dirty="0" smtClean="0"/>
              <a:t>Length</a:t>
            </a:r>
            <a:endParaRPr lang="en-US" dirty="0"/>
          </a:p>
        </p:txBody>
      </p:sp>
      <p:pic>
        <p:nvPicPr>
          <p:cNvPr id="6146" name="Picture 2" descr="L:\GIS\Term Project\Project Files\Pictures\PreMe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80048"/>
            <a:ext cx="3505200" cy="28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GIS\Term Project\Project Files\Pictures\FlowD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3639904" cy="29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:\GIS\Term Project\Project Files\Pictures\FlowA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73310"/>
            <a:ext cx="3879055" cy="31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0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9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Rational Method:  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Rational Method using fixed </a:t>
            </a:r>
            <a:r>
              <a:rPr lang="en-US" dirty="0" smtClean="0"/>
              <a:t>travel distances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Rational Method using weighted distances by </a:t>
            </a:r>
            <a:r>
              <a:rPr lang="en-US" dirty="0" smtClean="0"/>
              <a:t>integrating cell slopes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587756"/>
              </p:ext>
            </p:extLst>
          </p:nvPr>
        </p:nvGraphicFramePr>
        <p:xfrm>
          <a:off x="3657600" y="2057400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" imgW="507960" imgH="203040" progId="Equation.3">
                  <p:embed/>
                </p:oleObj>
              </mc:Choice>
              <mc:Fallback>
                <p:oleObj name="Equation" r:id="rId3" imgW="5079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057400"/>
                        <a:ext cx="15240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4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Method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200400"/>
          </a:xfrm>
        </p:spPr>
        <p:txBody>
          <a:bodyPr>
            <a:normAutofit lnSpcReduction="10000"/>
          </a:bodyPr>
          <a:lstStyle/>
          <a:p>
            <a:pPr marL="137160" indent="0">
              <a:lnSpc>
                <a:spcPct val="160000"/>
              </a:lnSpc>
              <a:buNone/>
            </a:pPr>
            <a:r>
              <a:rPr lang="en-US" dirty="0" smtClean="0"/>
              <a:t>Coefficient of 0.2 used for Forest</a:t>
            </a:r>
          </a:p>
          <a:p>
            <a:pPr marL="137160" indent="0">
              <a:lnSpc>
                <a:spcPct val="160000"/>
              </a:lnSpc>
              <a:buNone/>
            </a:pPr>
            <a:r>
              <a:rPr lang="en-US" dirty="0" smtClean="0"/>
              <a:t>24-hr 100-yr storm event</a:t>
            </a:r>
          </a:p>
          <a:p>
            <a:pPr marL="137160" indent="0">
              <a:lnSpc>
                <a:spcPct val="160000"/>
              </a:lnSpc>
              <a:buNone/>
            </a:pPr>
            <a:r>
              <a:rPr lang="en-US" dirty="0" smtClean="0"/>
              <a:t>Area taken from ArcGIS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Q = 1789.7cfs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68491"/>
              </p:ext>
            </p:extLst>
          </p:nvPr>
        </p:nvGraphicFramePr>
        <p:xfrm>
          <a:off x="3276600" y="1828800"/>
          <a:ext cx="24725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3" imgW="507960" imgH="203040" progId="Equation.3">
                  <p:embed/>
                </p:oleObj>
              </mc:Choice>
              <mc:Fallback>
                <p:oleObj name="Equation" r:id="rId3" imgW="5079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28800"/>
                        <a:ext cx="24725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2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 Method Using Fixed Length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52600"/>
            <a:ext cx="3730625" cy="3060739"/>
          </a:xfrm>
        </p:spPr>
      </p:pic>
      <p:sp>
        <p:nvSpPr>
          <p:cNvPr id="5" name="TextBox 4"/>
          <p:cNvSpPr txBox="1"/>
          <p:nvPr/>
        </p:nvSpPr>
        <p:spPr>
          <a:xfrm>
            <a:off x="4267200" y="1752600"/>
            <a:ext cx="449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Cells are counted downstream of each cell</a:t>
            </a:r>
          </a:p>
          <a:p>
            <a:endParaRPr lang="en-US" sz="2600" dirty="0"/>
          </a:p>
          <a:p>
            <a:r>
              <a:rPr lang="en-US" sz="2600" dirty="0" smtClean="0"/>
              <a:t>Unit value of 1.0 for each cell</a:t>
            </a:r>
          </a:p>
          <a:p>
            <a:endParaRPr lang="en-US" sz="2600" dirty="0"/>
          </a:p>
          <a:p>
            <a:r>
              <a:rPr lang="en-US" sz="2600" dirty="0" smtClean="0"/>
              <a:t>Count cells</a:t>
            </a:r>
            <a:endParaRPr lang="en-US" sz="2600" dirty="0"/>
          </a:p>
        </p:txBody>
      </p:sp>
      <p:sp>
        <p:nvSpPr>
          <p:cNvPr id="3" name="AutoShape 2" descr="Raster dataset attribute table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55661" y="6386929"/>
            <a:ext cx="19119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1"/>
                </a:solidFill>
              </a:rPr>
              <a:t>Image taken </a:t>
            </a:r>
            <a:r>
              <a:rPr lang="en-US" sz="600" dirty="0" smtClean="0">
                <a:solidFill>
                  <a:schemeClr val="bg1"/>
                </a:solidFill>
              </a:rPr>
              <a:t>from </a:t>
            </a:r>
            <a:r>
              <a:rPr lang="en-US" sz="600" dirty="0" smtClean="0">
                <a:solidFill>
                  <a:schemeClr val="bg1"/>
                </a:solidFill>
              </a:rPr>
              <a:t>ArcGIS Help Guide. </a:t>
            </a:r>
            <a:r>
              <a:rPr lang="en-US" sz="600" dirty="0" smtClean="0">
                <a:solidFill>
                  <a:schemeClr val="bg1"/>
                </a:solidFill>
              </a:rPr>
              <a:t>(2010)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08" y="4495800"/>
            <a:ext cx="584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 Method Using Weighted Distances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18560"/>
          </a:xfrm>
        </p:spPr>
        <p:txBody>
          <a:bodyPr/>
          <a:lstStyle/>
          <a:p>
            <a:pPr marL="137160" indent="0">
              <a:lnSpc>
                <a:spcPct val="150000"/>
              </a:lnSpc>
              <a:buNone/>
            </a:pPr>
            <a:r>
              <a:rPr lang="en-US" dirty="0" smtClean="0"/>
              <a:t>It is anticipated that </a:t>
            </a:r>
            <a:r>
              <a:rPr lang="en-US" dirty="0" smtClean="0"/>
              <a:t>including slopes will increase </a:t>
            </a:r>
            <a:r>
              <a:rPr lang="en-US" dirty="0" smtClean="0"/>
              <a:t>velocities, the peak flow will also increase</a:t>
            </a:r>
            <a:r>
              <a:rPr lang="en-US" dirty="0" smtClean="0"/>
              <a:t>.</a:t>
            </a:r>
          </a:p>
          <a:p>
            <a:pPr marL="137160" indent="0">
              <a:lnSpc>
                <a:spcPct val="150000"/>
              </a:lnSpc>
              <a:buNone/>
            </a:pPr>
            <a:endParaRPr lang="en-US" dirty="0"/>
          </a:p>
          <a:p>
            <a:pPr marL="137160" indent="0">
              <a:lnSpc>
                <a:spcPct val="150000"/>
              </a:lnSpc>
              <a:buNone/>
            </a:pPr>
            <a:r>
              <a:rPr lang="en-US" dirty="0" smtClean="0"/>
              <a:t>More difficult due to cell weighting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8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Largest number of cells holding the same value should represent the travel distance/time of the peak flow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Integrate time to find velocities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137160" indent="0">
              <a:lnSpc>
                <a:spcPct val="150000"/>
              </a:lnSpc>
              <a:buNone/>
            </a:pPr>
            <a:endParaRPr lang="en-US" dirty="0" smtClean="0"/>
          </a:p>
          <a:p>
            <a:pPr marL="13716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5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While the differences calculated using ArcGIS are small, they demonstrate the need for updated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4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/>
          </a:bodyPr>
          <a:lstStyle/>
          <a:p>
            <a:r>
              <a:rPr lang="en-US" dirty="0" smtClean="0"/>
              <a:t>Complete a count for cell values</a:t>
            </a:r>
          </a:p>
          <a:p>
            <a:endParaRPr lang="en-US" dirty="0"/>
          </a:p>
          <a:p>
            <a:r>
              <a:rPr lang="en-US" dirty="0" smtClean="0"/>
              <a:t>Integrate time into the results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comparison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Complete integration of weighted distances with the rational </a:t>
            </a:r>
            <a:r>
              <a:rPr lang="en-US" dirty="0" smtClean="0"/>
              <a:t>method?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0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200" dirty="0" smtClean="0"/>
              <a:t>Rational Equation Calculator.  LMNO </a:t>
            </a:r>
            <a:r>
              <a:rPr lang="en-US" sz="1200" dirty="0"/>
              <a:t>Engineering, Research, and Software, Ltd. </a:t>
            </a:r>
            <a:r>
              <a:rPr lang="en-US" sz="1200" dirty="0" smtClean="0"/>
              <a:t>October 2010. 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www.lmnoeng.com/Hydrology/rational.htm</a:t>
            </a:r>
            <a:endParaRPr lang="en-US" sz="1200" dirty="0" smtClean="0"/>
          </a:p>
          <a:p>
            <a:pPr marL="137160" indent="0">
              <a:buNone/>
            </a:pPr>
            <a:endParaRPr lang="en-US" sz="1200" dirty="0" smtClean="0"/>
          </a:p>
          <a:p>
            <a:pPr marL="137160" indent="0">
              <a:buNone/>
            </a:pPr>
            <a:r>
              <a:rPr lang="en-US" sz="1200" dirty="0"/>
              <a:t>Hydrologic calculations for Peak Discharge, Runoff Depth, Runoff Curve Number, Time of Concentration, and Travel </a:t>
            </a:r>
            <a:r>
              <a:rPr lang="en-US" sz="1200" dirty="0" smtClean="0"/>
              <a:t>Times.  LMNO </a:t>
            </a:r>
            <a:r>
              <a:rPr lang="en-US" sz="1200" dirty="0"/>
              <a:t>Engineering, Research, and Software, Ltd. October 2010.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www.lmnoeng.com/Hydrology/hydrology.htm#Curve%20Numbers</a:t>
            </a:r>
            <a:endParaRPr lang="en-US" sz="1200" dirty="0" smtClean="0"/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1200" dirty="0" smtClean="0"/>
              <a:t>Knox County </a:t>
            </a:r>
            <a:r>
              <a:rPr lang="en-US" sz="1200" dirty="0" err="1" smtClean="0"/>
              <a:t>Stormwater</a:t>
            </a:r>
            <a:r>
              <a:rPr lang="en-US" sz="1200" dirty="0" smtClean="0"/>
              <a:t> Manual.  Knox County. </a:t>
            </a:r>
            <a:r>
              <a:rPr lang="en-US" sz="1200" dirty="0"/>
              <a:t> October 2010.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www.knoxcounty.org/stormwater/pdfs/vol2/3-1-5%20SCS%20Hydrologic%20Method.pdf</a:t>
            </a:r>
            <a:endParaRPr lang="en-US" sz="1200" dirty="0" smtClean="0"/>
          </a:p>
          <a:p>
            <a:pPr marL="137160" indent="0">
              <a:buNone/>
            </a:pPr>
            <a:endParaRPr lang="en-US" sz="1200" dirty="0" smtClean="0"/>
          </a:p>
          <a:p>
            <a:pPr marL="137160" indent="0">
              <a:buNone/>
            </a:pPr>
            <a:r>
              <a:rPr lang="en-US" sz="1200" dirty="0" smtClean="0"/>
              <a:t>Utah GIS Portal.  State of Utah.  </a:t>
            </a:r>
            <a:r>
              <a:rPr lang="en-US" sz="1200" dirty="0"/>
              <a:t>October 2010.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://agrc.its.state.ut.us</a:t>
            </a:r>
            <a:r>
              <a:rPr lang="en-US" sz="1200" dirty="0" smtClean="0">
                <a:hlinkClick r:id="rId5"/>
              </a:rPr>
              <a:t>/</a:t>
            </a:r>
            <a:endParaRPr lang="en-US" sz="1200" dirty="0" smtClean="0"/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1200" dirty="0" smtClean="0"/>
              <a:t>Soil Data Mart.  NRCS.  October 2010. </a:t>
            </a: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soildatamart.nrcs.usda.gov/Download.aspx?Survey=UT603&amp;UseState=UT</a:t>
            </a:r>
            <a:endParaRPr lang="en-US" sz="1200" dirty="0" smtClean="0"/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1200" dirty="0" smtClean="0"/>
              <a:t>Point precipitation frequency estimates from NOAA Atlas 14.  NOAA.  </a:t>
            </a:r>
            <a:r>
              <a:rPr lang="en-US" sz="1200" dirty="0"/>
              <a:t>October 2010. </a:t>
            </a:r>
            <a:r>
              <a:rPr lang="en-US" sz="1200" dirty="0">
                <a:hlinkClick r:id="rId7"/>
              </a:rPr>
              <a:t>http://hdsc.nws.noaa.gov/cgi-bin/hdsc/buildout.perl?type=pf&amp;units=us&amp;series=pd&amp;statename=UTAH&amp;stateabv=ut&amp;study=sa&amp;season=All&amp;intype=3&amp;plat=&amp;plon=&amp;liststation=0&amp;slat=41.72460&amp;slon=-111.76121&amp;mlat=41.72460&amp;mlon=-</a:t>
            </a:r>
            <a:r>
              <a:rPr lang="en-US" sz="1200" dirty="0" smtClean="0">
                <a:hlinkClick r:id="rId7"/>
              </a:rPr>
              <a:t>111.76121</a:t>
            </a:r>
            <a:endParaRPr lang="en-US" sz="1200" dirty="0" smtClean="0"/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1200" dirty="0" smtClean="0"/>
              <a:t>ArcGIS Help.  ESRI.  2010.</a:t>
            </a:r>
            <a:endParaRPr lang="en-US" sz="1200" dirty="0" smtClean="0"/>
          </a:p>
          <a:p>
            <a:pPr marL="13716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324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963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Hydrologic Background &amp; Existing Methods to find Runoff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Solutions Through GIS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ArcGIS Manipulation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Methods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1" t="34174" r="22243" b="24953"/>
          <a:stretch/>
        </p:blipFill>
        <p:spPr>
          <a:xfrm>
            <a:off x="4800600" y="4340280"/>
            <a:ext cx="3893197" cy="2024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1997" y="6392642"/>
            <a:ext cx="297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1"/>
                </a:solidFill>
              </a:rPr>
              <a:t>Photograph taken from maps.google.com. (2010)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Traditionally, hydrologic modeling has been an empirical process.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Seen in standard methods such as the Rational and SCS methods.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Uses single </a:t>
            </a:r>
            <a:r>
              <a:rPr lang="en-US" dirty="0" smtClean="0"/>
              <a:t>values </a:t>
            </a:r>
            <a:r>
              <a:rPr lang="en-US" dirty="0" smtClean="0"/>
              <a:t>over an entire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9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with Existing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960"/>
          </a:xfrm>
        </p:spPr>
        <p:txBody>
          <a:bodyPr>
            <a:normAutofit/>
          </a:bodyPr>
          <a:lstStyle/>
          <a:p>
            <a:r>
              <a:rPr lang="en-US" dirty="0" smtClean="0"/>
              <a:t>Old methods still in use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Areas and distances are often rough estimates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Can’t account for changing topography</a:t>
            </a:r>
          </a:p>
          <a:p>
            <a:endParaRPr lang="en-US" dirty="0"/>
          </a:p>
          <a:p>
            <a:r>
              <a:rPr lang="en-US" dirty="0" smtClean="0"/>
              <a:t>Require a single “main” 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8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lnSpc>
                <a:spcPct val="150000"/>
              </a:lnSpc>
              <a:buNone/>
            </a:pPr>
            <a:r>
              <a:rPr lang="en-US" dirty="0" smtClean="0"/>
              <a:t>Q = runoff flow (cfs)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dirty="0" smtClean="0"/>
              <a:t>c = coefficient of runoff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dirty="0" smtClean="0"/>
              <a:t>i = rainfall intensity (in/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dirty="0" smtClean="0"/>
              <a:t>A = area (ac)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37206"/>
              </p:ext>
            </p:extLst>
          </p:nvPr>
        </p:nvGraphicFramePr>
        <p:xfrm>
          <a:off x="3352800" y="1676400"/>
          <a:ext cx="24725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507960" imgH="203040" progId="Equation.3">
                  <p:embed/>
                </p:oleObj>
              </mc:Choice>
              <mc:Fallback>
                <p:oleObj name="Equation" r:id="rId3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76400"/>
                        <a:ext cx="24725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57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3375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dirty="0" smtClean="0"/>
              <a:t>Takes into account average slope and length!</a:t>
            </a:r>
          </a:p>
          <a:p>
            <a:pPr marL="137160" indent="0" algn="ctr">
              <a:buNone/>
            </a:pPr>
            <a:endParaRPr lang="en-US" sz="3200" dirty="0"/>
          </a:p>
          <a:p>
            <a:pPr marL="137160" indent="0" algn="ctr">
              <a:buNone/>
            </a:pPr>
            <a:r>
              <a:rPr lang="en-US" sz="3200" dirty="0" smtClean="0"/>
              <a:t>…but it’s only good for watersheds less than 2000ac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626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Solutions Through ArcGIS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ArcGIS can provide more accurate estimates for:</a:t>
            </a:r>
          </a:p>
          <a:p>
            <a:pPr marL="137160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Lengths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Slopes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Areas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Changing </a:t>
            </a:r>
            <a:r>
              <a:rPr lang="en-US" dirty="0" smtClean="0"/>
              <a:t>Topography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Canyon, Logan 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Dry Canyon was used due to its relatively small size and single land use type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Simple layout where flows all travel to the northwest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1" t="34174" r="22243" b="24953"/>
          <a:stretch/>
        </p:blipFill>
        <p:spPr>
          <a:xfrm>
            <a:off x="2971800" y="3870469"/>
            <a:ext cx="4731397" cy="2460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199" y="6368635"/>
            <a:ext cx="19119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1"/>
                </a:solidFill>
              </a:rPr>
              <a:t>Photograph taken from maps.google.com. (2010)</a:t>
            </a:r>
            <a:endParaRPr lang="en-US" sz="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14800" y="4495800"/>
            <a:ext cx="2819400" cy="12954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8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5m DEM &amp; Roads from Utah GIS Portal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Soil Classification from National Resources Conservation Service (NRCS)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Land Use Classification from National Land Cover Dataset (NLCD)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23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799</TotalTime>
  <Words>534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Apex</vt:lpstr>
      <vt:lpstr>Equation</vt:lpstr>
      <vt:lpstr>Innovation Through GIS</vt:lpstr>
      <vt:lpstr>Outline</vt:lpstr>
      <vt:lpstr>Hydrologic Background</vt:lpstr>
      <vt:lpstr>The Problem with Existing Methods</vt:lpstr>
      <vt:lpstr>Rational Method</vt:lpstr>
      <vt:lpstr>SCS Method</vt:lpstr>
      <vt:lpstr>Possible Solutions Through ArcGIS</vt:lpstr>
      <vt:lpstr>Dry Canyon, Logan UT</vt:lpstr>
      <vt:lpstr>Data Required</vt:lpstr>
      <vt:lpstr>Manipulation</vt:lpstr>
      <vt:lpstr>Three Methods</vt:lpstr>
      <vt:lpstr>Rational Method Results</vt:lpstr>
      <vt:lpstr>Rational Method Using Fixed Length</vt:lpstr>
      <vt:lpstr>Rational Method Using Weighted Distances</vt:lpstr>
      <vt:lpstr>Comparisons</vt:lpstr>
      <vt:lpstr>Results &amp; Conclusions</vt:lpstr>
      <vt:lpstr>Future Work</vt:lpstr>
      <vt:lpstr>References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labuser</cp:lastModifiedBy>
  <cp:revision>45</cp:revision>
  <dcterms:created xsi:type="dcterms:W3CDTF">2010-11-24T20:49:44Z</dcterms:created>
  <dcterms:modified xsi:type="dcterms:W3CDTF">2010-11-30T17:56:13Z</dcterms:modified>
</cp:coreProperties>
</file>