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2"/>
  </p:notesMasterIdLst>
  <p:sldIdLst>
    <p:sldId id="256" r:id="rId2"/>
    <p:sldId id="257" r:id="rId3"/>
    <p:sldId id="271" r:id="rId4"/>
    <p:sldId id="258" r:id="rId5"/>
    <p:sldId id="272" r:id="rId6"/>
    <p:sldId id="270" r:id="rId7"/>
    <p:sldId id="263" r:id="rId8"/>
    <p:sldId id="264" r:id="rId9"/>
    <p:sldId id="267" r:id="rId10"/>
    <p:sldId id="268" r:id="rId11"/>
    <p:sldId id="265" r:id="rId12"/>
    <p:sldId id="266" r:id="rId13"/>
    <p:sldId id="273" r:id="rId14"/>
    <p:sldId id="274" r:id="rId15"/>
    <p:sldId id="276" r:id="rId16"/>
    <p:sldId id="275" r:id="rId17"/>
    <p:sldId id="277" r:id="rId18"/>
    <p:sldId id="278" r:id="rId19"/>
    <p:sldId id="280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8833" autoAdjust="0"/>
  </p:normalViewPr>
  <p:slideViewPr>
    <p:cSldViewPr>
      <p:cViewPr varScale="1">
        <p:scale>
          <a:sx n="112" d="100"/>
          <a:sy n="112" d="100"/>
        </p:scale>
        <p:origin x="-94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2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41213-D45B-4F45-9BB0-7F1D67A8C0A2}" type="datetimeFigureOut">
              <a:rPr lang="en-US" smtClean="0"/>
              <a:t>11/23/2010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2D28C-DBE7-42B6-8B8E-98A9B69D0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10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2D28C-DBE7-42B6-8B8E-98A9B69D0155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2D28C-DBE7-42B6-8B8E-98A9B69D0155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35D2-F9F5-4519-A037-D752D31C212A}" type="datetime1">
              <a:rPr lang="en-US" smtClean="0"/>
              <a:t>11/23/2010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Runoff Potential in Eastern Cache Valley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3D80BAD-6331-4FBF-943C-AE09F8D98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9BB5-632F-4F23-B334-AD13318A0260}" type="datetime1">
              <a:rPr lang="en-US" smtClean="0"/>
              <a:t>11/23/2010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Runoff Potential in Eastern Cache Valley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BD97A-1607-4B5F-8E24-719DE03736D9}" type="datetime1">
              <a:rPr lang="en-US" smtClean="0"/>
              <a:t>11/23/2010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Runoff Potential in Eastern Cache Valley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4247-6451-46AE-BCFC-8D4DDED1BD31}" type="datetime1">
              <a:rPr lang="en-US" smtClean="0"/>
              <a:t>11/23/2010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r>
              <a:rPr lang="en-US" smtClean="0"/>
              <a:t>Runoff Potential in Eastern Cache Valley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3D80BAD-6331-4FBF-943C-AE09F8D98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2EB2F-52F9-42BF-B595-E2747E845741}" type="datetime1">
              <a:rPr lang="en-US" smtClean="0"/>
              <a:t>11/23/2010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Runoff Potential in Eastern Cache Valley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1ACB-DBA8-4A3A-B68D-765CBF595A50}" type="datetime1">
              <a:rPr lang="en-US" smtClean="0"/>
              <a:t>11/23/2010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Runoff Potential in Eastern Cache Valley</a:t>
            </a: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3319-8CEA-4D65-89BC-441D3A5F9FCC}" type="datetime1">
              <a:rPr lang="en-US" smtClean="0"/>
              <a:t>11/23/2010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Runoff Potential in Eastern Cache Valley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3D80BAD-6331-4FBF-943C-AE09F8D983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7ABB-3011-4002-854D-CBBFE9215E9F}" type="datetime1">
              <a:rPr lang="en-US" smtClean="0"/>
              <a:t>11/23/2010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Runoff Potential in Eastern Cache Valley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5C336-2307-4454-BAA5-51207E374097}" type="datetime1">
              <a:rPr lang="en-US" smtClean="0"/>
              <a:t>11/23/2010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Runoff Potential in Eastern Cache Valley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4B7A-EF52-4651-BC7C-503BDDDF7145}" type="datetime1">
              <a:rPr lang="en-US" smtClean="0"/>
              <a:t>11/23/2010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Runoff Potential in Eastern Cache Valley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A8B9-3991-45D1-85FA-7A7CCEE71A66}" type="datetime1">
              <a:rPr lang="en-US" smtClean="0"/>
              <a:t>11/23/2010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Runoff Potential in Eastern Cache Valley</a:t>
            </a: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1C41149-F6A9-4207-8513-E2379EEFD7C2}" type="datetime1">
              <a:rPr lang="en-US" smtClean="0"/>
              <a:t>11/23/2010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Runoff Potential in Eastern Cache Valley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3D80BAD-6331-4FBF-943C-AE09F8D983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724400"/>
            <a:ext cx="8458200" cy="122237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runoff potential in eastern cache valley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410200"/>
            <a:ext cx="8458200" cy="381000"/>
          </a:xfrm>
        </p:spPr>
        <p:txBody>
          <a:bodyPr>
            <a:normAutofit/>
          </a:bodyPr>
          <a:lstStyle/>
          <a:p>
            <a:pPr algn="ctr"/>
            <a:r>
              <a:rPr lang="en-US" sz="1600" i="1" dirty="0" smtClean="0"/>
              <a:t>Pre-Development and Post-Development Runoff Comparisons</a:t>
            </a:r>
            <a:endParaRPr lang="en-US" sz="1600" i="1" dirty="0"/>
          </a:p>
        </p:txBody>
      </p:sp>
      <p:pic>
        <p:nvPicPr>
          <p:cNvPr id="48132" name="Picture 4" descr="http://handcraftedputters.com/images/web_page_asa_html_6be9460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838200"/>
            <a:ext cx="6667500" cy="333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Cover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3429000" cy="18288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USDA – NRCS Geo </a:t>
            </a:r>
            <a:r>
              <a:rPr lang="en-US" dirty="0" err="1" smtClean="0"/>
              <a:t>Spacial</a:t>
            </a:r>
            <a:r>
              <a:rPr lang="en-US" dirty="0" smtClean="0"/>
              <a:t> Data Gateway</a:t>
            </a:r>
          </a:p>
          <a:p>
            <a:r>
              <a:rPr lang="en-US" dirty="0" smtClean="0"/>
              <a:t>Raster from National Land Cover Dataset</a:t>
            </a:r>
          </a:p>
          <a:p>
            <a:r>
              <a:rPr lang="en-US" dirty="0" smtClean="0"/>
              <a:t>30 m X 30 m Cell Size</a:t>
            </a:r>
          </a:p>
          <a:p>
            <a:r>
              <a:rPr lang="en-US" dirty="0" smtClean="0"/>
              <a:t>Assigned SCS Curve Numbers (CN) to each land cover/use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 l="41250" t="24000" r="21250" b="10000"/>
          <a:stretch>
            <a:fillRect/>
          </a:stretch>
        </p:blipFill>
        <p:spPr bwMode="auto">
          <a:xfrm>
            <a:off x="3962400" y="1447800"/>
            <a:ext cx="4572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NLCD2001_Colour_Classification_Update.jpg"/>
          <p:cNvPicPr>
            <a:picLocks noChangeAspect="1"/>
          </p:cNvPicPr>
          <p:nvPr/>
        </p:nvPicPr>
        <p:blipFill>
          <a:blip r:embed="rId3" cstate="print"/>
          <a:srcRect b="3877"/>
          <a:stretch>
            <a:fillRect/>
          </a:stretch>
        </p:blipFill>
        <p:spPr>
          <a:xfrm>
            <a:off x="838200" y="2927131"/>
            <a:ext cx="2590800" cy="3778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SCS Curve numbers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834761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 TOOLS: TABULATE area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/>
          <a:srcRect l="28125" t="19000" r="14375" b="11000"/>
          <a:stretch>
            <a:fillRect/>
          </a:stretch>
        </p:blipFill>
        <p:spPr bwMode="auto">
          <a:xfrm>
            <a:off x="228600" y="1371600"/>
            <a:ext cx="7010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2500" t="21000" r="15625" b="14000"/>
          <a:stretch>
            <a:fillRect/>
          </a:stretch>
        </p:blipFill>
        <p:spPr bwMode="auto">
          <a:xfrm>
            <a:off x="2514600" y="1447800"/>
            <a:ext cx="6324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 l="25625" t="21000" r="14375" b="16000"/>
          <a:stretch>
            <a:fillRect/>
          </a:stretch>
        </p:blipFill>
        <p:spPr bwMode="auto">
          <a:xfrm>
            <a:off x="1219200" y="1905000"/>
            <a:ext cx="7315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Excel: Catchment </a:t>
            </a:r>
            <a:r>
              <a:rPr lang="en-US" dirty="0" err="1" smtClean="0"/>
              <a:t>ccn’</a:t>
            </a:r>
            <a:r>
              <a:rPr lang="en-US" sz="2400" dirty="0" err="1" smtClean="0"/>
              <a:t>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6019800" cy="1447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Composite Curve Number Calculations</a:t>
            </a:r>
          </a:p>
          <a:p>
            <a:r>
              <a:rPr lang="en-US" dirty="0" smtClean="0"/>
              <a:t>Soil Areas &amp; HSG</a:t>
            </a:r>
          </a:p>
          <a:p>
            <a:r>
              <a:rPr lang="en-US" dirty="0" smtClean="0"/>
              <a:t>Weighted Averages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057400"/>
            <a:ext cx="3719513" cy="3257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200400"/>
            <a:ext cx="5938838" cy="2414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Oval 9"/>
          <p:cNvSpPr/>
          <p:nvPr/>
        </p:nvSpPr>
        <p:spPr>
          <a:xfrm>
            <a:off x="4114800" y="5334000"/>
            <a:ext cx="3276600" cy="457200"/>
          </a:xfrm>
          <a:prstGeom prst="ellipse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Scs</a:t>
            </a:r>
            <a:r>
              <a:rPr lang="en-US" dirty="0" smtClean="0"/>
              <a:t> runoff calculations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1"/>
            <a:ext cx="2971800" cy="36575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TR-55 (NRCS 1986)</a:t>
            </a:r>
          </a:p>
          <a:p>
            <a:r>
              <a:rPr lang="en-US" dirty="0" smtClean="0"/>
              <a:t>SCS Runoff Equation</a:t>
            </a:r>
          </a:p>
          <a:p>
            <a:r>
              <a:rPr lang="en-US" dirty="0" smtClean="0"/>
              <a:t>Initial Abstraction</a:t>
            </a:r>
          </a:p>
          <a:p>
            <a:r>
              <a:rPr lang="en-US" dirty="0" smtClean="0"/>
              <a:t>Soil &amp; Cover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15000" t="13000" r="13750" b="37000"/>
          <a:stretch>
            <a:fillRect/>
          </a:stretch>
        </p:blipFill>
        <p:spPr bwMode="auto">
          <a:xfrm>
            <a:off x="3429000" y="1371600"/>
            <a:ext cx="5425440" cy="2379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 l="14375" t="15000" r="48750" b="38000"/>
          <a:stretch>
            <a:fillRect/>
          </a:stretch>
        </p:blipFill>
        <p:spPr bwMode="auto">
          <a:xfrm>
            <a:off x="4724400" y="1600200"/>
            <a:ext cx="4208834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 l="14375" t="53000" r="48750" b="30000"/>
          <a:stretch>
            <a:fillRect/>
          </a:stretch>
        </p:blipFill>
        <p:spPr bwMode="auto">
          <a:xfrm>
            <a:off x="304800" y="5257800"/>
            <a:ext cx="4495800" cy="129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print"/>
          <a:srcRect l="18125" t="22000" r="48750" b="73000"/>
          <a:stretch>
            <a:fillRect/>
          </a:stretch>
        </p:blipFill>
        <p:spPr bwMode="auto">
          <a:xfrm>
            <a:off x="4953000" y="5486400"/>
            <a:ext cx="4038600" cy="38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Precipitation: Design 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3"/>
            <a:ext cx="8305800" cy="141763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Northern Cache Valley Storm Water Design Standards </a:t>
            </a:r>
            <a:r>
              <a:rPr lang="en-US" sz="2400" dirty="0" smtClean="0"/>
              <a:t>(LCPW 2009)</a:t>
            </a:r>
            <a:endParaRPr lang="en-US" dirty="0" smtClean="0"/>
          </a:p>
          <a:p>
            <a:r>
              <a:rPr lang="en-US" dirty="0" smtClean="0"/>
              <a:t>Return Periods, Using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hour </a:t>
            </a:r>
            <a:r>
              <a:rPr lang="en-US" dirty="0" smtClean="0"/>
              <a:t>Duration</a:t>
            </a:r>
          </a:p>
          <a:p>
            <a:pPr lvl="1"/>
            <a:r>
              <a:rPr lang="en-US" dirty="0" smtClean="0"/>
              <a:t>10 yr, 25 yr, 50 yr, 100 yr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124199"/>
            <a:ext cx="8534400" cy="1948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7543800" y="5105400"/>
            <a:ext cx="533400" cy="609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/>
          <a:srcRect r="40000" b="58000"/>
          <a:stretch>
            <a:fillRect/>
          </a:stretch>
        </p:blipFill>
        <p:spPr bwMode="auto">
          <a:xfrm>
            <a:off x="228600" y="1371600"/>
            <a:ext cx="7315200" cy="3200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Excel to </a:t>
            </a:r>
            <a:r>
              <a:rPr lang="en-US" dirty="0" err="1" smtClean="0"/>
              <a:t>gis</a:t>
            </a:r>
            <a:r>
              <a:rPr lang="en-US" dirty="0" smtClean="0"/>
              <a:t>: tabular joins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 cstate="print"/>
          <a:srcRect l="55000" t="16000" b="19000"/>
          <a:stretch>
            <a:fillRect/>
          </a:stretch>
        </p:blipFill>
        <p:spPr bwMode="auto">
          <a:xfrm>
            <a:off x="2209800" y="1371600"/>
            <a:ext cx="5486400" cy="4953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 l="21250" t="17000" r="1250" b="10000"/>
          <a:stretch>
            <a:fillRect/>
          </a:stretch>
        </p:blipFill>
        <p:spPr bwMode="auto">
          <a:xfrm>
            <a:off x="304800" y="1752600"/>
            <a:ext cx="8283879" cy="4876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 l="34357" t="21972" r="24357" b="12958"/>
          <a:stretch>
            <a:fillRect/>
          </a:stretch>
        </p:blipFill>
        <p:spPr bwMode="auto">
          <a:xfrm>
            <a:off x="228600" y="1676400"/>
            <a:ext cx="5105400" cy="502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 l="33750" t="21000" r="24375" b="12000"/>
          <a:stretch>
            <a:fillRect/>
          </a:stretch>
        </p:blipFill>
        <p:spPr bwMode="auto">
          <a:xfrm>
            <a:off x="1371600" y="1295400"/>
            <a:ext cx="5105400" cy="5105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 cstate="print"/>
          <a:srcRect l="33750" t="21000" r="24375" b="12000"/>
          <a:stretch>
            <a:fillRect/>
          </a:stretch>
        </p:blipFill>
        <p:spPr bwMode="auto">
          <a:xfrm>
            <a:off x="2590800" y="990600"/>
            <a:ext cx="5105400" cy="5105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5" cstate="print"/>
          <a:srcRect l="33750" t="21000" r="24375" b="12000"/>
          <a:stretch>
            <a:fillRect/>
          </a:stretch>
        </p:blipFill>
        <p:spPr bwMode="auto">
          <a:xfrm>
            <a:off x="3810000" y="609600"/>
            <a:ext cx="5105400" cy="5105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3"/>
            <a:ext cx="3200400" cy="4237037"/>
          </a:xfrm>
        </p:spPr>
        <p:txBody>
          <a:bodyPr>
            <a:normAutofit/>
          </a:bodyPr>
          <a:lstStyle/>
          <a:p>
            <a:r>
              <a:rPr lang="en-US" dirty="0" smtClean="0"/>
              <a:t>Parcels vs. Catchments</a:t>
            </a:r>
          </a:p>
          <a:p>
            <a:r>
              <a:rPr lang="en-US" dirty="0" smtClean="0"/>
              <a:t>Canal System</a:t>
            </a:r>
          </a:p>
          <a:p>
            <a:r>
              <a:rPr lang="en-US" dirty="0" smtClean="0"/>
              <a:t>Stormwater Utility Fee Integration</a:t>
            </a:r>
          </a:p>
          <a:p>
            <a:r>
              <a:rPr lang="en-US" dirty="0" smtClean="0"/>
              <a:t>HEC-</a:t>
            </a:r>
            <a:r>
              <a:rPr lang="en-US" dirty="0" err="1" smtClean="0"/>
              <a:t>GeoHMS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l="30769" t="19226" r="5128" b="11020"/>
          <a:stretch>
            <a:fillRect/>
          </a:stretch>
        </p:blipFill>
        <p:spPr bwMode="auto">
          <a:xfrm>
            <a:off x="4191000" y="1371600"/>
            <a:ext cx="4724400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 l="14375" t="17000" r="36875" b="10000"/>
          <a:stretch>
            <a:fillRect/>
          </a:stretch>
        </p:blipFill>
        <p:spPr bwMode="auto">
          <a:xfrm>
            <a:off x="3810000" y="1676400"/>
            <a:ext cx="4803732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733800" y="61722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HEC-</a:t>
            </a:r>
            <a:r>
              <a:rPr lang="en-US" dirty="0" err="1" smtClean="0"/>
              <a:t>GeoHMS</a:t>
            </a:r>
            <a:r>
              <a:rPr lang="en-US" dirty="0" smtClean="0"/>
              <a:t> Application (</a:t>
            </a:r>
            <a:r>
              <a:rPr lang="en-US" dirty="0" err="1" smtClean="0"/>
              <a:t>Merwade</a:t>
            </a:r>
            <a:r>
              <a:rPr lang="en-US" dirty="0" smtClean="0"/>
              <a:t> 2010)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763000" cy="45259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4400" dirty="0"/>
              <a:t>Homer, C. C. Huang, L. Yang, B. Wylie and M. </a:t>
            </a:r>
            <a:r>
              <a:rPr lang="en-US" sz="4400" dirty="0" err="1"/>
              <a:t>Coan</a:t>
            </a:r>
            <a:r>
              <a:rPr lang="en-US" sz="4400" dirty="0"/>
              <a:t>. 2004. Development of a 2001 National </a:t>
            </a:r>
          </a:p>
          <a:p>
            <a:pPr marL="0" indent="0">
              <a:buNone/>
            </a:pPr>
            <a:r>
              <a:rPr lang="en-US" sz="4400" dirty="0" smtClean="0"/>
              <a:t>      </a:t>
            </a:r>
            <a:r>
              <a:rPr lang="en-US" sz="4400" dirty="0" err="1" smtClean="0"/>
              <a:t>Landcover</a:t>
            </a:r>
            <a:r>
              <a:rPr lang="en-US" sz="4400" dirty="0" smtClean="0"/>
              <a:t> </a:t>
            </a:r>
            <a:r>
              <a:rPr lang="en-US" sz="4400" dirty="0"/>
              <a:t>Database for the United States. Photogrammetric Engineering and Remote Sensing, Vol. 70, No. 7, July 2004, pp. 829-840.</a:t>
            </a:r>
          </a:p>
          <a:p>
            <a:pPr marL="0" indent="0">
              <a:buNone/>
            </a:pPr>
            <a:r>
              <a:rPr lang="en-US" sz="4400" dirty="0"/>
              <a:t> </a:t>
            </a:r>
          </a:p>
          <a:p>
            <a:pPr marL="0" indent="0">
              <a:buNone/>
            </a:pPr>
            <a:r>
              <a:rPr lang="en-US" sz="4400" dirty="0"/>
              <a:t>Logan City Public Works (LCPW). 2009. “Northern Cache Valley Storm Water Design </a:t>
            </a:r>
          </a:p>
          <a:p>
            <a:pPr marL="0" indent="0">
              <a:buNone/>
            </a:pPr>
            <a:r>
              <a:rPr lang="en-US" sz="4400" dirty="0" smtClean="0"/>
              <a:t>      Standards</a:t>
            </a:r>
            <a:r>
              <a:rPr lang="en-US" sz="4400" dirty="0"/>
              <a:t>”. November 18, 2010. http://loganutah.org/public_works/Engineering/stdsspecsdesign.cfm</a:t>
            </a:r>
          </a:p>
          <a:p>
            <a:pPr marL="0" indent="0">
              <a:buNone/>
            </a:pPr>
            <a:r>
              <a:rPr lang="en-US" sz="4400" dirty="0"/>
              <a:t> </a:t>
            </a:r>
          </a:p>
          <a:p>
            <a:pPr marL="0" indent="0">
              <a:buNone/>
            </a:pPr>
            <a:r>
              <a:rPr lang="en-US" sz="4400" dirty="0" err="1"/>
              <a:t>Merwade</a:t>
            </a:r>
            <a:r>
              <a:rPr lang="en-US" sz="4400" dirty="0"/>
              <a:t>, </a:t>
            </a:r>
            <a:r>
              <a:rPr lang="en-US" sz="4400" dirty="0" err="1"/>
              <a:t>Venkatesh</a:t>
            </a:r>
            <a:r>
              <a:rPr lang="en-US" sz="4400" dirty="0"/>
              <a:t>. 2010. Creating SCS Curve Number Grid using HEC-</a:t>
            </a:r>
            <a:r>
              <a:rPr lang="en-US" sz="4400" dirty="0" err="1"/>
              <a:t>GeoHMS</a:t>
            </a:r>
            <a:r>
              <a:rPr lang="en-US" sz="4400" dirty="0"/>
              <a:t>. School of </a:t>
            </a:r>
          </a:p>
          <a:p>
            <a:pPr marL="0" indent="0">
              <a:buNone/>
            </a:pPr>
            <a:r>
              <a:rPr lang="en-US" sz="4400" dirty="0" smtClean="0"/>
              <a:t>      Civil </a:t>
            </a:r>
            <a:r>
              <a:rPr lang="en-US" sz="4400" dirty="0"/>
              <a:t>Engineering, Purdue University. November 18, 2010. http://web.ics.purdue.edu/</a:t>
            </a:r>
          </a:p>
          <a:p>
            <a:pPr marL="0" indent="0">
              <a:buNone/>
            </a:pPr>
            <a:r>
              <a:rPr lang="en-US" sz="4400" dirty="0" smtClean="0"/>
              <a:t>      ~</a:t>
            </a:r>
            <a:r>
              <a:rPr lang="en-US" sz="4400" dirty="0" err="1"/>
              <a:t>vmerwade</a:t>
            </a:r>
            <a:r>
              <a:rPr lang="en-US" sz="4400" dirty="0"/>
              <a:t>/education/cngrid.pdf</a:t>
            </a:r>
          </a:p>
          <a:p>
            <a:pPr marL="0" indent="0">
              <a:buNone/>
            </a:pPr>
            <a:r>
              <a:rPr lang="en-US" sz="4400" dirty="0"/>
              <a:t> </a:t>
            </a:r>
          </a:p>
          <a:p>
            <a:pPr marL="0" indent="0">
              <a:buNone/>
            </a:pPr>
            <a:r>
              <a:rPr lang="en-US" sz="4400" dirty="0"/>
              <a:t>National Hydrography Dataset Plus (</a:t>
            </a:r>
            <a:r>
              <a:rPr lang="en-US" sz="4400" dirty="0" err="1"/>
              <a:t>NHDPlus</a:t>
            </a:r>
            <a:r>
              <a:rPr lang="en-US" sz="4400" dirty="0"/>
              <a:t>). 2010. Great Basin (Hydrologic  Region 16).  </a:t>
            </a:r>
          </a:p>
          <a:p>
            <a:pPr marL="0" indent="0">
              <a:buNone/>
            </a:pPr>
            <a:r>
              <a:rPr lang="en-US" sz="4400" dirty="0" smtClean="0"/>
              <a:t>      October </a:t>
            </a:r>
            <a:r>
              <a:rPr lang="en-US" sz="4400" dirty="0"/>
              <a:t>2010. http://www.horizon-systems.com/nhdplus/HSC-wth16.php</a:t>
            </a:r>
          </a:p>
          <a:p>
            <a:pPr marL="0" indent="0">
              <a:buNone/>
            </a:pPr>
            <a:r>
              <a:rPr lang="en-US" sz="4400" dirty="0"/>
              <a:t> </a:t>
            </a:r>
          </a:p>
          <a:p>
            <a:pPr marL="0" indent="0">
              <a:buNone/>
            </a:pPr>
            <a:r>
              <a:rPr lang="en-US" sz="4400" dirty="0"/>
              <a:t>Natural Resources Conservation Service (NRCS). 2010. Soil Data Mart. Soil Types for UT603: </a:t>
            </a:r>
          </a:p>
          <a:p>
            <a:pPr marL="0" indent="0">
              <a:buNone/>
            </a:pPr>
            <a:r>
              <a:rPr lang="en-US" sz="4400" dirty="0" smtClean="0"/>
              <a:t>      Cache </a:t>
            </a:r>
            <a:r>
              <a:rPr lang="en-US" sz="4400" dirty="0"/>
              <a:t>Valley and Box Elder County. November 18, 2010. http://soildatamart.nrcs.usda.gov/Download.aspx?Survey=UT603&amp;UseState=UT</a:t>
            </a:r>
          </a:p>
          <a:p>
            <a:pPr marL="0" indent="0">
              <a:buNone/>
            </a:pPr>
            <a:r>
              <a:rPr lang="en-US" sz="4400" dirty="0"/>
              <a:t> </a:t>
            </a:r>
          </a:p>
          <a:p>
            <a:pPr marL="0" indent="0">
              <a:buNone/>
            </a:pPr>
            <a:r>
              <a:rPr lang="en-US" sz="4400" dirty="0"/>
              <a:t>Natural Resources Conservation Service (NRCS). 2009. Custom Soil Resource Report for Cache </a:t>
            </a:r>
          </a:p>
          <a:p>
            <a:pPr marL="0" indent="0">
              <a:buNone/>
            </a:pPr>
            <a:r>
              <a:rPr lang="en-US" sz="4400" dirty="0" smtClean="0"/>
              <a:t>      Valley </a:t>
            </a:r>
            <a:r>
              <a:rPr lang="en-US" sz="4400" dirty="0"/>
              <a:t>Area, Parts of Cache and Box Elder Counties, Utah.  November 18, 2010. </a:t>
            </a:r>
            <a:r>
              <a:rPr lang="en-US" sz="4400" dirty="0" smtClean="0"/>
              <a:t>http</a:t>
            </a:r>
            <a:r>
              <a:rPr lang="en-US" sz="4400" dirty="0"/>
              <a:t>://websoilsurvey.nrcs.usda.gov/app/WebSoilSurvey.aspx</a:t>
            </a:r>
          </a:p>
          <a:p>
            <a:pPr marL="0" indent="0">
              <a:buNone/>
            </a:pPr>
            <a:r>
              <a:rPr lang="en-US" sz="4400" dirty="0"/>
              <a:t> </a:t>
            </a:r>
          </a:p>
          <a:p>
            <a:pPr marL="0" indent="0">
              <a:buNone/>
            </a:pPr>
            <a:r>
              <a:rPr lang="en-US" sz="4400" dirty="0"/>
              <a:t>Natural Resources Conservation Service (NRCS). 1986. Urban Hydrology for Small Watersheds. </a:t>
            </a:r>
          </a:p>
          <a:p>
            <a:pPr marL="0" indent="0">
              <a:buNone/>
            </a:pPr>
            <a:r>
              <a:rPr lang="en-US" sz="4400" dirty="0" smtClean="0"/>
              <a:t>      Technical </a:t>
            </a:r>
            <a:r>
              <a:rPr lang="en-US" sz="4400" dirty="0"/>
              <a:t>Release 55. June 1986. pp. 1-164. </a:t>
            </a:r>
          </a:p>
          <a:p>
            <a:pPr marL="0" indent="0">
              <a:buNone/>
            </a:pPr>
            <a:r>
              <a:rPr lang="en-US" sz="4400" dirty="0"/>
              <a:t> </a:t>
            </a:r>
          </a:p>
          <a:p>
            <a:pPr marL="0" indent="0">
              <a:buNone/>
            </a:pPr>
            <a:r>
              <a:rPr lang="en-US" sz="4400" dirty="0"/>
              <a:t>Shaw, Chuck. Logan City GIS Division Head.  Personal Communication. October 2010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2362200"/>
            <a:ext cx="2032000" cy="12671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Eric Major</a:t>
            </a:r>
          </a:p>
          <a:p>
            <a:pPr>
              <a:buNone/>
            </a:pPr>
            <a:r>
              <a:rPr lang="en-US" sz="2400" dirty="0" smtClean="0"/>
              <a:t>GIS in Water Resources 2010</a:t>
            </a:r>
          </a:p>
          <a:p>
            <a:pPr>
              <a:buNone/>
            </a:pPr>
            <a:r>
              <a:rPr lang="en-US" sz="2400" dirty="0" smtClean="0"/>
              <a:t>Utah State University</a:t>
            </a:r>
          </a:p>
          <a:p>
            <a:pPr>
              <a:buNone/>
            </a:pPr>
            <a:r>
              <a:rPr lang="en-US" sz="2400" dirty="0" smtClean="0"/>
              <a:t>23 November 2010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Thanks to Dr. David </a:t>
            </a:r>
            <a:r>
              <a:rPr lang="en-US" sz="2400" dirty="0" err="1" smtClean="0"/>
              <a:t>Tarboton</a:t>
            </a:r>
            <a:r>
              <a:rPr lang="en-US" sz="2400" dirty="0" smtClean="0"/>
              <a:t>, Dr. David </a:t>
            </a:r>
            <a:r>
              <a:rPr lang="en-US" sz="2400" dirty="0" err="1" smtClean="0"/>
              <a:t>Maidment</a:t>
            </a:r>
            <a:r>
              <a:rPr lang="en-US" sz="2400" dirty="0" smtClean="0"/>
              <a:t>, </a:t>
            </a:r>
          </a:p>
          <a:p>
            <a:pPr>
              <a:buNone/>
            </a:pPr>
            <a:r>
              <a:rPr lang="en-US" sz="2400" dirty="0" smtClean="0"/>
              <a:t>and Dr. </a:t>
            </a:r>
            <a:r>
              <a:rPr lang="en-US" sz="2400" dirty="0" err="1" smtClean="0"/>
              <a:t>Ayse</a:t>
            </a:r>
            <a:r>
              <a:rPr lang="en-US" sz="2400" dirty="0" smtClean="0"/>
              <a:t> Irmak for their instruction and expertise.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Thanks to the Logan City Engineering and GIS Divisions</a:t>
            </a:r>
          </a:p>
          <a:p>
            <a:pPr>
              <a:buNone/>
            </a:pPr>
            <a:r>
              <a:rPr lang="en-US" sz="2400" dirty="0" smtClean="0"/>
              <a:t>for their ongoing support and encouragement for this project.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 l="1250" t="18000" r="77500" b="71000"/>
          <a:stretch>
            <a:fillRect/>
          </a:stretch>
        </p:blipFill>
        <p:spPr bwMode="auto">
          <a:xfrm>
            <a:off x="5867400" y="1295400"/>
            <a:ext cx="2590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562600"/>
            <a:ext cx="8458200" cy="60960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39938" name="Picture 2" descr="http://www.strangedangers.com/images/content/13055.jpg"/>
          <p:cNvPicPr>
            <a:picLocks noChangeAspect="1" noChangeArrowheads="1"/>
          </p:cNvPicPr>
          <p:nvPr/>
        </p:nvPicPr>
        <p:blipFill>
          <a:blip r:embed="rId2" cstate="print"/>
          <a:srcRect t="10063"/>
          <a:stretch>
            <a:fillRect/>
          </a:stretch>
        </p:blipFill>
        <p:spPr bwMode="auto">
          <a:xfrm>
            <a:off x="3581400" y="362703"/>
            <a:ext cx="4572000" cy="45613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 descr="IMG_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1447800"/>
            <a:ext cx="6934200" cy="52006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057400"/>
            <a:ext cx="3810000" cy="4495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Introduction</a:t>
            </a:r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Justification</a:t>
            </a:r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Data Inputs</a:t>
            </a:r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GIS Methods</a:t>
            </a:r>
          </a:p>
          <a:p>
            <a:r>
              <a:rPr lang="en-US" dirty="0" smtClean="0"/>
              <a:t>SCS Runoff Calculations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Future Work</a:t>
            </a:r>
          </a:p>
          <a:p>
            <a:r>
              <a:rPr lang="en-US" dirty="0" smtClean="0"/>
              <a:t>References &amp; Questions</a:t>
            </a:r>
          </a:p>
          <a:p>
            <a:pPr algn="r"/>
            <a:endParaRPr lang="en-US" dirty="0" smtClean="0"/>
          </a:p>
          <a:p>
            <a:pPr algn="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4343400" cy="5181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Why the hype about stormwater runoff?</a:t>
            </a:r>
          </a:p>
          <a:p>
            <a:r>
              <a:rPr lang="en-US" dirty="0" smtClean="0"/>
              <a:t>Federal &amp; State Environmental Standards</a:t>
            </a:r>
          </a:p>
          <a:p>
            <a:r>
              <a:rPr lang="en-US" dirty="0" smtClean="0"/>
              <a:t>Stormwater Management Requirements &amp; BMPs</a:t>
            </a:r>
          </a:p>
          <a:p>
            <a:r>
              <a:rPr lang="en-US" dirty="0" smtClean="0"/>
              <a:t>Quantify storm runoff from developed &amp; rural areas in Cache Valley</a:t>
            </a:r>
          </a:p>
          <a:p>
            <a:r>
              <a:rPr lang="en-US" dirty="0" smtClean="0"/>
              <a:t>SCS Method Runoff Calculation factors:</a:t>
            </a:r>
          </a:p>
          <a:p>
            <a:pPr lvl="1"/>
            <a:r>
              <a:rPr lang="en-US" sz="2000" dirty="0" smtClean="0"/>
              <a:t>Soil Type</a:t>
            </a:r>
          </a:p>
          <a:p>
            <a:pPr lvl="1"/>
            <a:r>
              <a:rPr lang="en-US" sz="2000" dirty="0" smtClean="0"/>
              <a:t>Land Cover</a:t>
            </a:r>
          </a:p>
          <a:p>
            <a:pPr lvl="1"/>
            <a:r>
              <a:rPr lang="en-US" sz="2000" dirty="0" smtClean="0"/>
              <a:t>Catchment Properties &amp; Areas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800600" y="6324600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Bear River &amp; Cutler Marshes</a:t>
            </a:r>
            <a:endParaRPr lang="en-US" sz="1600" dirty="0"/>
          </a:p>
        </p:txBody>
      </p:sp>
      <p:pic>
        <p:nvPicPr>
          <p:cNvPr id="13316" name="Picture 4" descr="http://www.loganutah.org/public_works/storm_water/images/BearRiver1copy.jpg"/>
          <p:cNvPicPr>
            <a:picLocks noChangeAspect="1" noChangeArrowheads="1"/>
          </p:cNvPicPr>
          <p:nvPr/>
        </p:nvPicPr>
        <p:blipFill>
          <a:blip r:embed="rId2" cstate="print"/>
          <a:srcRect l="16500" r="23500"/>
          <a:stretch>
            <a:fillRect/>
          </a:stretch>
        </p:blipFill>
        <p:spPr bwMode="auto">
          <a:xfrm>
            <a:off x="4800600" y="1371600"/>
            <a:ext cx="3962400" cy="4953000"/>
          </a:xfrm>
          <a:prstGeom prst="rect">
            <a:avLst/>
          </a:prstGeom>
          <a:noFill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0" y="1600200"/>
            <a:ext cx="4038600" cy="4724400"/>
          </a:xfrm>
        </p:spPr>
        <p:txBody>
          <a:bodyPr/>
          <a:lstStyle/>
          <a:p>
            <a:r>
              <a:rPr lang="en-US" dirty="0" smtClean="0"/>
              <a:t>Eastern Cache Valley</a:t>
            </a:r>
          </a:p>
          <a:p>
            <a:pPr lvl="1"/>
            <a:r>
              <a:rPr lang="en-US" sz="2000" dirty="0" smtClean="0"/>
              <a:t>Hyrum to Richmond</a:t>
            </a:r>
          </a:p>
          <a:p>
            <a:pPr lvl="1"/>
            <a:r>
              <a:rPr lang="en-US" sz="2000" dirty="0" smtClean="0"/>
              <a:t>Benches, Cities, &amp; Fields</a:t>
            </a:r>
          </a:p>
          <a:p>
            <a:r>
              <a:rPr lang="en-US" dirty="0" err="1" smtClean="0"/>
              <a:t>Basemaps</a:t>
            </a:r>
            <a:endParaRPr lang="en-US" dirty="0" smtClean="0"/>
          </a:p>
          <a:p>
            <a:pPr lvl="1"/>
            <a:r>
              <a:rPr lang="en-US" sz="2000" dirty="0" smtClean="0"/>
              <a:t>US Topo Quads - 7.5 min</a:t>
            </a:r>
          </a:p>
          <a:p>
            <a:pPr lvl="1"/>
            <a:r>
              <a:rPr lang="en-US" sz="2000" dirty="0" smtClean="0"/>
              <a:t>Topographic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41250" t="24000" r="21250" b="10000"/>
          <a:stretch>
            <a:fillRect/>
          </a:stretch>
        </p:blipFill>
        <p:spPr bwMode="auto">
          <a:xfrm>
            <a:off x="304800" y="1524000"/>
            <a:ext cx="4572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7"/>
          <p:cNvSpPr/>
          <p:nvPr/>
        </p:nvSpPr>
        <p:spPr>
          <a:xfrm>
            <a:off x="1524000" y="2057400"/>
            <a:ext cx="1627345" cy="3740858"/>
          </a:xfrm>
          <a:custGeom>
            <a:avLst/>
            <a:gdLst>
              <a:gd name="connsiteX0" fmla="*/ 1215865 w 1627345"/>
              <a:gd name="connsiteY0" fmla="*/ 0 h 3740858"/>
              <a:gd name="connsiteX1" fmla="*/ 1185385 w 1627345"/>
              <a:gd name="connsiteY1" fmla="*/ 7620 h 3740858"/>
              <a:gd name="connsiteX2" fmla="*/ 1139665 w 1627345"/>
              <a:gd name="connsiteY2" fmla="*/ 22860 h 3740858"/>
              <a:gd name="connsiteX3" fmla="*/ 1124425 w 1627345"/>
              <a:gd name="connsiteY3" fmla="*/ 45720 h 3740858"/>
              <a:gd name="connsiteX4" fmla="*/ 1101565 w 1627345"/>
              <a:gd name="connsiteY4" fmla="*/ 68580 h 3740858"/>
              <a:gd name="connsiteX5" fmla="*/ 1086325 w 1627345"/>
              <a:gd name="connsiteY5" fmla="*/ 129540 h 3740858"/>
              <a:gd name="connsiteX6" fmla="*/ 1071085 w 1627345"/>
              <a:gd name="connsiteY6" fmla="*/ 160020 h 3740858"/>
              <a:gd name="connsiteX7" fmla="*/ 1055845 w 1627345"/>
              <a:gd name="connsiteY7" fmla="*/ 220980 h 3740858"/>
              <a:gd name="connsiteX8" fmla="*/ 1048225 w 1627345"/>
              <a:gd name="connsiteY8" fmla="*/ 243840 h 3740858"/>
              <a:gd name="connsiteX9" fmla="*/ 1040605 w 1627345"/>
              <a:gd name="connsiteY9" fmla="*/ 304800 h 3740858"/>
              <a:gd name="connsiteX10" fmla="*/ 1032985 w 1627345"/>
              <a:gd name="connsiteY10" fmla="*/ 327660 h 3740858"/>
              <a:gd name="connsiteX11" fmla="*/ 987265 w 1627345"/>
              <a:gd name="connsiteY11" fmla="*/ 358140 h 3740858"/>
              <a:gd name="connsiteX12" fmla="*/ 949165 w 1627345"/>
              <a:gd name="connsiteY12" fmla="*/ 388620 h 3740858"/>
              <a:gd name="connsiteX13" fmla="*/ 926305 w 1627345"/>
              <a:gd name="connsiteY13" fmla="*/ 411480 h 3740858"/>
              <a:gd name="connsiteX14" fmla="*/ 903445 w 1627345"/>
              <a:gd name="connsiteY14" fmla="*/ 426720 h 3740858"/>
              <a:gd name="connsiteX15" fmla="*/ 865345 w 1627345"/>
              <a:gd name="connsiteY15" fmla="*/ 457200 h 3740858"/>
              <a:gd name="connsiteX16" fmla="*/ 812005 w 1627345"/>
              <a:gd name="connsiteY16" fmla="*/ 495300 h 3740858"/>
              <a:gd name="connsiteX17" fmla="*/ 789145 w 1627345"/>
              <a:gd name="connsiteY17" fmla="*/ 502920 h 3740858"/>
              <a:gd name="connsiteX18" fmla="*/ 743425 w 1627345"/>
              <a:gd name="connsiteY18" fmla="*/ 533400 h 3740858"/>
              <a:gd name="connsiteX19" fmla="*/ 728185 w 1627345"/>
              <a:gd name="connsiteY19" fmla="*/ 556260 h 3740858"/>
              <a:gd name="connsiteX20" fmla="*/ 720565 w 1627345"/>
              <a:gd name="connsiteY20" fmla="*/ 579120 h 3740858"/>
              <a:gd name="connsiteX21" fmla="*/ 682465 w 1627345"/>
              <a:gd name="connsiteY21" fmla="*/ 647700 h 3740858"/>
              <a:gd name="connsiteX22" fmla="*/ 674845 w 1627345"/>
              <a:gd name="connsiteY22" fmla="*/ 792480 h 3740858"/>
              <a:gd name="connsiteX23" fmla="*/ 659605 w 1627345"/>
              <a:gd name="connsiteY23" fmla="*/ 815340 h 3740858"/>
              <a:gd name="connsiteX24" fmla="*/ 636745 w 1627345"/>
              <a:gd name="connsiteY24" fmla="*/ 891540 h 3740858"/>
              <a:gd name="connsiteX25" fmla="*/ 629125 w 1627345"/>
              <a:gd name="connsiteY25" fmla="*/ 914400 h 3740858"/>
              <a:gd name="connsiteX26" fmla="*/ 621505 w 1627345"/>
              <a:gd name="connsiteY26" fmla="*/ 998220 h 3740858"/>
              <a:gd name="connsiteX27" fmla="*/ 606265 w 1627345"/>
              <a:gd name="connsiteY27" fmla="*/ 1043940 h 3740858"/>
              <a:gd name="connsiteX28" fmla="*/ 598645 w 1627345"/>
              <a:gd name="connsiteY28" fmla="*/ 1066800 h 3740858"/>
              <a:gd name="connsiteX29" fmla="*/ 583405 w 1627345"/>
              <a:gd name="connsiteY29" fmla="*/ 1089660 h 3740858"/>
              <a:gd name="connsiteX30" fmla="*/ 575785 w 1627345"/>
              <a:gd name="connsiteY30" fmla="*/ 1112520 h 3740858"/>
              <a:gd name="connsiteX31" fmla="*/ 530065 w 1627345"/>
              <a:gd name="connsiteY31" fmla="*/ 1135380 h 3740858"/>
              <a:gd name="connsiteX32" fmla="*/ 507205 w 1627345"/>
              <a:gd name="connsiteY32" fmla="*/ 1150620 h 3740858"/>
              <a:gd name="connsiteX33" fmla="*/ 461485 w 1627345"/>
              <a:gd name="connsiteY33" fmla="*/ 1165860 h 3740858"/>
              <a:gd name="connsiteX34" fmla="*/ 438625 w 1627345"/>
              <a:gd name="connsiteY34" fmla="*/ 1173480 h 3740858"/>
              <a:gd name="connsiteX35" fmla="*/ 392905 w 1627345"/>
              <a:gd name="connsiteY35" fmla="*/ 1181100 h 3740858"/>
              <a:gd name="connsiteX36" fmla="*/ 331945 w 1627345"/>
              <a:gd name="connsiteY36" fmla="*/ 1196340 h 3740858"/>
              <a:gd name="connsiteX37" fmla="*/ 270985 w 1627345"/>
              <a:gd name="connsiteY37" fmla="*/ 1203960 h 3740858"/>
              <a:gd name="connsiteX38" fmla="*/ 210025 w 1627345"/>
              <a:gd name="connsiteY38" fmla="*/ 1219200 h 3740858"/>
              <a:gd name="connsiteX39" fmla="*/ 171925 w 1627345"/>
              <a:gd name="connsiteY39" fmla="*/ 1226820 h 3740858"/>
              <a:gd name="connsiteX40" fmla="*/ 149065 w 1627345"/>
              <a:gd name="connsiteY40" fmla="*/ 1234440 h 3740858"/>
              <a:gd name="connsiteX41" fmla="*/ 80485 w 1627345"/>
              <a:gd name="connsiteY41" fmla="*/ 1249680 h 3740858"/>
              <a:gd name="connsiteX42" fmla="*/ 57625 w 1627345"/>
              <a:gd name="connsiteY42" fmla="*/ 1257300 h 3740858"/>
              <a:gd name="connsiteX43" fmla="*/ 34765 w 1627345"/>
              <a:gd name="connsiteY43" fmla="*/ 1272540 h 3740858"/>
              <a:gd name="connsiteX44" fmla="*/ 4285 w 1627345"/>
              <a:gd name="connsiteY44" fmla="*/ 1318260 h 3740858"/>
              <a:gd name="connsiteX45" fmla="*/ 27145 w 1627345"/>
              <a:gd name="connsiteY45" fmla="*/ 1424940 h 3740858"/>
              <a:gd name="connsiteX46" fmla="*/ 57625 w 1627345"/>
              <a:gd name="connsiteY46" fmla="*/ 1508760 h 3740858"/>
              <a:gd name="connsiteX47" fmla="*/ 65245 w 1627345"/>
              <a:gd name="connsiteY47" fmla="*/ 1539240 h 3740858"/>
              <a:gd name="connsiteX48" fmla="*/ 72865 w 1627345"/>
              <a:gd name="connsiteY48" fmla="*/ 1584960 h 3740858"/>
              <a:gd name="connsiteX49" fmla="*/ 88105 w 1627345"/>
              <a:gd name="connsiteY49" fmla="*/ 1630680 h 3740858"/>
              <a:gd name="connsiteX50" fmla="*/ 95725 w 1627345"/>
              <a:gd name="connsiteY50" fmla="*/ 1706880 h 3740858"/>
              <a:gd name="connsiteX51" fmla="*/ 103345 w 1627345"/>
              <a:gd name="connsiteY51" fmla="*/ 1729740 h 3740858"/>
              <a:gd name="connsiteX52" fmla="*/ 110965 w 1627345"/>
              <a:gd name="connsiteY52" fmla="*/ 1760220 h 3740858"/>
              <a:gd name="connsiteX53" fmla="*/ 133825 w 1627345"/>
              <a:gd name="connsiteY53" fmla="*/ 1828800 h 3740858"/>
              <a:gd name="connsiteX54" fmla="*/ 141445 w 1627345"/>
              <a:gd name="connsiteY54" fmla="*/ 1851660 h 3740858"/>
              <a:gd name="connsiteX55" fmla="*/ 149065 w 1627345"/>
              <a:gd name="connsiteY55" fmla="*/ 1874520 h 3740858"/>
              <a:gd name="connsiteX56" fmla="*/ 164305 w 1627345"/>
              <a:gd name="connsiteY56" fmla="*/ 1965960 h 3740858"/>
              <a:gd name="connsiteX57" fmla="*/ 171925 w 1627345"/>
              <a:gd name="connsiteY57" fmla="*/ 2095500 h 3740858"/>
              <a:gd name="connsiteX58" fmla="*/ 187165 w 1627345"/>
              <a:gd name="connsiteY58" fmla="*/ 2118360 h 3740858"/>
              <a:gd name="connsiteX59" fmla="*/ 210025 w 1627345"/>
              <a:gd name="connsiteY59" fmla="*/ 2186940 h 3740858"/>
              <a:gd name="connsiteX60" fmla="*/ 225265 w 1627345"/>
              <a:gd name="connsiteY60" fmla="*/ 2240280 h 3740858"/>
              <a:gd name="connsiteX61" fmla="*/ 240505 w 1627345"/>
              <a:gd name="connsiteY61" fmla="*/ 2286000 h 3740858"/>
              <a:gd name="connsiteX62" fmla="*/ 248125 w 1627345"/>
              <a:gd name="connsiteY62" fmla="*/ 2377440 h 3740858"/>
              <a:gd name="connsiteX63" fmla="*/ 270985 w 1627345"/>
              <a:gd name="connsiteY63" fmla="*/ 2453640 h 3740858"/>
              <a:gd name="connsiteX64" fmla="*/ 278605 w 1627345"/>
              <a:gd name="connsiteY64" fmla="*/ 2476500 h 3740858"/>
              <a:gd name="connsiteX65" fmla="*/ 301465 w 1627345"/>
              <a:gd name="connsiteY65" fmla="*/ 2522220 h 3740858"/>
              <a:gd name="connsiteX66" fmla="*/ 324325 w 1627345"/>
              <a:gd name="connsiteY66" fmla="*/ 2537460 h 3740858"/>
              <a:gd name="connsiteX67" fmla="*/ 339565 w 1627345"/>
              <a:gd name="connsiteY67" fmla="*/ 2560320 h 3740858"/>
              <a:gd name="connsiteX68" fmla="*/ 362425 w 1627345"/>
              <a:gd name="connsiteY68" fmla="*/ 2567940 h 3740858"/>
              <a:gd name="connsiteX69" fmla="*/ 408145 w 1627345"/>
              <a:gd name="connsiteY69" fmla="*/ 2590800 h 3740858"/>
              <a:gd name="connsiteX70" fmla="*/ 446245 w 1627345"/>
              <a:gd name="connsiteY70" fmla="*/ 2621280 h 3740858"/>
              <a:gd name="connsiteX71" fmla="*/ 461485 w 1627345"/>
              <a:gd name="connsiteY71" fmla="*/ 2644140 h 3740858"/>
              <a:gd name="connsiteX72" fmla="*/ 507205 w 1627345"/>
              <a:gd name="connsiteY72" fmla="*/ 2674620 h 3740858"/>
              <a:gd name="connsiteX73" fmla="*/ 514825 w 1627345"/>
              <a:gd name="connsiteY73" fmla="*/ 2697480 h 3740858"/>
              <a:gd name="connsiteX74" fmla="*/ 545305 w 1627345"/>
              <a:gd name="connsiteY74" fmla="*/ 2743200 h 3740858"/>
              <a:gd name="connsiteX75" fmla="*/ 552925 w 1627345"/>
              <a:gd name="connsiteY75" fmla="*/ 2766060 h 3740858"/>
              <a:gd name="connsiteX76" fmla="*/ 591025 w 1627345"/>
              <a:gd name="connsiteY76" fmla="*/ 2811780 h 3740858"/>
              <a:gd name="connsiteX77" fmla="*/ 598645 w 1627345"/>
              <a:gd name="connsiteY77" fmla="*/ 2834640 h 3740858"/>
              <a:gd name="connsiteX78" fmla="*/ 644365 w 1627345"/>
              <a:gd name="connsiteY78" fmla="*/ 2857500 h 3740858"/>
              <a:gd name="connsiteX79" fmla="*/ 735805 w 1627345"/>
              <a:gd name="connsiteY79" fmla="*/ 2895600 h 3740858"/>
              <a:gd name="connsiteX80" fmla="*/ 766285 w 1627345"/>
              <a:gd name="connsiteY80" fmla="*/ 2910840 h 3740858"/>
              <a:gd name="connsiteX81" fmla="*/ 773905 w 1627345"/>
              <a:gd name="connsiteY81" fmla="*/ 2933700 h 3740858"/>
              <a:gd name="connsiteX82" fmla="*/ 819625 w 1627345"/>
              <a:gd name="connsiteY82" fmla="*/ 2964180 h 3740858"/>
              <a:gd name="connsiteX83" fmla="*/ 827245 w 1627345"/>
              <a:gd name="connsiteY83" fmla="*/ 2994660 h 3740858"/>
              <a:gd name="connsiteX84" fmla="*/ 834865 w 1627345"/>
              <a:gd name="connsiteY84" fmla="*/ 3017520 h 3740858"/>
              <a:gd name="connsiteX85" fmla="*/ 850105 w 1627345"/>
              <a:gd name="connsiteY85" fmla="*/ 3200400 h 3740858"/>
              <a:gd name="connsiteX86" fmla="*/ 865345 w 1627345"/>
              <a:gd name="connsiteY86" fmla="*/ 3246120 h 3740858"/>
              <a:gd name="connsiteX87" fmla="*/ 872965 w 1627345"/>
              <a:gd name="connsiteY87" fmla="*/ 3268980 h 3740858"/>
              <a:gd name="connsiteX88" fmla="*/ 903445 w 1627345"/>
              <a:gd name="connsiteY88" fmla="*/ 3314700 h 3740858"/>
              <a:gd name="connsiteX89" fmla="*/ 911065 w 1627345"/>
              <a:gd name="connsiteY89" fmla="*/ 3360420 h 3740858"/>
              <a:gd name="connsiteX90" fmla="*/ 918685 w 1627345"/>
              <a:gd name="connsiteY90" fmla="*/ 3413760 h 3740858"/>
              <a:gd name="connsiteX91" fmla="*/ 926305 w 1627345"/>
              <a:gd name="connsiteY91" fmla="*/ 3444240 h 3740858"/>
              <a:gd name="connsiteX92" fmla="*/ 972025 w 1627345"/>
              <a:gd name="connsiteY92" fmla="*/ 3512820 h 3740858"/>
              <a:gd name="connsiteX93" fmla="*/ 987265 w 1627345"/>
              <a:gd name="connsiteY93" fmla="*/ 3535680 h 3740858"/>
              <a:gd name="connsiteX94" fmla="*/ 994885 w 1627345"/>
              <a:gd name="connsiteY94" fmla="*/ 3558540 h 3740858"/>
              <a:gd name="connsiteX95" fmla="*/ 1017745 w 1627345"/>
              <a:gd name="connsiteY95" fmla="*/ 3573780 h 3740858"/>
              <a:gd name="connsiteX96" fmla="*/ 1048225 w 1627345"/>
              <a:gd name="connsiteY96" fmla="*/ 3642360 h 3740858"/>
              <a:gd name="connsiteX97" fmla="*/ 1071085 w 1627345"/>
              <a:gd name="connsiteY97" fmla="*/ 3649980 h 3740858"/>
              <a:gd name="connsiteX98" fmla="*/ 1116805 w 1627345"/>
              <a:gd name="connsiteY98" fmla="*/ 3680460 h 3740858"/>
              <a:gd name="connsiteX99" fmla="*/ 1139665 w 1627345"/>
              <a:gd name="connsiteY99" fmla="*/ 3695700 h 3740858"/>
              <a:gd name="connsiteX100" fmla="*/ 1185385 w 1627345"/>
              <a:gd name="connsiteY100" fmla="*/ 3710940 h 3740858"/>
              <a:gd name="connsiteX101" fmla="*/ 1208245 w 1627345"/>
              <a:gd name="connsiteY101" fmla="*/ 3718560 h 3740858"/>
              <a:gd name="connsiteX102" fmla="*/ 1246345 w 1627345"/>
              <a:gd name="connsiteY102" fmla="*/ 3726180 h 3740858"/>
              <a:gd name="connsiteX103" fmla="*/ 1398745 w 1627345"/>
              <a:gd name="connsiteY103" fmla="*/ 3703320 h 3740858"/>
              <a:gd name="connsiteX104" fmla="*/ 1406365 w 1627345"/>
              <a:gd name="connsiteY104" fmla="*/ 3680460 h 3740858"/>
              <a:gd name="connsiteX105" fmla="*/ 1421605 w 1627345"/>
              <a:gd name="connsiteY105" fmla="*/ 3657600 h 3740858"/>
              <a:gd name="connsiteX106" fmla="*/ 1413985 w 1627345"/>
              <a:gd name="connsiteY106" fmla="*/ 3512820 h 3740858"/>
              <a:gd name="connsiteX107" fmla="*/ 1391125 w 1627345"/>
              <a:gd name="connsiteY107" fmla="*/ 3436620 h 3740858"/>
              <a:gd name="connsiteX108" fmla="*/ 1383505 w 1627345"/>
              <a:gd name="connsiteY108" fmla="*/ 3413760 h 3740858"/>
              <a:gd name="connsiteX109" fmla="*/ 1360645 w 1627345"/>
              <a:gd name="connsiteY109" fmla="*/ 3329940 h 3740858"/>
              <a:gd name="connsiteX110" fmla="*/ 1353025 w 1627345"/>
              <a:gd name="connsiteY110" fmla="*/ 3307080 h 3740858"/>
              <a:gd name="connsiteX111" fmla="*/ 1345405 w 1627345"/>
              <a:gd name="connsiteY111" fmla="*/ 3238500 h 3740858"/>
              <a:gd name="connsiteX112" fmla="*/ 1330165 w 1627345"/>
              <a:gd name="connsiteY112" fmla="*/ 3131820 h 3740858"/>
              <a:gd name="connsiteX113" fmla="*/ 1337785 w 1627345"/>
              <a:gd name="connsiteY113" fmla="*/ 3025140 h 3740858"/>
              <a:gd name="connsiteX114" fmla="*/ 1345405 w 1627345"/>
              <a:gd name="connsiteY114" fmla="*/ 2994660 h 3740858"/>
              <a:gd name="connsiteX115" fmla="*/ 1360645 w 1627345"/>
              <a:gd name="connsiteY115" fmla="*/ 2834640 h 3740858"/>
              <a:gd name="connsiteX116" fmla="*/ 1368265 w 1627345"/>
              <a:gd name="connsiteY116" fmla="*/ 2781300 h 3740858"/>
              <a:gd name="connsiteX117" fmla="*/ 1353025 w 1627345"/>
              <a:gd name="connsiteY117" fmla="*/ 2689860 h 3740858"/>
              <a:gd name="connsiteX118" fmla="*/ 1345405 w 1627345"/>
              <a:gd name="connsiteY118" fmla="*/ 2659380 h 3740858"/>
              <a:gd name="connsiteX119" fmla="*/ 1337785 w 1627345"/>
              <a:gd name="connsiteY119" fmla="*/ 2606040 h 3740858"/>
              <a:gd name="connsiteX120" fmla="*/ 1330165 w 1627345"/>
              <a:gd name="connsiteY120" fmla="*/ 2575560 h 3740858"/>
              <a:gd name="connsiteX121" fmla="*/ 1322545 w 1627345"/>
              <a:gd name="connsiteY121" fmla="*/ 2514600 h 3740858"/>
              <a:gd name="connsiteX122" fmla="*/ 1314925 w 1627345"/>
              <a:gd name="connsiteY122" fmla="*/ 2468880 h 3740858"/>
              <a:gd name="connsiteX123" fmla="*/ 1330165 w 1627345"/>
              <a:gd name="connsiteY123" fmla="*/ 2324100 h 3740858"/>
              <a:gd name="connsiteX124" fmla="*/ 1337785 w 1627345"/>
              <a:gd name="connsiteY124" fmla="*/ 2301240 h 3740858"/>
              <a:gd name="connsiteX125" fmla="*/ 1353025 w 1627345"/>
              <a:gd name="connsiteY125" fmla="*/ 2232660 h 3740858"/>
              <a:gd name="connsiteX126" fmla="*/ 1360645 w 1627345"/>
              <a:gd name="connsiteY126" fmla="*/ 2179320 h 3740858"/>
              <a:gd name="connsiteX127" fmla="*/ 1375885 w 1627345"/>
              <a:gd name="connsiteY127" fmla="*/ 2118360 h 3740858"/>
              <a:gd name="connsiteX128" fmla="*/ 1406365 w 1627345"/>
              <a:gd name="connsiteY128" fmla="*/ 2065020 h 3740858"/>
              <a:gd name="connsiteX129" fmla="*/ 1444465 w 1627345"/>
              <a:gd name="connsiteY129" fmla="*/ 2019300 h 3740858"/>
              <a:gd name="connsiteX130" fmla="*/ 1459705 w 1627345"/>
              <a:gd name="connsiteY130" fmla="*/ 1973580 h 3740858"/>
              <a:gd name="connsiteX131" fmla="*/ 1467325 w 1627345"/>
              <a:gd name="connsiteY131" fmla="*/ 1950720 h 3740858"/>
              <a:gd name="connsiteX132" fmla="*/ 1482565 w 1627345"/>
              <a:gd name="connsiteY132" fmla="*/ 1798320 h 3740858"/>
              <a:gd name="connsiteX133" fmla="*/ 1513045 w 1627345"/>
              <a:gd name="connsiteY133" fmla="*/ 1722120 h 3740858"/>
              <a:gd name="connsiteX134" fmla="*/ 1528285 w 1627345"/>
              <a:gd name="connsiteY134" fmla="*/ 1668780 h 3740858"/>
              <a:gd name="connsiteX135" fmla="*/ 1543525 w 1627345"/>
              <a:gd name="connsiteY135" fmla="*/ 1645920 h 3740858"/>
              <a:gd name="connsiteX136" fmla="*/ 1558765 w 1627345"/>
              <a:gd name="connsiteY136" fmla="*/ 1592580 h 3740858"/>
              <a:gd name="connsiteX137" fmla="*/ 1574005 w 1627345"/>
              <a:gd name="connsiteY137" fmla="*/ 1569720 h 3740858"/>
              <a:gd name="connsiteX138" fmla="*/ 1589245 w 1627345"/>
              <a:gd name="connsiteY138" fmla="*/ 1524000 h 3740858"/>
              <a:gd name="connsiteX139" fmla="*/ 1604485 w 1627345"/>
              <a:gd name="connsiteY139" fmla="*/ 1493520 h 3740858"/>
              <a:gd name="connsiteX140" fmla="*/ 1619725 w 1627345"/>
              <a:gd name="connsiteY140" fmla="*/ 1440180 h 3740858"/>
              <a:gd name="connsiteX141" fmla="*/ 1627345 w 1627345"/>
              <a:gd name="connsiteY141" fmla="*/ 1417320 h 3740858"/>
              <a:gd name="connsiteX142" fmla="*/ 1619725 w 1627345"/>
              <a:gd name="connsiteY142" fmla="*/ 1219200 h 3740858"/>
              <a:gd name="connsiteX143" fmla="*/ 1604485 w 1627345"/>
              <a:gd name="connsiteY143" fmla="*/ 1196340 h 3740858"/>
              <a:gd name="connsiteX144" fmla="*/ 1589245 w 1627345"/>
              <a:gd name="connsiteY144" fmla="*/ 1150620 h 3740858"/>
              <a:gd name="connsiteX145" fmla="*/ 1574005 w 1627345"/>
              <a:gd name="connsiteY145" fmla="*/ 1104900 h 3740858"/>
              <a:gd name="connsiteX146" fmla="*/ 1566385 w 1627345"/>
              <a:gd name="connsiteY146" fmla="*/ 1082040 h 3740858"/>
              <a:gd name="connsiteX147" fmla="*/ 1535905 w 1627345"/>
              <a:gd name="connsiteY147" fmla="*/ 1036320 h 3740858"/>
              <a:gd name="connsiteX148" fmla="*/ 1528285 w 1627345"/>
              <a:gd name="connsiteY148" fmla="*/ 1013460 h 3740858"/>
              <a:gd name="connsiteX149" fmla="*/ 1482565 w 1627345"/>
              <a:gd name="connsiteY149" fmla="*/ 944880 h 3740858"/>
              <a:gd name="connsiteX150" fmla="*/ 1467325 w 1627345"/>
              <a:gd name="connsiteY150" fmla="*/ 922020 h 3740858"/>
              <a:gd name="connsiteX151" fmla="*/ 1436845 w 1627345"/>
              <a:gd name="connsiteY151" fmla="*/ 853440 h 3740858"/>
              <a:gd name="connsiteX152" fmla="*/ 1444465 w 1627345"/>
              <a:gd name="connsiteY152" fmla="*/ 678180 h 3740858"/>
              <a:gd name="connsiteX153" fmla="*/ 1452085 w 1627345"/>
              <a:gd name="connsiteY153" fmla="*/ 647700 h 3740858"/>
              <a:gd name="connsiteX154" fmla="*/ 1467325 w 1627345"/>
              <a:gd name="connsiteY154" fmla="*/ 624840 h 3740858"/>
              <a:gd name="connsiteX155" fmla="*/ 1474945 w 1627345"/>
              <a:gd name="connsiteY155" fmla="*/ 601980 h 3740858"/>
              <a:gd name="connsiteX156" fmla="*/ 1505425 w 1627345"/>
              <a:gd name="connsiteY156" fmla="*/ 556260 h 3740858"/>
              <a:gd name="connsiteX157" fmla="*/ 1535905 w 1627345"/>
              <a:gd name="connsiteY157" fmla="*/ 510540 h 3740858"/>
              <a:gd name="connsiteX158" fmla="*/ 1551145 w 1627345"/>
              <a:gd name="connsiteY158" fmla="*/ 487680 h 3740858"/>
              <a:gd name="connsiteX159" fmla="*/ 1558765 w 1627345"/>
              <a:gd name="connsiteY159" fmla="*/ 464820 h 3740858"/>
              <a:gd name="connsiteX160" fmla="*/ 1574005 w 1627345"/>
              <a:gd name="connsiteY160" fmla="*/ 373380 h 3740858"/>
              <a:gd name="connsiteX161" fmla="*/ 1581625 w 1627345"/>
              <a:gd name="connsiteY161" fmla="*/ 342900 h 3740858"/>
              <a:gd name="connsiteX162" fmla="*/ 1589245 w 1627345"/>
              <a:gd name="connsiteY162" fmla="*/ 281940 h 3740858"/>
              <a:gd name="connsiteX163" fmla="*/ 1581625 w 1627345"/>
              <a:gd name="connsiteY163" fmla="*/ 213360 h 3740858"/>
              <a:gd name="connsiteX164" fmla="*/ 1535905 w 1627345"/>
              <a:gd name="connsiteY164" fmla="*/ 182880 h 3740858"/>
              <a:gd name="connsiteX165" fmla="*/ 1513045 w 1627345"/>
              <a:gd name="connsiteY165" fmla="*/ 167640 h 3740858"/>
              <a:gd name="connsiteX166" fmla="*/ 1490185 w 1627345"/>
              <a:gd name="connsiteY166" fmla="*/ 152400 h 3740858"/>
              <a:gd name="connsiteX167" fmla="*/ 1444465 w 1627345"/>
              <a:gd name="connsiteY167" fmla="*/ 137160 h 3740858"/>
              <a:gd name="connsiteX168" fmla="*/ 1421605 w 1627345"/>
              <a:gd name="connsiteY168" fmla="*/ 121920 h 3740858"/>
              <a:gd name="connsiteX169" fmla="*/ 1375885 w 1627345"/>
              <a:gd name="connsiteY169" fmla="*/ 114300 h 3740858"/>
              <a:gd name="connsiteX170" fmla="*/ 1330165 w 1627345"/>
              <a:gd name="connsiteY170" fmla="*/ 76200 h 3740858"/>
              <a:gd name="connsiteX171" fmla="*/ 1307305 w 1627345"/>
              <a:gd name="connsiteY171" fmla="*/ 53340 h 3740858"/>
              <a:gd name="connsiteX172" fmla="*/ 1284445 w 1627345"/>
              <a:gd name="connsiteY172" fmla="*/ 45720 h 3740858"/>
              <a:gd name="connsiteX173" fmla="*/ 1261585 w 1627345"/>
              <a:gd name="connsiteY173" fmla="*/ 30480 h 3740858"/>
              <a:gd name="connsiteX174" fmla="*/ 1246345 w 1627345"/>
              <a:gd name="connsiteY174" fmla="*/ 7620 h 3740858"/>
              <a:gd name="connsiteX175" fmla="*/ 1215865 w 1627345"/>
              <a:gd name="connsiteY175" fmla="*/ 0 h 3740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627345" h="3740858">
                <a:moveTo>
                  <a:pt x="1215865" y="0"/>
                </a:moveTo>
                <a:cubicBezTo>
                  <a:pt x="1205705" y="0"/>
                  <a:pt x="1195416" y="4611"/>
                  <a:pt x="1185385" y="7620"/>
                </a:cubicBezTo>
                <a:cubicBezTo>
                  <a:pt x="1169998" y="12236"/>
                  <a:pt x="1139665" y="22860"/>
                  <a:pt x="1139665" y="22860"/>
                </a:cubicBezTo>
                <a:cubicBezTo>
                  <a:pt x="1134585" y="30480"/>
                  <a:pt x="1130288" y="38685"/>
                  <a:pt x="1124425" y="45720"/>
                </a:cubicBezTo>
                <a:cubicBezTo>
                  <a:pt x="1117526" y="53999"/>
                  <a:pt x="1107543" y="59614"/>
                  <a:pt x="1101565" y="68580"/>
                </a:cubicBezTo>
                <a:cubicBezTo>
                  <a:pt x="1093961" y="79985"/>
                  <a:pt x="1088890" y="121846"/>
                  <a:pt x="1086325" y="129540"/>
                </a:cubicBezTo>
                <a:cubicBezTo>
                  <a:pt x="1082733" y="140316"/>
                  <a:pt x="1074677" y="149244"/>
                  <a:pt x="1071085" y="160020"/>
                </a:cubicBezTo>
                <a:cubicBezTo>
                  <a:pt x="1064461" y="179891"/>
                  <a:pt x="1062469" y="201109"/>
                  <a:pt x="1055845" y="220980"/>
                </a:cubicBezTo>
                <a:lnTo>
                  <a:pt x="1048225" y="243840"/>
                </a:lnTo>
                <a:cubicBezTo>
                  <a:pt x="1045685" y="264160"/>
                  <a:pt x="1044268" y="284652"/>
                  <a:pt x="1040605" y="304800"/>
                </a:cubicBezTo>
                <a:cubicBezTo>
                  <a:pt x="1039168" y="312703"/>
                  <a:pt x="1038665" y="321980"/>
                  <a:pt x="1032985" y="327660"/>
                </a:cubicBezTo>
                <a:cubicBezTo>
                  <a:pt x="1020033" y="340612"/>
                  <a:pt x="987265" y="358140"/>
                  <a:pt x="987265" y="358140"/>
                </a:cubicBezTo>
                <a:cubicBezTo>
                  <a:pt x="953181" y="409265"/>
                  <a:pt x="993332" y="359175"/>
                  <a:pt x="949165" y="388620"/>
                </a:cubicBezTo>
                <a:cubicBezTo>
                  <a:pt x="940199" y="394598"/>
                  <a:pt x="934584" y="404581"/>
                  <a:pt x="926305" y="411480"/>
                </a:cubicBezTo>
                <a:cubicBezTo>
                  <a:pt x="919270" y="417343"/>
                  <a:pt x="911065" y="421640"/>
                  <a:pt x="903445" y="426720"/>
                </a:cubicBezTo>
                <a:cubicBezTo>
                  <a:pt x="874526" y="470098"/>
                  <a:pt x="904982" y="434550"/>
                  <a:pt x="865345" y="457200"/>
                </a:cubicBezTo>
                <a:cubicBezTo>
                  <a:pt x="841184" y="471006"/>
                  <a:pt x="835592" y="483506"/>
                  <a:pt x="812005" y="495300"/>
                </a:cubicBezTo>
                <a:cubicBezTo>
                  <a:pt x="804821" y="498892"/>
                  <a:pt x="796166" y="499019"/>
                  <a:pt x="789145" y="502920"/>
                </a:cubicBezTo>
                <a:cubicBezTo>
                  <a:pt x="773134" y="511815"/>
                  <a:pt x="743425" y="533400"/>
                  <a:pt x="743425" y="533400"/>
                </a:cubicBezTo>
                <a:cubicBezTo>
                  <a:pt x="738345" y="541020"/>
                  <a:pt x="732281" y="548069"/>
                  <a:pt x="728185" y="556260"/>
                </a:cubicBezTo>
                <a:cubicBezTo>
                  <a:pt x="724593" y="563444"/>
                  <a:pt x="724466" y="572099"/>
                  <a:pt x="720565" y="579120"/>
                </a:cubicBezTo>
                <a:cubicBezTo>
                  <a:pt x="676896" y="657725"/>
                  <a:pt x="699707" y="595974"/>
                  <a:pt x="682465" y="647700"/>
                </a:cubicBezTo>
                <a:cubicBezTo>
                  <a:pt x="679925" y="695960"/>
                  <a:pt x="681375" y="744596"/>
                  <a:pt x="674845" y="792480"/>
                </a:cubicBezTo>
                <a:cubicBezTo>
                  <a:pt x="673608" y="801554"/>
                  <a:pt x="663324" y="806971"/>
                  <a:pt x="659605" y="815340"/>
                </a:cubicBezTo>
                <a:cubicBezTo>
                  <a:pt x="645118" y="847935"/>
                  <a:pt x="645611" y="860509"/>
                  <a:pt x="636745" y="891540"/>
                </a:cubicBezTo>
                <a:cubicBezTo>
                  <a:pt x="634538" y="899263"/>
                  <a:pt x="631665" y="906780"/>
                  <a:pt x="629125" y="914400"/>
                </a:cubicBezTo>
                <a:cubicBezTo>
                  <a:pt x="626585" y="942340"/>
                  <a:pt x="626381" y="970592"/>
                  <a:pt x="621505" y="998220"/>
                </a:cubicBezTo>
                <a:cubicBezTo>
                  <a:pt x="618713" y="1014040"/>
                  <a:pt x="611345" y="1028700"/>
                  <a:pt x="606265" y="1043940"/>
                </a:cubicBezTo>
                <a:cubicBezTo>
                  <a:pt x="603725" y="1051560"/>
                  <a:pt x="603100" y="1060117"/>
                  <a:pt x="598645" y="1066800"/>
                </a:cubicBezTo>
                <a:cubicBezTo>
                  <a:pt x="593565" y="1074420"/>
                  <a:pt x="587501" y="1081469"/>
                  <a:pt x="583405" y="1089660"/>
                </a:cubicBezTo>
                <a:cubicBezTo>
                  <a:pt x="579813" y="1096844"/>
                  <a:pt x="580803" y="1106248"/>
                  <a:pt x="575785" y="1112520"/>
                </a:cubicBezTo>
                <a:cubicBezTo>
                  <a:pt x="561226" y="1130718"/>
                  <a:pt x="548471" y="1126177"/>
                  <a:pt x="530065" y="1135380"/>
                </a:cubicBezTo>
                <a:cubicBezTo>
                  <a:pt x="521874" y="1139476"/>
                  <a:pt x="515574" y="1146901"/>
                  <a:pt x="507205" y="1150620"/>
                </a:cubicBezTo>
                <a:cubicBezTo>
                  <a:pt x="492525" y="1157144"/>
                  <a:pt x="476725" y="1160780"/>
                  <a:pt x="461485" y="1165860"/>
                </a:cubicBezTo>
                <a:cubicBezTo>
                  <a:pt x="453865" y="1168400"/>
                  <a:pt x="446548" y="1172160"/>
                  <a:pt x="438625" y="1173480"/>
                </a:cubicBezTo>
                <a:cubicBezTo>
                  <a:pt x="423385" y="1176020"/>
                  <a:pt x="407987" y="1177748"/>
                  <a:pt x="392905" y="1181100"/>
                </a:cubicBezTo>
                <a:cubicBezTo>
                  <a:pt x="319891" y="1197325"/>
                  <a:pt x="438980" y="1179873"/>
                  <a:pt x="331945" y="1196340"/>
                </a:cubicBezTo>
                <a:cubicBezTo>
                  <a:pt x="311705" y="1199454"/>
                  <a:pt x="291112" y="1200186"/>
                  <a:pt x="270985" y="1203960"/>
                </a:cubicBezTo>
                <a:cubicBezTo>
                  <a:pt x="250398" y="1207820"/>
                  <a:pt x="230564" y="1215092"/>
                  <a:pt x="210025" y="1219200"/>
                </a:cubicBezTo>
                <a:cubicBezTo>
                  <a:pt x="197325" y="1221740"/>
                  <a:pt x="184490" y="1223679"/>
                  <a:pt x="171925" y="1226820"/>
                </a:cubicBezTo>
                <a:cubicBezTo>
                  <a:pt x="164133" y="1228768"/>
                  <a:pt x="156857" y="1232492"/>
                  <a:pt x="149065" y="1234440"/>
                </a:cubicBezTo>
                <a:cubicBezTo>
                  <a:pt x="86212" y="1250153"/>
                  <a:pt x="135242" y="1234035"/>
                  <a:pt x="80485" y="1249680"/>
                </a:cubicBezTo>
                <a:cubicBezTo>
                  <a:pt x="72762" y="1251887"/>
                  <a:pt x="64809" y="1253708"/>
                  <a:pt x="57625" y="1257300"/>
                </a:cubicBezTo>
                <a:cubicBezTo>
                  <a:pt x="49434" y="1261396"/>
                  <a:pt x="42385" y="1267460"/>
                  <a:pt x="34765" y="1272540"/>
                </a:cubicBezTo>
                <a:cubicBezTo>
                  <a:pt x="24605" y="1287780"/>
                  <a:pt x="2013" y="1300085"/>
                  <a:pt x="4285" y="1318260"/>
                </a:cubicBezTo>
                <a:cubicBezTo>
                  <a:pt x="20818" y="1450525"/>
                  <a:pt x="0" y="1316361"/>
                  <a:pt x="27145" y="1424940"/>
                </a:cubicBezTo>
                <a:cubicBezTo>
                  <a:pt x="44606" y="1494785"/>
                  <a:pt x="30767" y="1468472"/>
                  <a:pt x="57625" y="1508760"/>
                </a:cubicBezTo>
                <a:cubicBezTo>
                  <a:pt x="60165" y="1518920"/>
                  <a:pt x="63191" y="1528971"/>
                  <a:pt x="65245" y="1539240"/>
                </a:cubicBezTo>
                <a:cubicBezTo>
                  <a:pt x="68275" y="1554390"/>
                  <a:pt x="69118" y="1569971"/>
                  <a:pt x="72865" y="1584960"/>
                </a:cubicBezTo>
                <a:cubicBezTo>
                  <a:pt x="76761" y="1600545"/>
                  <a:pt x="88105" y="1630680"/>
                  <a:pt x="88105" y="1630680"/>
                </a:cubicBezTo>
                <a:cubicBezTo>
                  <a:pt x="90645" y="1656080"/>
                  <a:pt x="91843" y="1681650"/>
                  <a:pt x="95725" y="1706880"/>
                </a:cubicBezTo>
                <a:cubicBezTo>
                  <a:pt x="96946" y="1714819"/>
                  <a:pt x="101138" y="1722017"/>
                  <a:pt x="103345" y="1729740"/>
                </a:cubicBezTo>
                <a:cubicBezTo>
                  <a:pt x="106222" y="1739810"/>
                  <a:pt x="107956" y="1750189"/>
                  <a:pt x="110965" y="1760220"/>
                </a:cubicBezTo>
                <a:lnTo>
                  <a:pt x="133825" y="1828800"/>
                </a:lnTo>
                <a:lnTo>
                  <a:pt x="141445" y="1851660"/>
                </a:lnTo>
                <a:cubicBezTo>
                  <a:pt x="143985" y="1859280"/>
                  <a:pt x="147490" y="1866644"/>
                  <a:pt x="149065" y="1874520"/>
                </a:cubicBezTo>
                <a:cubicBezTo>
                  <a:pt x="160207" y="1930232"/>
                  <a:pt x="154853" y="1899799"/>
                  <a:pt x="164305" y="1965960"/>
                </a:cubicBezTo>
                <a:cubicBezTo>
                  <a:pt x="166845" y="2009140"/>
                  <a:pt x="165509" y="2052724"/>
                  <a:pt x="171925" y="2095500"/>
                </a:cubicBezTo>
                <a:cubicBezTo>
                  <a:pt x="173284" y="2104557"/>
                  <a:pt x="183446" y="2109991"/>
                  <a:pt x="187165" y="2118360"/>
                </a:cubicBezTo>
                <a:lnTo>
                  <a:pt x="210025" y="2186940"/>
                </a:lnTo>
                <a:cubicBezTo>
                  <a:pt x="235634" y="2263766"/>
                  <a:pt x="196561" y="2144599"/>
                  <a:pt x="225265" y="2240280"/>
                </a:cubicBezTo>
                <a:cubicBezTo>
                  <a:pt x="229881" y="2255667"/>
                  <a:pt x="240505" y="2286000"/>
                  <a:pt x="240505" y="2286000"/>
                </a:cubicBezTo>
                <a:cubicBezTo>
                  <a:pt x="243045" y="2316480"/>
                  <a:pt x="244331" y="2347091"/>
                  <a:pt x="248125" y="2377440"/>
                </a:cubicBezTo>
                <a:cubicBezTo>
                  <a:pt x="250428" y="2395866"/>
                  <a:pt x="266565" y="2440381"/>
                  <a:pt x="270985" y="2453640"/>
                </a:cubicBezTo>
                <a:lnTo>
                  <a:pt x="278605" y="2476500"/>
                </a:lnTo>
                <a:cubicBezTo>
                  <a:pt x="284803" y="2495093"/>
                  <a:pt x="286693" y="2507448"/>
                  <a:pt x="301465" y="2522220"/>
                </a:cubicBezTo>
                <a:cubicBezTo>
                  <a:pt x="307941" y="2528696"/>
                  <a:pt x="316705" y="2532380"/>
                  <a:pt x="324325" y="2537460"/>
                </a:cubicBezTo>
                <a:cubicBezTo>
                  <a:pt x="329405" y="2545080"/>
                  <a:pt x="332414" y="2554599"/>
                  <a:pt x="339565" y="2560320"/>
                </a:cubicBezTo>
                <a:cubicBezTo>
                  <a:pt x="345837" y="2565338"/>
                  <a:pt x="355241" y="2564348"/>
                  <a:pt x="362425" y="2567940"/>
                </a:cubicBezTo>
                <a:cubicBezTo>
                  <a:pt x="421511" y="2597483"/>
                  <a:pt x="350686" y="2571647"/>
                  <a:pt x="408145" y="2590800"/>
                </a:cubicBezTo>
                <a:cubicBezTo>
                  <a:pt x="451821" y="2656314"/>
                  <a:pt x="393665" y="2579216"/>
                  <a:pt x="446245" y="2621280"/>
                </a:cubicBezTo>
                <a:cubicBezTo>
                  <a:pt x="453396" y="2627001"/>
                  <a:pt x="454593" y="2638109"/>
                  <a:pt x="461485" y="2644140"/>
                </a:cubicBezTo>
                <a:cubicBezTo>
                  <a:pt x="475269" y="2656201"/>
                  <a:pt x="507205" y="2674620"/>
                  <a:pt x="507205" y="2674620"/>
                </a:cubicBezTo>
                <a:cubicBezTo>
                  <a:pt x="509745" y="2682240"/>
                  <a:pt x="510924" y="2690459"/>
                  <a:pt x="514825" y="2697480"/>
                </a:cubicBezTo>
                <a:cubicBezTo>
                  <a:pt x="523720" y="2713491"/>
                  <a:pt x="539513" y="2725824"/>
                  <a:pt x="545305" y="2743200"/>
                </a:cubicBezTo>
                <a:cubicBezTo>
                  <a:pt x="547845" y="2750820"/>
                  <a:pt x="549333" y="2758876"/>
                  <a:pt x="552925" y="2766060"/>
                </a:cubicBezTo>
                <a:cubicBezTo>
                  <a:pt x="563534" y="2787278"/>
                  <a:pt x="574173" y="2794928"/>
                  <a:pt x="591025" y="2811780"/>
                </a:cubicBezTo>
                <a:cubicBezTo>
                  <a:pt x="593565" y="2819400"/>
                  <a:pt x="593627" y="2828368"/>
                  <a:pt x="598645" y="2834640"/>
                </a:cubicBezTo>
                <a:cubicBezTo>
                  <a:pt x="614882" y="2854937"/>
                  <a:pt x="624487" y="2846457"/>
                  <a:pt x="644365" y="2857500"/>
                </a:cubicBezTo>
                <a:cubicBezTo>
                  <a:pt x="719676" y="2899340"/>
                  <a:pt x="657901" y="2882616"/>
                  <a:pt x="735805" y="2895600"/>
                </a:cubicBezTo>
                <a:cubicBezTo>
                  <a:pt x="745965" y="2900680"/>
                  <a:pt x="758253" y="2902808"/>
                  <a:pt x="766285" y="2910840"/>
                </a:cubicBezTo>
                <a:cubicBezTo>
                  <a:pt x="771965" y="2916520"/>
                  <a:pt x="768225" y="2928020"/>
                  <a:pt x="773905" y="2933700"/>
                </a:cubicBezTo>
                <a:cubicBezTo>
                  <a:pt x="786857" y="2946652"/>
                  <a:pt x="819625" y="2964180"/>
                  <a:pt x="819625" y="2964180"/>
                </a:cubicBezTo>
                <a:cubicBezTo>
                  <a:pt x="822165" y="2974340"/>
                  <a:pt x="824368" y="2984590"/>
                  <a:pt x="827245" y="2994660"/>
                </a:cubicBezTo>
                <a:cubicBezTo>
                  <a:pt x="829452" y="3002383"/>
                  <a:pt x="834169" y="3009518"/>
                  <a:pt x="834865" y="3017520"/>
                </a:cubicBezTo>
                <a:cubicBezTo>
                  <a:pt x="843571" y="3117642"/>
                  <a:pt x="830033" y="3133493"/>
                  <a:pt x="850105" y="3200400"/>
                </a:cubicBezTo>
                <a:cubicBezTo>
                  <a:pt x="854721" y="3215787"/>
                  <a:pt x="860265" y="3230880"/>
                  <a:pt x="865345" y="3246120"/>
                </a:cubicBezTo>
                <a:cubicBezTo>
                  <a:pt x="867885" y="3253740"/>
                  <a:pt x="868510" y="3262297"/>
                  <a:pt x="872965" y="3268980"/>
                </a:cubicBezTo>
                <a:lnTo>
                  <a:pt x="903445" y="3314700"/>
                </a:lnTo>
                <a:cubicBezTo>
                  <a:pt x="905985" y="3329940"/>
                  <a:pt x="908716" y="3345149"/>
                  <a:pt x="911065" y="3360420"/>
                </a:cubicBezTo>
                <a:cubicBezTo>
                  <a:pt x="913796" y="3378172"/>
                  <a:pt x="915472" y="3396089"/>
                  <a:pt x="918685" y="3413760"/>
                </a:cubicBezTo>
                <a:cubicBezTo>
                  <a:pt x="920558" y="3424064"/>
                  <a:pt x="921621" y="3434873"/>
                  <a:pt x="926305" y="3444240"/>
                </a:cubicBezTo>
                <a:lnTo>
                  <a:pt x="972025" y="3512820"/>
                </a:lnTo>
                <a:cubicBezTo>
                  <a:pt x="977105" y="3520440"/>
                  <a:pt x="984369" y="3526992"/>
                  <a:pt x="987265" y="3535680"/>
                </a:cubicBezTo>
                <a:cubicBezTo>
                  <a:pt x="989805" y="3543300"/>
                  <a:pt x="989867" y="3552268"/>
                  <a:pt x="994885" y="3558540"/>
                </a:cubicBezTo>
                <a:cubicBezTo>
                  <a:pt x="1000606" y="3565691"/>
                  <a:pt x="1010125" y="3568700"/>
                  <a:pt x="1017745" y="3573780"/>
                </a:cubicBezTo>
                <a:cubicBezTo>
                  <a:pt x="1022402" y="3587750"/>
                  <a:pt x="1031758" y="3629187"/>
                  <a:pt x="1048225" y="3642360"/>
                </a:cubicBezTo>
                <a:cubicBezTo>
                  <a:pt x="1054497" y="3647378"/>
                  <a:pt x="1064064" y="3646079"/>
                  <a:pt x="1071085" y="3649980"/>
                </a:cubicBezTo>
                <a:cubicBezTo>
                  <a:pt x="1087096" y="3658875"/>
                  <a:pt x="1101565" y="3670300"/>
                  <a:pt x="1116805" y="3680460"/>
                </a:cubicBezTo>
                <a:cubicBezTo>
                  <a:pt x="1124425" y="3685540"/>
                  <a:pt x="1130977" y="3692804"/>
                  <a:pt x="1139665" y="3695700"/>
                </a:cubicBezTo>
                <a:lnTo>
                  <a:pt x="1185385" y="3710940"/>
                </a:lnTo>
                <a:cubicBezTo>
                  <a:pt x="1193005" y="3713480"/>
                  <a:pt x="1200369" y="3716985"/>
                  <a:pt x="1208245" y="3718560"/>
                </a:cubicBezTo>
                <a:lnTo>
                  <a:pt x="1246345" y="3726180"/>
                </a:lnTo>
                <a:cubicBezTo>
                  <a:pt x="1248910" y="3726029"/>
                  <a:pt x="1368715" y="3740858"/>
                  <a:pt x="1398745" y="3703320"/>
                </a:cubicBezTo>
                <a:cubicBezTo>
                  <a:pt x="1403763" y="3697048"/>
                  <a:pt x="1402773" y="3687644"/>
                  <a:pt x="1406365" y="3680460"/>
                </a:cubicBezTo>
                <a:cubicBezTo>
                  <a:pt x="1410461" y="3672269"/>
                  <a:pt x="1416525" y="3665220"/>
                  <a:pt x="1421605" y="3657600"/>
                </a:cubicBezTo>
                <a:cubicBezTo>
                  <a:pt x="1419065" y="3609340"/>
                  <a:pt x="1418172" y="3560965"/>
                  <a:pt x="1413985" y="3512820"/>
                </a:cubicBezTo>
                <a:cubicBezTo>
                  <a:pt x="1412630" y="3497239"/>
                  <a:pt x="1394090" y="3445515"/>
                  <a:pt x="1391125" y="3436620"/>
                </a:cubicBezTo>
                <a:cubicBezTo>
                  <a:pt x="1388585" y="3429000"/>
                  <a:pt x="1385080" y="3421636"/>
                  <a:pt x="1383505" y="3413760"/>
                </a:cubicBezTo>
                <a:cubicBezTo>
                  <a:pt x="1372735" y="3359908"/>
                  <a:pt x="1379981" y="3387947"/>
                  <a:pt x="1360645" y="3329940"/>
                </a:cubicBezTo>
                <a:lnTo>
                  <a:pt x="1353025" y="3307080"/>
                </a:lnTo>
                <a:cubicBezTo>
                  <a:pt x="1350485" y="3284220"/>
                  <a:pt x="1347694" y="3261387"/>
                  <a:pt x="1345405" y="3238500"/>
                </a:cubicBezTo>
                <a:cubicBezTo>
                  <a:pt x="1335865" y="3143103"/>
                  <a:pt x="1346998" y="3182320"/>
                  <a:pt x="1330165" y="3131820"/>
                </a:cubicBezTo>
                <a:cubicBezTo>
                  <a:pt x="1332705" y="3096260"/>
                  <a:pt x="1333848" y="3060573"/>
                  <a:pt x="1337785" y="3025140"/>
                </a:cubicBezTo>
                <a:cubicBezTo>
                  <a:pt x="1338942" y="3014731"/>
                  <a:pt x="1344457" y="3005090"/>
                  <a:pt x="1345405" y="2994660"/>
                </a:cubicBezTo>
                <a:cubicBezTo>
                  <a:pt x="1360528" y="2828308"/>
                  <a:pt x="1337307" y="2904655"/>
                  <a:pt x="1360645" y="2834640"/>
                </a:cubicBezTo>
                <a:cubicBezTo>
                  <a:pt x="1363185" y="2816860"/>
                  <a:pt x="1368265" y="2799261"/>
                  <a:pt x="1368265" y="2781300"/>
                </a:cubicBezTo>
                <a:cubicBezTo>
                  <a:pt x="1368265" y="2765397"/>
                  <a:pt x="1357352" y="2709330"/>
                  <a:pt x="1353025" y="2689860"/>
                </a:cubicBezTo>
                <a:cubicBezTo>
                  <a:pt x="1350753" y="2679637"/>
                  <a:pt x="1347278" y="2669684"/>
                  <a:pt x="1345405" y="2659380"/>
                </a:cubicBezTo>
                <a:cubicBezTo>
                  <a:pt x="1342192" y="2641709"/>
                  <a:pt x="1340998" y="2623711"/>
                  <a:pt x="1337785" y="2606040"/>
                </a:cubicBezTo>
                <a:cubicBezTo>
                  <a:pt x="1335912" y="2595736"/>
                  <a:pt x="1331887" y="2585890"/>
                  <a:pt x="1330165" y="2575560"/>
                </a:cubicBezTo>
                <a:cubicBezTo>
                  <a:pt x="1326798" y="2555360"/>
                  <a:pt x="1325441" y="2534872"/>
                  <a:pt x="1322545" y="2514600"/>
                </a:cubicBezTo>
                <a:cubicBezTo>
                  <a:pt x="1320360" y="2499305"/>
                  <a:pt x="1317465" y="2484120"/>
                  <a:pt x="1314925" y="2468880"/>
                </a:cubicBezTo>
                <a:cubicBezTo>
                  <a:pt x="1317487" y="2440700"/>
                  <a:pt x="1324111" y="2357399"/>
                  <a:pt x="1330165" y="2324100"/>
                </a:cubicBezTo>
                <a:cubicBezTo>
                  <a:pt x="1331602" y="2316197"/>
                  <a:pt x="1336043" y="2309081"/>
                  <a:pt x="1337785" y="2301240"/>
                </a:cubicBezTo>
                <a:cubicBezTo>
                  <a:pt x="1355666" y="2220776"/>
                  <a:pt x="1335871" y="2284121"/>
                  <a:pt x="1353025" y="2232660"/>
                </a:cubicBezTo>
                <a:cubicBezTo>
                  <a:pt x="1355565" y="2214880"/>
                  <a:pt x="1357692" y="2197036"/>
                  <a:pt x="1360645" y="2179320"/>
                </a:cubicBezTo>
                <a:cubicBezTo>
                  <a:pt x="1363898" y="2159804"/>
                  <a:pt x="1367855" y="2137097"/>
                  <a:pt x="1375885" y="2118360"/>
                </a:cubicBezTo>
                <a:cubicBezTo>
                  <a:pt x="1395622" y="2072306"/>
                  <a:pt x="1384500" y="2103284"/>
                  <a:pt x="1406365" y="2065020"/>
                </a:cubicBezTo>
                <a:cubicBezTo>
                  <a:pt x="1430163" y="2023374"/>
                  <a:pt x="1408556" y="2043239"/>
                  <a:pt x="1444465" y="2019300"/>
                </a:cubicBezTo>
                <a:lnTo>
                  <a:pt x="1459705" y="1973580"/>
                </a:lnTo>
                <a:lnTo>
                  <a:pt x="1467325" y="1950720"/>
                </a:lnTo>
                <a:cubicBezTo>
                  <a:pt x="1470566" y="1902105"/>
                  <a:pt x="1469234" y="1847201"/>
                  <a:pt x="1482565" y="1798320"/>
                </a:cubicBezTo>
                <a:cubicBezTo>
                  <a:pt x="1509984" y="1697783"/>
                  <a:pt x="1484549" y="1798110"/>
                  <a:pt x="1513045" y="1722120"/>
                </a:cubicBezTo>
                <a:cubicBezTo>
                  <a:pt x="1520369" y="1702588"/>
                  <a:pt x="1519074" y="1687202"/>
                  <a:pt x="1528285" y="1668780"/>
                </a:cubicBezTo>
                <a:cubicBezTo>
                  <a:pt x="1532381" y="1660589"/>
                  <a:pt x="1539429" y="1654111"/>
                  <a:pt x="1543525" y="1645920"/>
                </a:cubicBezTo>
                <a:cubicBezTo>
                  <a:pt x="1558353" y="1616263"/>
                  <a:pt x="1544116" y="1626760"/>
                  <a:pt x="1558765" y="1592580"/>
                </a:cubicBezTo>
                <a:cubicBezTo>
                  <a:pt x="1562373" y="1584162"/>
                  <a:pt x="1570286" y="1578089"/>
                  <a:pt x="1574005" y="1569720"/>
                </a:cubicBezTo>
                <a:cubicBezTo>
                  <a:pt x="1580529" y="1555040"/>
                  <a:pt x="1582061" y="1538368"/>
                  <a:pt x="1589245" y="1524000"/>
                </a:cubicBezTo>
                <a:cubicBezTo>
                  <a:pt x="1594325" y="1513840"/>
                  <a:pt x="1600010" y="1503961"/>
                  <a:pt x="1604485" y="1493520"/>
                </a:cubicBezTo>
                <a:cubicBezTo>
                  <a:pt x="1612315" y="1475250"/>
                  <a:pt x="1614201" y="1459514"/>
                  <a:pt x="1619725" y="1440180"/>
                </a:cubicBezTo>
                <a:cubicBezTo>
                  <a:pt x="1621932" y="1432457"/>
                  <a:pt x="1624805" y="1424940"/>
                  <a:pt x="1627345" y="1417320"/>
                </a:cubicBezTo>
                <a:cubicBezTo>
                  <a:pt x="1624805" y="1351280"/>
                  <a:pt x="1626525" y="1284938"/>
                  <a:pt x="1619725" y="1219200"/>
                </a:cubicBezTo>
                <a:cubicBezTo>
                  <a:pt x="1618783" y="1210091"/>
                  <a:pt x="1608204" y="1204709"/>
                  <a:pt x="1604485" y="1196340"/>
                </a:cubicBezTo>
                <a:cubicBezTo>
                  <a:pt x="1597961" y="1181660"/>
                  <a:pt x="1594325" y="1165860"/>
                  <a:pt x="1589245" y="1150620"/>
                </a:cubicBezTo>
                <a:lnTo>
                  <a:pt x="1574005" y="1104900"/>
                </a:lnTo>
                <a:cubicBezTo>
                  <a:pt x="1571465" y="1097280"/>
                  <a:pt x="1570840" y="1088723"/>
                  <a:pt x="1566385" y="1082040"/>
                </a:cubicBezTo>
                <a:cubicBezTo>
                  <a:pt x="1556225" y="1066800"/>
                  <a:pt x="1541697" y="1053696"/>
                  <a:pt x="1535905" y="1036320"/>
                </a:cubicBezTo>
                <a:cubicBezTo>
                  <a:pt x="1533365" y="1028700"/>
                  <a:pt x="1532186" y="1020481"/>
                  <a:pt x="1528285" y="1013460"/>
                </a:cubicBezTo>
                <a:lnTo>
                  <a:pt x="1482565" y="944880"/>
                </a:lnTo>
                <a:cubicBezTo>
                  <a:pt x="1477485" y="937260"/>
                  <a:pt x="1470221" y="930708"/>
                  <a:pt x="1467325" y="922020"/>
                </a:cubicBezTo>
                <a:cubicBezTo>
                  <a:pt x="1449189" y="867612"/>
                  <a:pt x="1460996" y="889666"/>
                  <a:pt x="1436845" y="853440"/>
                </a:cubicBezTo>
                <a:cubicBezTo>
                  <a:pt x="1439385" y="795020"/>
                  <a:pt x="1440145" y="736495"/>
                  <a:pt x="1444465" y="678180"/>
                </a:cubicBezTo>
                <a:cubicBezTo>
                  <a:pt x="1445239" y="667736"/>
                  <a:pt x="1447960" y="657326"/>
                  <a:pt x="1452085" y="647700"/>
                </a:cubicBezTo>
                <a:cubicBezTo>
                  <a:pt x="1455693" y="639282"/>
                  <a:pt x="1463229" y="633031"/>
                  <a:pt x="1467325" y="624840"/>
                </a:cubicBezTo>
                <a:cubicBezTo>
                  <a:pt x="1470917" y="617656"/>
                  <a:pt x="1471044" y="609001"/>
                  <a:pt x="1474945" y="601980"/>
                </a:cubicBezTo>
                <a:cubicBezTo>
                  <a:pt x="1483840" y="585969"/>
                  <a:pt x="1495265" y="571500"/>
                  <a:pt x="1505425" y="556260"/>
                </a:cubicBezTo>
                <a:lnTo>
                  <a:pt x="1535905" y="510540"/>
                </a:lnTo>
                <a:cubicBezTo>
                  <a:pt x="1540985" y="502920"/>
                  <a:pt x="1548249" y="496368"/>
                  <a:pt x="1551145" y="487680"/>
                </a:cubicBezTo>
                <a:lnTo>
                  <a:pt x="1558765" y="464820"/>
                </a:lnTo>
                <a:cubicBezTo>
                  <a:pt x="1565126" y="420291"/>
                  <a:pt x="1565091" y="413492"/>
                  <a:pt x="1574005" y="373380"/>
                </a:cubicBezTo>
                <a:cubicBezTo>
                  <a:pt x="1576277" y="363157"/>
                  <a:pt x="1579903" y="353230"/>
                  <a:pt x="1581625" y="342900"/>
                </a:cubicBezTo>
                <a:cubicBezTo>
                  <a:pt x="1584992" y="322700"/>
                  <a:pt x="1586705" y="302260"/>
                  <a:pt x="1589245" y="281940"/>
                </a:cubicBezTo>
                <a:cubicBezTo>
                  <a:pt x="1586705" y="259080"/>
                  <a:pt x="1592530" y="233611"/>
                  <a:pt x="1581625" y="213360"/>
                </a:cubicBezTo>
                <a:cubicBezTo>
                  <a:pt x="1572941" y="197233"/>
                  <a:pt x="1551145" y="193040"/>
                  <a:pt x="1535905" y="182880"/>
                </a:cubicBezTo>
                <a:lnTo>
                  <a:pt x="1513045" y="167640"/>
                </a:lnTo>
                <a:cubicBezTo>
                  <a:pt x="1505425" y="162560"/>
                  <a:pt x="1498873" y="155296"/>
                  <a:pt x="1490185" y="152400"/>
                </a:cubicBezTo>
                <a:cubicBezTo>
                  <a:pt x="1474945" y="147320"/>
                  <a:pt x="1457831" y="146071"/>
                  <a:pt x="1444465" y="137160"/>
                </a:cubicBezTo>
                <a:cubicBezTo>
                  <a:pt x="1436845" y="132080"/>
                  <a:pt x="1430293" y="124816"/>
                  <a:pt x="1421605" y="121920"/>
                </a:cubicBezTo>
                <a:cubicBezTo>
                  <a:pt x="1406948" y="117034"/>
                  <a:pt x="1391125" y="116840"/>
                  <a:pt x="1375885" y="114300"/>
                </a:cubicBezTo>
                <a:cubicBezTo>
                  <a:pt x="1309099" y="47514"/>
                  <a:pt x="1393818" y="129244"/>
                  <a:pt x="1330165" y="76200"/>
                </a:cubicBezTo>
                <a:cubicBezTo>
                  <a:pt x="1321886" y="69301"/>
                  <a:pt x="1316271" y="59318"/>
                  <a:pt x="1307305" y="53340"/>
                </a:cubicBezTo>
                <a:cubicBezTo>
                  <a:pt x="1300622" y="48885"/>
                  <a:pt x="1291629" y="49312"/>
                  <a:pt x="1284445" y="45720"/>
                </a:cubicBezTo>
                <a:cubicBezTo>
                  <a:pt x="1276254" y="41624"/>
                  <a:pt x="1269205" y="35560"/>
                  <a:pt x="1261585" y="30480"/>
                </a:cubicBezTo>
                <a:cubicBezTo>
                  <a:pt x="1256505" y="22860"/>
                  <a:pt x="1252821" y="14096"/>
                  <a:pt x="1246345" y="7620"/>
                </a:cubicBezTo>
                <a:cubicBezTo>
                  <a:pt x="1239869" y="1144"/>
                  <a:pt x="1226025" y="0"/>
                  <a:pt x="1215865" y="0"/>
                </a:cubicBezTo>
                <a:close/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ine Callout 1 8"/>
          <p:cNvSpPr/>
          <p:nvPr/>
        </p:nvSpPr>
        <p:spPr>
          <a:xfrm>
            <a:off x="3505200" y="4114800"/>
            <a:ext cx="1295400" cy="612648"/>
          </a:xfrm>
          <a:prstGeom prst="borderCallout1">
            <a:avLst>
              <a:gd name="adj1" fmla="val -27021"/>
              <a:gd name="adj2" fmla="val -55392"/>
              <a:gd name="adj3" fmla="val 56778"/>
              <a:gd name="adj4" fmla="val -686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b="1" dirty="0" smtClean="0">
                <a:ln w="50800"/>
                <a:solidFill>
                  <a:srgbClr val="002060"/>
                </a:solidFill>
              </a:rPr>
              <a:t>Logan &amp; USU</a:t>
            </a:r>
            <a:endParaRPr lang="en-US" b="1" dirty="0">
              <a:ln w="50800"/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Justification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295400"/>
            <a:ext cx="4419600" cy="4784725"/>
          </a:xfrm>
        </p:spPr>
        <p:txBody>
          <a:bodyPr/>
          <a:lstStyle/>
          <a:p>
            <a:r>
              <a:rPr lang="en-US" dirty="0" smtClean="0"/>
              <a:t>Northern Cache Valley Storm Water Design Standards</a:t>
            </a:r>
          </a:p>
          <a:p>
            <a:pPr lvl="1"/>
            <a:r>
              <a:rPr lang="en-US" sz="1600" dirty="0" smtClean="0"/>
              <a:t>Logan City</a:t>
            </a:r>
          </a:p>
          <a:p>
            <a:pPr lvl="1"/>
            <a:r>
              <a:rPr lang="en-US" sz="1600" dirty="0" smtClean="0"/>
              <a:t>North Logan City</a:t>
            </a:r>
          </a:p>
          <a:p>
            <a:pPr lvl="1"/>
            <a:r>
              <a:rPr lang="en-US" sz="1600" dirty="0" smtClean="0"/>
              <a:t>Smithfield City</a:t>
            </a:r>
          </a:p>
          <a:p>
            <a:pPr lvl="1"/>
            <a:r>
              <a:rPr lang="en-US" sz="1600" dirty="0" smtClean="0"/>
              <a:t>Hyde Park</a:t>
            </a:r>
          </a:p>
          <a:p>
            <a:r>
              <a:rPr lang="en-US" dirty="0" smtClean="0"/>
              <a:t>Pre-Development or Historical Runoff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9047" t="14476" r="50952" b="13143"/>
          <a:stretch>
            <a:fillRect/>
          </a:stretch>
        </p:blipFill>
        <p:spPr bwMode="auto">
          <a:xfrm>
            <a:off x="304800" y="1371600"/>
            <a:ext cx="3942347" cy="222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7619" t="15714" r="53333" b="11143"/>
          <a:stretch>
            <a:fillRect/>
          </a:stretch>
        </p:blipFill>
        <p:spPr bwMode="auto">
          <a:xfrm>
            <a:off x="304800" y="4038600"/>
            <a:ext cx="3957014" cy="231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04800" y="3581400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Logan 2009 Aerial (LCGIS 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6324600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Logan 1960 Aerial (LCGIS 2010)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 cstate="print"/>
          <a:srcRect l="11875" t="32000" r="8750" b="45000"/>
          <a:stretch>
            <a:fillRect/>
          </a:stretch>
        </p:blipFill>
        <p:spPr bwMode="auto">
          <a:xfrm>
            <a:off x="4572000" y="5334000"/>
            <a:ext cx="420756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Up Arrow Callout 11"/>
          <p:cNvSpPr/>
          <p:nvPr/>
        </p:nvSpPr>
        <p:spPr>
          <a:xfrm>
            <a:off x="2819400" y="1981200"/>
            <a:ext cx="685800" cy="609600"/>
          </a:xfrm>
          <a:prstGeom prst="upArrowCallout">
            <a:avLst>
              <a:gd name="adj1" fmla="val 25000"/>
              <a:gd name="adj2" fmla="val 29000"/>
              <a:gd name="adj3" fmla="val 25000"/>
              <a:gd name="adj4" fmla="val 64977"/>
            </a:avLst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rgbClr val="002060"/>
                </a:solidFill>
              </a:rPr>
              <a:t>USU Campus</a:t>
            </a:r>
            <a:endParaRPr lang="en-US" sz="105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Elevation &amp; </a:t>
            </a:r>
            <a:r>
              <a:rPr lang="en-US" dirty="0" err="1" smtClean="0"/>
              <a:t>Flowline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981200"/>
            <a:ext cx="3657600" cy="43434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NHDPlus</a:t>
            </a:r>
            <a:r>
              <a:rPr lang="en-US" dirty="0" smtClean="0"/>
              <a:t> Unit16b</a:t>
            </a:r>
          </a:p>
          <a:p>
            <a:pPr lvl="1"/>
            <a:r>
              <a:rPr lang="en-US" dirty="0" smtClean="0"/>
              <a:t>30 Meter DEM</a:t>
            </a:r>
          </a:p>
          <a:p>
            <a:pPr lvl="1"/>
            <a:r>
              <a:rPr lang="en-US" dirty="0" smtClean="0"/>
              <a:t>NHD </a:t>
            </a:r>
            <a:r>
              <a:rPr lang="en-US" dirty="0" err="1" smtClean="0"/>
              <a:t>Flowlines</a:t>
            </a:r>
            <a:endParaRPr lang="en-US" dirty="0" smtClean="0"/>
          </a:p>
          <a:p>
            <a:r>
              <a:rPr lang="en-US" dirty="0" smtClean="0"/>
              <a:t>Reconditioned and Projected for Study Area Watersheds</a:t>
            </a:r>
          </a:p>
          <a:p>
            <a:pPr lvl="1"/>
            <a:r>
              <a:rPr lang="en-US" dirty="0" smtClean="0"/>
              <a:t>Middle Bear (Northern)</a:t>
            </a:r>
          </a:p>
          <a:p>
            <a:pPr lvl="1"/>
            <a:r>
              <a:rPr lang="en-US" dirty="0" smtClean="0"/>
              <a:t>Little Bear (Southern)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l="1282" t="17786" r="69141" b="73165"/>
          <a:stretch>
            <a:fillRect/>
          </a:stretch>
        </p:blipFill>
        <p:spPr bwMode="auto">
          <a:xfrm>
            <a:off x="6553200" y="13716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2" cstate="print"/>
          <a:srcRect l="60009" t="46470" r="10008" b="15779"/>
          <a:stretch>
            <a:fillRect/>
          </a:stretch>
        </p:blipFill>
        <p:spPr bwMode="auto">
          <a:xfrm>
            <a:off x="6553200" y="2057400"/>
            <a:ext cx="2362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2" cstate="print"/>
          <a:srcRect l="14103" t="39745" r="47436" b="54102"/>
          <a:stretch>
            <a:fillRect/>
          </a:stretch>
        </p:blipFill>
        <p:spPr bwMode="auto">
          <a:xfrm>
            <a:off x="6553200" y="1828800"/>
            <a:ext cx="2362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 l="37500" t="21000" r="24375" b="10000"/>
          <a:stretch>
            <a:fillRect/>
          </a:stretch>
        </p:blipFill>
        <p:spPr bwMode="auto">
          <a:xfrm>
            <a:off x="3810000" y="2663252"/>
            <a:ext cx="3708400" cy="419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352800" y="1371600"/>
            <a:ext cx="3581400" cy="3999230"/>
            <a:chOff x="3352800" y="1371600"/>
            <a:chExt cx="3581400" cy="3999230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41250" t="24000" r="21250" b="9000"/>
            <a:stretch>
              <a:fillRect/>
            </a:stretch>
          </p:blipFill>
          <p:spPr bwMode="auto">
            <a:xfrm>
              <a:off x="3352800" y="1371600"/>
              <a:ext cx="3581400" cy="3999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3429000" y="1524000"/>
              <a:ext cx="2514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Flow Accumulation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Catchments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4876800"/>
            <a:ext cx="2819400" cy="1828800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 smtClean="0"/>
              <a:t>NHD Flow Lines used for reference only</a:t>
            </a:r>
          </a:p>
          <a:p>
            <a:r>
              <a:rPr lang="en-US" sz="2000" dirty="0" smtClean="0"/>
              <a:t>Streams defined for 1000 cells, Stream Links Calculated</a:t>
            </a:r>
          </a:p>
          <a:p>
            <a:r>
              <a:rPr lang="en-US" sz="2000" dirty="0" smtClean="0"/>
              <a:t>Catchments defined and study area identified</a:t>
            </a:r>
          </a:p>
          <a:p>
            <a:endParaRPr lang="en-US" dirty="0" smtClean="0"/>
          </a:p>
        </p:txBody>
      </p:sp>
      <p:pic>
        <p:nvPicPr>
          <p:cNvPr id="8" name="Picture 7"/>
          <p:cNvPicPr/>
          <p:nvPr/>
        </p:nvPicPr>
        <p:blipFill>
          <a:blip r:embed="rId3" cstate="print"/>
          <a:srcRect l="47720" t="19707" r="25000" b="31024"/>
          <a:stretch>
            <a:fillRect/>
          </a:stretch>
        </p:blipFill>
        <p:spPr bwMode="auto">
          <a:xfrm>
            <a:off x="533400" y="1371600"/>
            <a:ext cx="2438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516086" y="1574800"/>
            <a:ext cx="3646714" cy="4051904"/>
            <a:chOff x="3516086" y="1574800"/>
            <a:chExt cx="3646714" cy="405190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1420" t="24260" r="21302" b="9467"/>
            <a:stretch>
              <a:fillRect/>
            </a:stretch>
          </p:blipFill>
          <p:spPr bwMode="auto">
            <a:xfrm>
              <a:off x="3516086" y="1574800"/>
              <a:ext cx="3646714" cy="4051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3581400" y="1676400"/>
              <a:ext cx="350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Stream Networks &amp; Links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657600" y="1752600"/>
            <a:ext cx="3733800" cy="4169410"/>
            <a:chOff x="3657600" y="1752600"/>
            <a:chExt cx="3733800" cy="4169410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41250" t="24000" r="21250" b="9000"/>
            <a:stretch>
              <a:fillRect/>
            </a:stretch>
          </p:blipFill>
          <p:spPr bwMode="auto">
            <a:xfrm>
              <a:off x="3657600" y="1752600"/>
              <a:ext cx="3733800" cy="4169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3733800" y="1828800"/>
              <a:ext cx="350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Catchment Raster</a:t>
              </a: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810000" y="1905000"/>
            <a:ext cx="4267200" cy="4765040"/>
            <a:chOff x="4419600" y="2286000"/>
            <a:chExt cx="4267200" cy="4765040"/>
          </a:xfrm>
        </p:grpSpPr>
        <p:grpSp>
          <p:nvGrpSpPr>
            <p:cNvPr id="25" name="Group 24"/>
            <p:cNvGrpSpPr/>
            <p:nvPr/>
          </p:nvGrpSpPr>
          <p:grpSpPr>
            <a:xfrm>
              <a:off x="4419600" y="2286000"/>
              <a:ext cx="4267200" cy="4765040"/>
              <a:chOff x="3810000" y="1905000"/>
              <a:chExt cx="4267200" cy="4765040"/>
            </a:xfrm>
          </p:grpSpPr>
          <p:pic>
            <p:nvPicPr>
              <p:cNvPr id="7173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41250" t="24000" r="21250" b="9000"/>
              <a:stretch>
                <a:fillRect/>
              </a:stretch>
            </p:blipFill>
            <p:spPr bwMode="auto">
              <a:xfrm>
                <a:off x="3810000" y="1905000"/>
                <a:ext cx="4267200" cy="4765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Freeform 14"/>
              <p:cNvSpPr/>
              <p:nvPr/>
            </p:nvSpPr>
            <p:spPr>
              <a:xfrm>
                <a:off x="4849655" y="2270760"/>
                <a:ext cx="1627345" cy="3740858"/>
              </a:xfrm>
              <a:custGeom>
                <a:avLst/>
                <a:gdLst>
                  <a:gd name="connsiteX0" fmla="*/ 1215865 w 1627345"/>
                  <a:gd name="connsiteY0" fmla="*/ 0 h 3740858"/>
                  <a:gd name="connsiteX1" fmla="*/ 1185385 w 1627345"/>
                  <a:gd name="connsiteY1" fmla="*/ 7620 h 3740858"/>
                  <a:gd name="connsiteX2" fmla="*/ 1139665 w 1627345"/>
                  <a:gd name="connsiteY2" fmla="*/ 22860 h 3740858"/>
                  <a:gd name="connsiteX3" fmla="*/ 1124425 w 1627345"/>
                  <a:gd name="connsiteY3" fmla="*/ 45720 h 3740858"/>
                  <a:gd name="connsiteX4" fmla="*/ 1101565 w 1627345"/>
                  <a:gd name="connsiteY4" fmla="*/ 68580 h 3740858"/>
                  <a:gd name="connsiteX5" fmla="*/ 1086325 w 1627345"/>
                  <a:gd name="connsiteY5" fmla="*/ 129540 h 3740858"/>
                  <a:gd name="connsiteX6" fmla="*/ 1071085 w 1627345"/>
                  <a:gd name="connsiteY6" fmla="*/ 160020 h 3740858"/>
                  <a:gd name="connsiteX7" fmla="*/ 1055845 w 1627345"/>
                  <a:gd name="connsiteY7" fmla="*/ 220980 h 3740858"/>
                  <a:gd name="connsiteX8" fmla="*/ 1048225 w 1627345"/>
                  <a:gd name="connsiteY8" fmla="*/ 243840 h 3740858"/>
                  <a:gd name="connsiteX9" fmla="*/ 1040605 w 1627345"/>
                  <a:gd name="connsiteY9" fmla="*/ 304800 h 3740858"/>
                  <a:gd name="connsiteX10" fmla="*/ 1032985 w 1627345"/>
                  <a:gd name="connsiteY10" fmla="*/ 327660 h 3740858"/>
                  <a:gd name="connsiteX11" fmla="*/ 987265 w 1627345"/>
                  <a:gd name="connsiteY11" fmla="*/ 358140 h 3740858"/>
                  <a:gd name="connsiteX12" fmla="*/ 949165 w 1627345"/>
                  <a:gd name="connsiteY12" fmla="*/ 388620 h 3740858"/>
                  <a:gd name="connsiteX13" fmla="*/ 926305 w 1627345"/>
                  <a:gd name="connsiteY13" fmla="*/ 411480 h 3740858"/>
                  <a:gd name="connsiteX14" fmla="*/ 903445 w 1627345"/>
                  <a:gd name="connsiteY14" fmla="*/ 426720 h 3740858"/>
                  <a:gd name="connsiteX15" fmla="*/ 865345 w 1627345"/>
                  <a:gd name="connsiteY15" fmla="*/ 457200 h 3740858"/>
                  <a:gd name="connsiteX16" fmla="*/ 812005 w 1627345"/>
                  <a:gd name="connsiteY16" fmla="*/ 495300 h 3740858"/>
                  <a:gd name="connsiteX17" fmla="*/ 789145 w 1627345"/>
                  <a:gd name="connsiteY17" fmla="*/ 502920 h 3740858"/>
                  <a:gd name="connsiteX18" fmla="*/ 743425 w 1627345"/>
                  <a:gd name="connsiteY18" fmla="*/ 533400 h 3740858"/>
                  <a:gd name="connsiteX19" fmla="*/ 728185 w 1627345"/>
                  <a:gd name="connsiteY19" fmla="*/ 556260 h 3740858"/>
                  <a:gd name="connsiteX20" fmla="*/ 720565 w 1627345"/>
                  <a:gd name="connsiteY20" fmla="*/ 579120 h 3740858"/>
                  <a:gd name="connsiteX21" fmla="*/ 682465 w 1627345"/>
                  <a:gd name="connsiteY21" fmla="*/ 647700 h 3740858"/>
                  <a:gd name="connsiteX22" fmla="*/ 674845 w 1627345"/>
                  <a:gd name="connsiteY22" fmla="*/ 792480 h 3740858"/>
                  <a:gd name="connsiteX23" fmla="*/ 659605 w 1627345"/>
                  <a:gd name="connsiteY23" fmla="*/ 815340 h 3740858"/>
                  <a:gd name="connsiteX24" fmla="*/ 636745 w 1627345"/>
                  <a:gd name="connsiteY24" fmla="*/ 891540 h 3740858"/>
                  <a:gd name="connsiteX25" fmla="*/ 629125 w 1627345"/>
                  <a:gd name="connsiteY25" fmla="*/ 914400 h 3740858"/>
                  <a:gd name="connsiteX26" fmla="*/ 621505 w 1627345"/>
                  <a:gd name="connsiteY26" fmla="*/ 998220 h 3740858"/>
                  <a:gd name="connsiteX27" fmla="*/ 606265 w 1627345"/>
                  <a:gd name="connsiteY27" fmla="*/ 1043940 h 3740858"/>
                  <a:gd name="connsiteX28" fmla="*/ 598645 w 1627345"/>
                  <a:gd name="connsiteY28" fmla="*/ 1066800 h 3740858"/>
                  <a:gd name="connsiteX29" fmla="*/ 583405 w 1627345"/>
                  <a:gd name="connsiteY29" fmla="*/ 1089660 h 3740858"/>
                  <a:gd name="connsiteX30" fmla="*/ 575785 w 1627345"/>
                  <a:gd name="connsiteY30" fmla="*/ 1112520 h 3740858"/>
                  <a:gd name="connsiteX31" fmla="*/ 530065 w 1627345"/>
                  <a:gd name="connsiteY31" fmla="*/ 1135380 h 3740858"/>
                  <a:gd name="connsiteX32" fmla="*/ 507205 w 1627345"/>
                  <a:gd name="connsiteY32" fmla="*/ 1150620 h 3740858"/>
                  <a:gd name="connsiteX33" fmla="*/ 461485 w 1627345"/>
                  <a:gd name="connsiteY33" fmla="*/ 1165860 h 3740858"/>
                  <a:gd name="connsiteX34" fmla="*/ 438625 w 1627345"/>
                  <a:gd name="connsiteY34" fmla="*/ 1173480 h 3740858"/>
                  <a:gd name="connsiteX35" fmla="*/ 392905 w 1627345"/>
                  <a:gd name="connsiteY35" fmla="*/ 1181100 h 3740858"/>
                  <a:gd name="connsiteX36" fmla="*/ 331945 w 1627345"/>
                  <a:gd name="connsiteY36" fmla="*/ 1196340 h 3740858"/>
                  <a:gd name="connsiteX37" fmla="*/ 270985 w 1627345"/>
                  <a:gd name="connsiteY37" fmla="*/ 1203960 h 3740858"/>
                  <a:gd name="connsiteX38" fmla="*/ 210025 w 1627345"/>
                  <a:gd name="connsiteY38" fmla="*/ 1219200 h 3740858"/>
                  <a:gd name="connsiteX39" fmla="*/ 171925 w 1627345"/>
                  <a:gd name="connsiteY39" fmla="*/ 1226820 h 3740858"/>
                  <a:gd name="connsiteX40" fmla="*/ 149065 w 1627345"/>
                  <a:gd name="connsiteY40" fmla="*/ 1234440 h 3740858"/>
                  <a:gd name="connsiteX41" fmla="*/ 80485 w 1627345"/>
                  <a:gd name="connsiteY41" fmla="*/ 1249680 h 3740858"/>
                  <a:gd name="connsiteX42" fmla="*/ 57625 w 1627345"/>
                  <a:gd name="connsiteY42" fmla="*/ 1257300 h 3740858"/>
                  <a:gd name="connsiteX43" fmla="*/ 34765 w 1627345"/>
                  <a:gd name="connsiteY43" fmla="*/ 1272540 h 3740858"/>
                  <a:gd name="connsiteX44" fmla="*/ 4285 w 1627345"/>
                  <a:gd name="connsiteY44" fmla="*/ 1318260 h 3740858"/>
                  <a:gd name="connsiteX45" fmla="*/ 27145 w 1627345"/>
                  <a:gd name="connsiteY45" fmla="*/ 1424940 h 3740858"/>
                  <a:gd name="connsiteX46" fmla="*/ 57625 w 1627345"/>
                  <a:gd name="connsiteY46" fmla="*/ 1508760 h 3740858"/>
                  <a:gd name="connsiteX47" fmla="*/ 65245 w 1627345"/>
                  <a:gd name="connsiteY47" fmla="*/ 1539240 h 3740858"/>
                  <a:gd name="connsiteX48" fmla="*/ 72865 w 1627345"/>
                  <a:gd name="connsiteY48" fmla="*/ 1584960 h 3740858"/>
                  <a:gd name="connsiteX49" fmla="*/ 88105 w 1627345"/>
                  <a:gd name="connsiteY49" fmla="*/ 1630680 h 3740858"/>
                  <a:gd name="connsiteX50" fmla="*/ 95725 w 1627345"/>
                  <a:gd name="connsiteY50" fmla="*/ 1706880 h 3740858"/>
                  <a:gd name="connsiteX51" fmla="*/ 103345 w 1627345"/>
                  <a:gd name="connsiteY51" fmla="*/ 1729740 h 3740858"/>
                  <a:gd name="connsiteX52" fmla="*/ 110965 w 1627345"/>
                  <a:gd name="connsiteY52" fmla="*/ 1760220 h 3740858"/>
                  <a:gd name="connsiteX53" fmla="*/ 133825 w 1627345"/>
                  <a:gd name="connsiteY53" fmla="*/ 1828800 h 3740858"/>
                  <a:gd name="connsiteX54" fmla="*/ 141445 w 1627345"/>
                  <a:gd name="connsiteY54" fmla="*/ 1851660 h 3740858"/>
                  <a:gd name="connsiteX55" fmla="*/ 149065 w 1627345"/>
                  <a:gd name="connsiteY55" fmla="*/ 1874520 h 3740858"/>
                  <a:gd name="connsiteX56" fmla="*/ 164305 w 1627345"/>
                  <a:gd name="connsiteY56" fmla="*/ 1965960 h 3740858"/>
                  <a:gd name="connsiteX57" fmla="*/ 171925 w 1627345"/>
                  <a:gd name="connsiteY57" fmla="*/ 2095500 h 3740858"/>
                  <a:gd name="connsiteX58" fmla="*/ 187165 w 1627345"/>
                  <a:gd name="connsiteY58" fmla="*/ 2118360 h 3740858"/>
                  <a:gd name="connsiteX59" fmla="*/ 210025 w 1627345"/>
                  <a:gd name="connsiteY59" fmla="*/ 2186940 h 3740858"/>
                  <a:gd name="connsiteX60" fmla="*/ 225265 w 1627345"/>
                  <a:gd name="connsiteY60" fmla="*/ 2240280 h 3740858"/>
                  <a:gd name="connsiteX61" fmla="*/ 240505 w 1627345"/>
                  <a:gd name="connsiteY61" fmla="*/ 2286000 h 3740858"/>
                  <a:gd name="connsiteX62" fmla="*/ 248125 w 1627345"/>
                  <a:gd name="connsiteY62" fmla="*/ 2377440 h 3740858"/>
                  <a:gd name="connsiteX63" fmla="*/ 270985 w 1627345"/>
                  <a:gd name="connsiteY63" fmla="*/ 2453640 h 3740858"/>
                  <a:gd name="connsiteX64" fmla="*/ 278605 w 1627345"/>
                  <a:gd name="connsiteY64" fmla="*/ 2476500 h 3740858"/>
                  <a:gd name="connsiteX65" fmla="*/ 301465 w 1627345"/>
                  <a:gd name="connsiteY65" fmla="*/ 2522220 h 3740858"/>
                  <a:gd name="connsiteX66" fmla="*/ 324325 w 1627345"/>
                  <a:gd name="connsiteY66" fmla="*/ 2537460 h 3740858"/>
                  <a:gd name="connsiteX67" fmla="*/ 339565 w 1627345"/>
                  <a:gd name="connsiteY67" fmla="*/ 2560320 h 3740858"/>
                  <a:gd name="connsiteX68" fmla="*/ 362425 w 1627345"/>
                  <a:gd name="connsiteY68" fmla="*/ 2567940 h 3740858"/>
                  <a:gd name="connsiteX69" fmla="*/ 408145 w 1627345"/>
                  <a:gd name="connsiteY69" fmla="*/ 2590800 h 3740858"/>
                  <a:gd name="connsiteX70" fmla="*/ 446245 w 1627345"/>
                  <a:gd name="connsiteY70" fmla="*/ 2621280 h 3740858"/>
                  <a:gd name="connsiteX71" fmla="*/ 461485 w 1627345"/>
                  <a:gd name="connsiteY71" fmla="*/ 2644140 h 3740858"/>
                  <a:gd name="connsiteX72" fmla="*/ 507205 w 1627345"/>
                  <a:gd name="connsiteY72" fmla="*/ 2674620 h 3740858"/>
                  <a:gd name="connsiteX73" fmla="*/ 514825 w 1627345"/>
                  <a:gd name="connsiteY73" fmla="*/ 2697480 h 3740858"/>
                  <a:gd name="connsiteX74" fmla="*/ 545305 w 1627345"/>
                  <a:gd name="connsiteY74" fmla="*/ 2743200 h 3740858"/>
                  <a:gd name="connsiteX75" fmla="*/ 552925 w 1627345"/>
                  <a:gd name="connsiteY75" fmla="*/ 2766060 h 3740858"/>
                  <a:gd name="connsiteX76" fmla="*/ 591025 w 1627345"/>
                  <a:gd name="connsiteY76" fmla="*/ 2811780 h 3740858"/>
                  <a:gd name="connsiteX77" fmla="*/ 598645 w 1627345"/>
                  <a:gd name="connsiteY77" fmla="*/ 2834640 h 3740858"/>
                  <a:gd name="connsiteX78" fmla="*/ 644365 w 1627345"/>
                  <a:gd name="connsiteY78" fmla="*/ 2857500 h 3740858"/>
                  <a:gd name="connsiteX79" fmla="*/ 735805 w 1627345"/>
                  <a:gd name="connsiteY79" fmla="*/ 2895600 h 3740858"/>
                  <a:gd name="connsiteX80" fmla="*/ 766285 w 1627345"/>
                  <a:gd name="connsiteY80" fmla="*/ 2910840 h 3740858"/>
                  <a:gd name="connsiteX81" fmla="*/ 773905 w 1627345"/>
                  <a:gd name="connsiteY81" fmla="*/ 2933700 h 3740858"/>
                  <a:gd name="connsiteX82" fmla="*/ 819625 w 1627345"/>
                  <a:gd name="connsiteY82" fmla="*/ 2964180 h 3740858"/>
                  <a:gd name="connsiteX83" fmla="*/ 827245 w 1627345"/>
                  <a:gd name="connsiteY83" fmla="*/ 2994660 h 3740858"/>
                  <a:gd name="connsiteX84" fmla="*/ 834865 w 1627345"/>
                  <a:gd name="connsiteY84" fmla="*/ 3017520 h 3740858"/>
                  <a:gd name="connsiteX85" fmla="*/ 850105 w 1627345"/>
                  <a:gd name="connsiteY85" fmla="*/ 3200400 h 3740858"/>
                  <a:gd name="connsiteX86" fmla="*/ 865345 w 1627345"/>
                  <a:gd name="connsiteY86" fmla="*/ 3246120 h 3740858"/>
                  <a:gd name="connsiteX87" fmla="*/ 872965 w 1627345"/>
                  <a:gd name="connsiteY87" fmla="*/ 3268980 h 3740858"/>
                  <a:gd name="connsiteX88" fmla="*/ 903445 w 1627345"/>
                  <a:gd name="connsiteY88" fmla="*/ 3314700 h 3740858"/>
                  <a:gd name="connsiteX89" fmla="*/ 911065 w 1627345"/>
                  <a:gd name="connsiteY89" fmla="*/ 3360420 h 3740858"/>
                  <a:gd name="connsiteX90" fmla="*/ 918685 w 1627345"/>
                  <a:gd name="connsiteY90" fmla="*/ 3413760 h 3740858"/>
                  <a:gd name="connsiteX91" fmla="*/ 926305 w 1627345"/>
                  <a:gd name="connsiteY91" fmla="*/ 3444240 h 3740858"/>
                  <a:gd name="connsiteX92" fmla="*/ 972025 w 1627345"/>
                  <a:gd name="connsiteY92" fmla="*/ 3512820 h 3740858"/>
                  <a:gd name="connsiteX93" fmla="*/ 987265 w 1627345"/>
                  <a:gd name="connsiteY93" fmla="*/ 3535680 h 3740858"/>
                  <a:gd name="connsiteX94" fmla="*/ 994885 w 1627345"/>
                  <a:gd name="connsiteY94" fmla="*/ 3558540 h 3740858"/>
                  <a:gd name="connsiteX95" fmla="*/ 1017745 w 1627345"/>
                  <a:gd name="connsiteY95" fmla="*/ 3573780 h 3740858"/>
                  <a:gd name="connsiteX96" fmla="*/ 1048225 w 1627345"/>
                  <a:gd name="connsiteY96" fmla="*/ 3642360 h 3740858"/>
                  <a:gd name="connsiteX97" fmla="*/ 1071085 w 1627345"/>
                  <a:gd name="connsiteY97" fmla="*/ 3649980 h 3740858"/>
                  <a:gd name="connsiteX98" fmla="*/ 1116805 w 1627345"/>
                  <a:gd name="connsiteY98" fmla="*/ 3680460 h 3740858"/>
                  <a:gd name="connsiteX99" fmla="*/ 1139665 w 1627345"/>
                  <a:gd name="connsiteY99" fmla="*/ 3695700 h 3740858"/>
                  <a:gd name="connsiteX100" fmla="*/ 1185385 w 1627345"/>
                  <a:gd name="connsiteY100" fmla="*/ 3710940 h 3740858"/>
                  <a:gd name="connsiteX101" fmla="*/ 1208245 w 1627345"/>
                  <a:gd name="connsiteY101" fmla="*/ 3718560 h 3740858"/>
                  <a:gd name="connsiteX102" fmla="*/ 1246345 w 1627345"/>
                  <a:gd name="connsiteY102" fmla="*/ 3726180 h 3740858"/>
                  <a:gd name="connsiteX103" fmla="*/ 1398745 w 1627345"/>
                  <a:gd name="connsiteY103" fmla="*/ 3703320 h 3740858"/>
                  <a:gd name="connsiteX104" fmla="*/ 1406365 w 1627345"/>
                  <a:gd name="connsiteY104" fmla="*/ 3680460 h 3740858"/>
                  <a:gd name="connsiteX105" fmla="*/ 1421605 w 1627345"/>
                  <a:gd name="connsiteY105" fmla="*/ 3657600 h 3740858"/>
                  <a:gd name="connsiteX106" fmla="*/ 1413985 w 1627345"/>
                  <a:gd name="connsiteY106" fmla="*/ 3512820 h 3740858"/>
                  <a:gd name="connsiteX107" fmla="*/ 1391125 w 1627345"/>
                  <a:gd name="connsiteY107" fmla="*/ 3436620 h 3740858"/>
                  <a:gd name="connsiteX108" fmla="*/ 1383505 w 1627345"/>
                  <a:gd name="connsiteY108" fmla="*/ 3413760 h 3740858"/>
                  <a:gd name="connsiteX109" fmla="*/ 1360645 w 1627345"/>
                  <a:gd name="connsiteY109" fmla="*/ 3329940 h 3740858"/>
                  <a:gd name="connsiteX110" fmla="*/ 1353025 w 1627345"/>
                  <a:gd name="connsiteY110" fmla="*/ 3307080 h 3740858"/>
                  <a:gd name="connsiteX111" fmla="*/ 1345405 w 1627345"/>
                  <a:gd name="connsiteY111" fmla="*/ 3238500 h 3740858"/>
                  <a:gd name="connsiteX112" fmla="*/ 1330165 w 1627345"/>
                  <a:gd name="connsiteY112" fmla="*/ 3131820 h 3740858"/>
                  <a:gd name="connsiteX113" fmla="*/ 1337785 w 1627345"/>
                  <a:gd name="connsiteY113" fmla="*/ 3025140 h 3740858"/>
                  <a:gd name="connsiteX114" fmla="*/ 1345405 w 1627345"/>
                  <a:gd name="connsiteY114" fmla="*/ 2994660 h 3740858"/>
                  <a:gd name="connsiteX115" fmla="*/ 1360645 w 1627345"/>
                  <a:gd name="connsiteY115" fmla="*/ 2834640 h 3740858"/>
                  <a:gd name="connsiteX116" fmla="*/ 1368265 w 1627345"/>
                  <a:gd name="connsiteY116" fmla="*/ 2781300 h 3740858"/>
                  <a:gd name="connsiteX117" fmla="*/ 1353025 w 1627345"/>
                  <a:gd name="connsiteY117" fmla="*/ 2689860 h 3740858"/>
                  <a:gd name="connsiteX118" fmla="*/ 1345405 w 1627345"/>
                  <a:gd name="connsiteY118" fmla="*/ 2659380 h 3740858"/>
                  <a:gd name="connsiteX119" fmla="*/ 1337785 w 1627345"/>
                  <a:gd name="connsiteY119" fmla="*/ 2606040 h 3740858"/>
                  <a:gd name="connsiteX120" fmla="*/ 1330165 w 1627345"/>
                  <a:gd name="connsiteY120" fmla="*/ 2575560 h 3740858"/>
                  <a:gd name="connsiteX121" fmla="*/ 1322545 w 1627345"/>
                  <a:gd name="connsiteY121" fmla="*/ 2514600 h 3740858"/>
                  <a:gd name="connsiteX122" fmla="*/ 1314925 w 1627345"/>
                  <a:gd name="connsiteY122" fmla="*/ 2468880 h 3740858"/>
                  <a:gd name="connsiteX123" fmla="*/ 1330165 w 1627345"/>
                  <a:gd name="connsiteY123" fmla="*/ 2324100 h 3740858"/>
                  <a:gd name="connsiteX124" fmla="*/ 1337785 w 1627345"/>
                  <a:gd name="connsiteY124" fmla="*/ 2301240 h 3740858"/>
                  <a:gd name="connsiteX125" fmla="*/ 1353025 w 1627345"/>
                  <a:gd name="connsiteY125" fmla="*/ 2232660 h 3740858"/>
                  <a:gd name="connsiteX126" fmla="*/ 1360645 w 1627345"/>
                  <a:gd name="connsiteY126" fmla="*/ 2179320 h 3740858"/>
                  <a:gd name="connsiteX127" fmla="*/ 1375885 w 1627345"/>
                  <a:gd name="connsiteY127" fmla="*/ 2118360 h 3740858"/>
                  <a:gd name="connsiteX128" fmla="*/ 1406365 w 1627345"/>
                  <a:gd name="connsiteY128" fmla="*/ 2065020 h 3740858"/>
                  <a:gd name="connsiteX129" fmla="*/ 1444465 w 1627345"/>
                  <a:gd name="connsiteY129" fmla="*/ 2019300 h 3740858"/>
                  <a:gd name="connsiteX130" fmla="*/ 1459705 w 1627345"/>
                  <a:gd name="connsiteY130" fmla="*/ 1973580 h 3740858"/>
                  <a:gd name="connsiteX131" fmla="*/ 1467325 w 1627345"/>
                  <a:gd name="connsiteY131" fmla="*/ 1950720 h 3740858"/>
                  <a:gd name="connsiteX132" fmla="*/ 1482565 w 1627345"/>
                  <a:gd name="connsiteY132" fmla="*/ 1798320 h 3740858"/>
                  <a:gd name="connsiteX133" fmla="*/ 1513045 w 1627345"/>
                  <a:gd name="connsiteY133" fmla="*/ 1722120 h 3740858"/>
                  <a:gd name="connsiteX134" fmla="*/ 1528285 w 1627345"/>
                  <a:gd name="connsiteY134" fmla="*/ 1668780 h 3740858"/>
                  <a:gd name="connsiteX135" fmla="*/ 1543525 w 1627345"/>
                  <a:gd name="connsiteY135" fmla="*/ 1645920 h 3740858"/>
                  <a:gd name="connsiteX136" fmla="*/ 1558765 w 1627345"/>
                  <a:gd name="connsiteY136" fmla="*/ 1592580 h 3740858"/>
                  <a:gd name="connsiteX137" fmla="*/ 1574005 w 1627345"/>
                  <a:gd name="connsiteY137" fmla="*/ 1569720 h 3740858"/>
                  <a:gd name="connsiteX138" fmla="*/ 1589245 w 1627345"/>
                  <a:gd name="connsiteY138" fmla="*/ 1524000 h 3740858"/>
                  <a:gd name="connsiteX139" fmla="*/ 1604485 w 1627345"/>
                  <a:gd name="connsiteY139" fmla="*/ 1493520 h 3740858"/>
                  <a:gd name="connsiteX140" fmla="*/ 1619725 w 1627345"/>
                  <a:gd name="connsiteY140" fmla="*/ 1440180 h 3740858"/>
                  <a:gd name="connsiteX141" fmla="*/ 1627345 w 1627345"/>
                  <a:gd name="connsiteY141" fmla="*/ 1417320 h 3740858"/>
                  <a:gd name="connsiteX142" fmla="*/ 1619725 w 1627345"/>
                  <a:gd name="connsiteY142" fmla="*/ 1219200 h 3740858"/>
                  <a:gd name="connsiteX143" fmla="*/ 1604485 w 1627345"/>
                  <a:gd name="connsiteY143" fmla="*/ 1196340 h 3740858"/>
                  <a:gd name="connsiteX144" fmla="*/ 1589245 w 1627345"/>
                  <a:gd name="connsiteY144" fmla="*/ 1150620 h 3740858"/>
                  <a:gd name="connsiteX145" fmla="*/ 1574005 w 1627345"/>
                  <a:gd name="connsiteY145" fmla="*/ 1104900 h 3740858"/>
                  <a:gd name="connsiteX146" fmla="*/ 1566385 w 1627345"/>
                  <a:gd name="connsiteY146" fmla="*/ 1082040 h 3740858"/>
                  <a:gd name="connsiteX147" fmla="*/ 1535905 w 1627345"/>
                  <a:gd name="connsiteY147" fmla="*/ 1036320 h 3740858"/>
                  <a:gd name="connsiteX148" fmla="*/ 1528285 w 1627345"/>
                  <a:gd name="connsiteY148" fmla="*/ 1013460 h 3740858"/>
                  <a:gd name="connsiteX149" fmla="*/ 1482565 w 1627345"/>
                  <a:gd name="connsiteY149" fmla="*/ 944880 h 3740858"/>
                  <a:gd name="connsiteX150" fmla="*/ 1467325 w 1627345"/>
                  <a:gd name="connsiteY150" fmla="*/ 922020 h 3740858"/>
                  <a:gd name="connsiteX151" fmla="*/ 1436845 w 1627345"/>
                  <a:gd name="connsiteY151" fmla="*/ 853440 h 3740858"/>
                  <a:gd name="connsiteX152" fmla="*/ 1444465 w 1627345"/>
                  <a:gd name="connsiteY152" fmla="*/ 678180 h 3740858"/>
                  <a:gd name="connsiteX153" fmla="*/ 1452085 w 1627345"/>
                  <a:gd name="connsiteY153" fmla="*/ 647700 h 3740858"/>
                  <a:gd name="connsiteX154" fmla="*/ 1467325 w 1627345"/>
                  <a:gd name="connsiteY154" fmla="*/ 624840 h 3740858"/>
                  <a:gd name="connsiteX155" fmla="*/ 1474945 w 1627345"/>
                  <a:gd name="connsiteY155" fmla="*/ 601980 h 3740858"/>
                  <a:gd name="connsiteX156" fmla="*/ 1505425 w 1627345"/>
                  <a:gd name="connsiteY156" fmla="*/ 556260 h 3740858"/>
                  <a:gd name="connsiteX157" fmla="*/ 1535905 w 1627345"/>
                  <a:gd name="connsiteY157" fmla="*/ 510540 h 3740858"/>
                  <a:gd name="connsiteX158" fmla="*/ 1551145 w 1627345"/>
                  <a:gd name="connsiteY158" fmla="*/ 487680 h 3740858"/>
                  <a:gd name="connsiteX159" fmla="*/ 1558765 w 1627345"/>
                  <a:gd name="connsiteY159" fmla="*/ 464820 h 3740858"/>
                  <a:gd name="connsiteX160" fmla="*/ 1574005 w 1627345"/>
                  <a:gd name="connsiteY160" fmla="*/ 373380 h 3740858"/>
                  <a:gd name="connsiteX161" fmla="*/ 1581625 w 1627345"/>
                  <a:gd name="connsiteY161" fmla="*/ 342900 h 3740858"/>
                  <a:gd name="connsiteX162" fmla="*/ 1589245 w 1627345"/>
                  <a:gd name="connsiteY162" fmla="*/ 281940 h 3740858"/>
                  <a:gd name="connsiteX163" fmla="*/ 1581625 w 1627345"/>
                  <a:gd name="connsiteY163" fmla="*/ 213360 h 3740858"/>
                  <a:gd name="connsiteX164" fmla="*/ 1535905 w 1627345"/>
                  <a:gd name="connsiteY164" fmla="*/ 182880 h 3740858"/>
                  <a:gd name="connsiteX165" fmla="*/ 1513045 w 1627345"/>
                  <a:gd name="connsiteY165" fmla="*/ 167640 h 3740858"/>
                  <a:gd name="connsiteX166" fmla="*/ 1490185 w 1627345"/>
                  <a:gd name="connsiteY166" fmla="*/ 152400 h 3740858"/>
                  <a:gd name="connsiteX167" fmla="*/ 1444465 w 1627345"/>
                  <a:gd name="connsiteY167" fmla="*/ 137160 h 3740858"/>
                  <a:gd name="connsiteX168" fmla="*/ 1421605 w 1627345"/>
                  <a:gd name="connsiteY168" fmla="*/ 121920 h 3740858"/>
                  <a:gd name="connsiteX169" fmla="*/ 1375885 w 1627345"/>
                  <a:gd name="connsiteY169" fmla="*/ 114300 h 3740858"/>
                  <a:gd name="connsiteX170" fmla="*/ 1330165 w 1627345"/>
                  <a:gd name="connsiteY170" fmla="*/ 76200 h 3740858"/>
                  <a:gd name="connsiteX171" fmla="*/ 1307305 w 1627345"/>
                  <a:gd name="connsiteY171" fmla="*/ 53340 h 3740858"/>
                  <a:gd name="connsiteX172" fmla="*/ 1284445 w 1627345"/>
                  <a:gd name="connsiteY172" fmla="*/ 45720 h 3740858"/>
                  <a:gd name="connsiteX173" fmla="*/ 1261585 w 1627345"/>
                  <a:gd name="connsiteY173" fmla="*/ 30480 h 3740858"/>
                  <a:gd name="connsiteX174" fmla="*/ 1246345 w 1627345"/>
                  <a:gd name="connsiteY174" fmla="*/ 7620 h 3740858"/>
                  <a:gd name="connsiteX175" fmla="*/ 1215865 w 1627345"/>
                  <a:gd name="connsiteY175" fmla="*/ 0 h 3740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</a:cxnLst>
                <a:rect l="l" t="t" r="r" b="b"/>
                <a:pathLst>
                  <a:path w="1627345" h="3740858">
                    <a:moveTo>
                      <a:pt x="1215865" y="0"/>
                    </a:moveTo>
                    <a:cubicBezTo>
                      <a:pt x="1205705" y="0"/>
                      <a:pt x="1195416" y="4611"/>
                      <a:pt x="1185385" y="7620"/>
                    </a:cubicBezTo>
                    <a:cubicBezTo>
                      <a:pt x="1169998" y="12236"/>
                      <a:pt x="1139665" y="22860"/>
                      <a:pt x="1139665" y="22860"/>
                    </a:cubicBezTo>
                    <a:cubicBezTo>
                      <a:pt x="1134585" y="30480"/>
                      <a:pt x="1130288" y="38685"/>
                      <a:pt x="1124425" y="45720"/>
                    </a:cubicBezTo>
                    <a:cubicBezTo>
                      <a:pt x="1117526" y="53999"/>
                      <a:pt x="1107543" y="59614"/>
                      <a:pt x="1101565" y="68580"/>
                    </a:cubicBezTo>
                    <a:cubicBezTo>
                      <a:pt x="1093961" y="79985"/>
                      <a:pt x="1088890" y="121846"/>
                      <a:pt x="1086325" y="129540"/>
                    </a:cubicBezTo>
                    <a:cubicBezTo>
                      <a:pt x="1082733" y="140316"/>
                      <a:pt x="1074677" y="149244"/>
                      <a:pt x="1071085" y="160020"/>
                    </a:cubicBezTo>
                    <a:cubicBezTo>
                      <a:pt x="1064461" y="179891"/>
                      <a:pt x="1062469" y="201109"/>
                      <a:pt x="1055845" y="220980"/>
                    </a:cubicBezTo>
                    <a:lnTo>
                      <a:pt x="1048225" y="243840"/>
                    </a:lnTo>
                    <a:cubicBezTo>
                      <a:pt x="1045685" y="264160"/>
                      <a:pt x="1044268" y="284652"/>
                      <a:pt x="1040605" y="304800"/>
                    </a:cubicBezTo>
                    <a:cubicBezTo>
                      <a:pt x="1039168" y="312703"/>
                      <a:pt x="1038665" y="321980"/>
                      <a:pt x="1032985" y="327660"/>
                    </a:cubicBezTo>
                    <a:cubicBezTo>
                      <a:pt x="1020033" y="340612"/>
                      <a:pt x="987265" y="358140"/>
                      <a:pt x="987265" y="358140"/>
                    </a:cubicBezTo>
                    <a:cubicBezTo>
                      <a:pt x="953181" y="409265"/>
                      <a:pt x="993332" y="359175"/>
                      <a:pt x="949165" y="388620"/>
                    </a:cubicBezTo>
                    <a:cubicBezTo>
                      <a:pt x="940199" y="394598"/>
                      <a:pt x="934584" y="404581"/>
                      <a:pt x="926305" y="411480"/>
                    </a:cubicBezTo>
                    <a:cubicBezTo>
                      <a:pt x="919270" y="417343"/>
                      <a:pt x="911065" y="421640"/>
                      <a:pt x="903445" y="426720"/>
                    </a:cubicBezTo>
                    <a:cubicBezTo>
                      <a:pt x="874526" y="470098"/>
                      <a:pt x="904982" y="434550"/>
                      <a:pt x="865345" y="457200"/>
                    </a:cubicBezTo>
                    <a:cubicBezTo>
                      <a:pt x="841184" y="471006"/>
                      <a:pt x="835592" y="483506"/>
                      <a:pt x="812005" y="495300"/>
                    </a:cubicBezTo>
                    <a:cubicBezTo>
                      <a:pt x="804821" y="498892"/>
                      <a:pt x="796166" y="499019"/>
                      <a:pt x="789145" y="502920"/>
                    </a:cubicBezTo>
                    <a:cubicBezTo>
                      <a:pt x="773134" y="511815"/>
                      <a:pt x="743425" y="533400"/>
                      <a:pt x="743425" y="533400"/>
                    </a:cubicBezTo>
                    <a:cubicBezTo>
                      <a:pt x="738345" y="541020"/>
                      <a:pt x="732281" y="548069"/>
                      <a:pt x="728185" y="556260"/>
                    </a:cubicBezTo>
                    <a:cubicBezTo>
                      <a:pt x="724593" y="563444"/>
                      <a:pt x="724466" y="572099"/>
                      <a:pt x="720565" y="579120"/>
                    </a:cubicBezTo>
                    <a:cubicBezTo>
                      <a:pt x="676896" y="657725"/>
                      <a:pt x="699707" y="595974"/>
                      <a:pt x="682465" y="647700"/>
                    </a:cubicBezTo>
                    <a:cubicBezTo>
                      <a:pt x="679925" y="695960"/>
                      <a:pt x="681375" y="744596"/>
                      <a:pt x="674845" y="792480"/>
                    </a:cubicBezTo>
                    <a:cubicBezTo>
                      <a:pt x="673608" y="801554"/>
                      <a:pt x="663324" y="806971"/>
                      <a:pt x="659605" y="815340"/>
                    </a:cubicBezTo>
                    <a:cubicBezTo>
                      <a:pt x="645118" y="847935"/>
                      <a:pt x="645611" y="860509"/>
                      <a:pt x="636745" y="891540"/>
                    </a:cubicBezTo>
                    <a:cubicBezTo>
                      <a:pt x="634538" y="899263"/>
                      <a:pt x="631665" y="906780"/>
                      <a:pt x="629125" y="914400"/>
                    </a:cubicBezTo>
                    <a:cubicBezTo>
                      <a:pt x="626585" y="942340"/>
                      <a:pt x="626381" y="970592"/>
                      <a:pt x="621505" y="998220"/>
                    </a:cubicBezTo>
                    <a:cubicBezTo>
                      <a:pt x="618713" y="1014040"/>
                      <a:pt x="611345" y="1028700"/>
                      <a:pt x="606265" y="1043940"/>
                    </a:cubicBezTo>
                    <a:cubicBezTo>
                      <a:pt x="603725" y="1051560"/>
                      <a:pt x="603100" y="1060117"/>
                      <a:pt x="598645" y="1066800"/>
                    </a:cubicBezTo>
                    <a:cubicBezTo>
                      <a:pt x="593565" y="1074420"/>
                      <a:pt x="587501" y="1081469"/>
                      <a:pt x="583405" y="1089660"/>
                    </a:cubicBezTo>
                    <a:cubicBezTo>
                      <a:pt x="579813" y="1096844"/>
                      <a:pt x="580803" y="1106248"/>
                      <a:pt x="575785" y="1112520"/>
                    </a:cubicBezTo>
                    <a:cubicBezTo>
                      <a:pt x="561226" y="1130718"/>
                      <a:pt x="548471" y="1126177"/>
                      <a:pt x="530065" y="1135380"/>
                    </a:cubicBezTo>
                    <a:cubicBezTo>
                      <a:pt x="521874" y="1139476"/>
                      <a:pt x="515574" y="1146901"/>
                      <a:pt x="507205" y="1150620"/>
                    </a:cubicBezTo>
                    <a:cubicBezTo>
                      <a:pt x="492525" y="1157144"/>
                      <a:pt x="476725" y="1160780"/>
                      <a:pt x="461485" y="1165860"/>
                    </a:cubicBezTo>
                    <a:cubicBezTo>
                      <a:pt x="453865" y="1168400"/>
                      <a:pt x="446548" y="1172160"/>
                      <a:pt x="438625" y="1173480"/>
                    </a:cubicBezTo>
                    <a:cubicBezTo>
                      <a:pt x="423385" y="1176020"/>
                      <a:pt x="407987" y="1177748"/>
                      <a:pt x="392905" y="1181100"/>
                    </a:cubicBezTo>
                    <a:cubicBezTo>
                      <a:pt x="319891" y="1197325"/>
                      <a:pt x="438980" y="1179873"/>
                      <a:pt x="331945" y="1196340"/>
                    </a:cubicBezTo>
                    <a:cubicBezTo>
                      <a:pt x="311705" y="1199454"/>
                      <a:pt x="291112" y="1200186"/>
                      <a:pt x="270985" y="1203960"/>
                    </a:cubicBezTo>
                    <a:cubicBezTo>
                      <a:pt x="250398" y="1207820"/>
                      <a:pt x="230564" y="1215092"/>
                      <a:pt x="210025" y="1219200"/>
                    </a:cubicBezTo>
                    <a:cubicBezTo>
                      <a:pt x="197325" y="1221740"/>
                      <a:pt x="184490" y="1223679"/>
                      <a:pt x="171925" y="1226820"/>
                    </a:cubicBezTo>
                    <a:cubicBezTo>
                      <a:pt x="164133" y="1228768"/>
                      <a:pt x="156857" y="1232492"/>
                      <a:pt x="149065" y="1234440"/>
                    </a:cubicBezTo>
                    <a:cubicBezTo>
                      <a:pt x="86212" y="1250153"/>
                      <a:pt x="135242" y="1234035"/>
                      <a:pt x="80485" y="1249680"/>
                    </a:cubicBezTo>
                    <a:cubicBezTo>
                      <a:pt x="72762" y="1251887"/>
                      <a:pt x="64809" y="1253708"/>
                      <a:pt x="57625" y="1257300"/>
                    </a:cubicBezTo>
                    <a:cubicBezTo>
                      <a:pt x="49434" y="1261396"/>
                      <a:pt x="42385" y="1267460"/>
                      <a:pt x="34765" y="1272540"/>
                    </a:cubicBezTo>
                    <a:cubicBezTo>
                      <a:pt x="24605" y="1287780"/>
                      <a:pt x="2013" y="1300085"/>
                      <a:pt x="4285" y="1318260"/>
                    </a:cubicBezTo>
                    <a:cubicBezTo>
                      <a:pt x="20818" y="1450525"/>
                      <a:pt x="0" y="1316361"/>
                      <a:pt x="27145" y="1424940"/>
                    </a:cubicBezTo>
                    <a:cubicBezTo>
                      <a:pt x="44606" y="1494785"/>
                      <a:pt x="30767" y="1468472"/>
                      <a:pt x="57625" y="1508760"/>
                    </a:cubicBezTo>
                    <a:cubicBezTo>
                      <a:pt x="60165" y="1518920"/>
                      <a:pt x="63191" y="1528971"/>
                      <a:pt x="65245" y="1539240"/>
                    </a:cubicBezTo>
                    <a:cubicBezTo>
                      <a:pt x="68275" y="1554390"/>
                      <a:pt x="69118" y="1569971"/>
                      <a:pt x="72865" y="1584960"/>
                    </a:cubicBezTo>
                    <a:cubicBezTo>
                      <a:pt x="76761" y="1600545"/>
                      <a:pt x="88105" y="1630680"/>
                      <a:pt x="88105" y="1630680"/>
                    </a:cubicBezTo>
                    <a:cubicBezTo>
                      <a:pt x="90645" y="1656080"/>
                      <a:pt x="91843" y="1681650"/>
                      <a:pt x="95725" y="1706880"/>
                    </a:cubicBezTo>
                    <a:cubicBezTo>
                      <a:pt x="96946" y="1714819"/>
                      <a:pt x="101138" y="1722017"/>
                      <a:pt x="103345" y="1729740"/>
                    </a:cubicBezTo>
                    <a:cubicBezTo>
                      <a:pt x="106222" y="1739810"/>
                      <a:pt x="107956" y="1750189"/>
                      <a:pt x="110965" y="1760220"/>
                    </a:cubicBezTo>
                    <a:lnTo>
                      <a:pt x="133825" y="1828800"/>
                    </a:lnTo>
                    <a:lnTo>
                      <a:pt x="141445" y="1851660"/>
                    </a:lnTo>
                    <a:cubicBezTo>
                      <a:pt x="143985" y="1859280"/>
                      <a:pt x="147490" y="1866644"/>
                      <a:pt x="149065" y="1874520"/>
                    </a:cubicBezTo>
                    <a:cubicBezTo>
                      <a:pt x="160207" y="1930232"/>
                      <a:pt x="154853" y="1899799"/>
                      <a:pt x="164305" y="1965960"/>
                    </a:cubicBezTo>
                    <a:cubicBezTo>
                      <a:pt x="166845" y="2009140"/>
                      <a:pt x="165509" y="2052724"/>
                      <a:pt x="171925" y="2095500"/>
                    </a:cubicBezTo>
                    <a:cubicBezTo>
                      <a:pt x="173284" y="2104557"/>
                      <a:pt x="183446" y="2109991"/>
                      <a:pt x="187165" y="2118360"/>
                    </a:cubicBezTo>
                    <a:lnTo>
                      <a:pt x="210025" y="2186940"/>
                    </a:lnTo>
                    <a:cubicBezTo>
                      <a:pt x="235634" y="2263766"/>
                      <a:pt x="196561" y="2144599"/>
                      <a:pt x="225265" y="2240280"/>
                    </a:cubicBezTo>
                    <a:cubicBezTo>
                      <a:pt x="229881" y="2255667"/>
                      <a:pt x="240505" y="2286000"/>
                      <a:pt x="240505" y="2286000"/>
                    </a:cubicBezTo>
                    <a:cubicBezTo>
                      <a:pt x="243045" y="2316480"/>
                      <a:pt x="244331" y="2347091"/>
                      <a:pt x="248125" y="2377440"/>
                    </a:cubicBezTo>
                    <a:cubicBezTo>
                      <a:pt x="250428" y="2395866"/>
                      <a:pt x="266565" y="2440381"/>
                      <a:pt x="270985" y="2453640"/>
                    </a:cubicBezTo>
                    <a:lnTo>
                      <a:pt x="278605" y="2476500"/>
                    </a:lnTo>
                    <a:cubicBezTo>
                      <a:pt x="284803" y="2495093"/>
                      <a:pt x="286693" y="2507448"/>
                      <a:pt x="301465" y="2522220"/>
                    </a:cubicBezTo>
                    <a:cubicBezTo>
                      <a:pt x="307941" y="2528696"/>
                      <a:pt x="316705" y="2532380"/>
                      <a:pt x="324325" y="2537460"/>
                    </a:cubicBezTo>
                    <a:cubicBezTo>
                      <a:pt x="329405" y="2545080"/>
                      <a:pt x="332414" y="2554599"/>
                      <a:pt x="339565" y="2560320"/>
                    </a:cubicBezTo>
                    <a:cubicBezTo>
                      <a:pt x="345837" y="2565338"/>
                      <a:pt x="355241" y="2564348"/>
                      <a:pt x="362425" y="2567940"/>
                    </a:cubicBezTo>
                    <a:cubicBezTo>
                      <a:pt x="421511" y="2597483"/>
                      <a:pt x="350686" y="2571647"/>
                      <a:pt x="408145" y="2590800"/>
                    </a:cubicBezTo>
                    <a:cubicBezTo>
                      <a:pt x="451821" y="2656314"/>
                      <a:pt x="393665" y="2579216"/>
                      <a:pt x="446245" y="2621280"/>
                    </a:cubicBezTo>
                    <a:cubicBezTo>
                      <a:pt x="453396" y="2627001"/>
                      <a:pt x="454593" y="2638109"/>
                      <a:pt x="461485" y="2644140"/>
                    </a:cubicBezTo>
                    <a:cubicBezTo>
                      <a:pt x="475269" y="2656201"/>
                      <a:pt x="507205" y="2674620"/>
                      <a:pt x="507205" y="2674620"/>
                    </a:cubicBezTo>
                    <a:cubicBezTo>
                      <a:pt x="509745" y="2682240"/>
                      <a:pt x="510924" y="2690459"/>
                      <a:pt x="514825" y="2697480"/>
                    </a:cubicBezTo>
                    <a:cubicBezTo>
                      <a:pt x="523720" y="2713491"/>
                      <a:pt x="539513" y="2725824"/>
                      <a:pt x="545305" y="2743200"/>
                    </a:cubicBezTo>
                    <a:cubicBezTo>
                      <a:pt x="547845" y="2750820"/>
                      <a:pt x="549333" y="2758876"/>
                      <a:pt x="552925" y="2766060"/>
                    </a:cubicBezTo>
                    <a:cubicBezTo>
                      <a:pt x="563534" y="2787278"/>
                      <a:pt x="574173" y="2794928"/>
                      <a:pt x="591025" y="2811780"/>
                    </a:cubicBezTo>
                    <a:cubicBezTo>
                      <a:pt x="593565" y="2819400"/>
                      <a:pt x="593627" y="2828368"/>
                      <a:pt x="598645" y="2834640"/>
                    </a:cubicBezTo>
                    <a:cubicBezTo>
                      <a:pt x="614882" y="2854937"/>
                      <a:pt x="624487" y="2846457"/>
                      <a:pt x="644365" y="2857500"/>
                    </a:cubicBezTo>
                    <a:cubicBezTo>
                      <a:pt x="719676" y="2899340"/>
                      <a:pt x="657901" y="2882616"/>
                      <a:pt x="735805" y="2895600"/>
                    </a:cubicBezTo>
                    <a:cubicBezTo>
                      <a:pt x="745965" y="2900680"/>
                      <a:pt x="758253" y="2902808"/>
                      <a:pt x="766285" y="2910840"/>
                    </a:cubicBezTo>
                    <a:cubicBezTo>
                      <a:pt x="771965" y="2916520"/>
                      <a:pt x="768225" y="2928020"/>
                      <a:pt x="773905" y="2933700"/>
                    </a:cubicBezTo>
                    <a:cubicBezTo>
                      <a:pt x="786857" y="2946652"/>
                      <a:pt x="819625" y="2964180"/>
                      <a:pt x="819625" y="2964180"/>
                    </a:cubicBezTo>
                    <a:cubicBezTo>
                      <a:pt x="822165" y="2974340"/>
                      <a:pt x="824368" y="2984590"/>
                      <a:pt x="827245" y="2994660"/>
                    </a:cubicBezTo>
                    <a:cubicBezTo>
                      <a:pt x="829452" y="3002383"/>
                      <a:pt x="834169" y="3009518"/>
                      <a:pt x="834865" y="3017520"/>
                    </a:cubicBezTo>
                    <a:cubicBezTo>
                      <a:pt x="843571" y="3117642"/>
                      <a:pt x="830033" y="3133493"/>
                      <a:pt x="850105" y="3200400"/>
                    </a:cubicBezTo>
                    <a:cubicBezTo>
                      <a:pt x="854721" y="3215787"/>
                      <a:pt x="860265" y="3230880"/>
                      <a:pt x="865345" y="3246120"/>
                    </a:cubicBezTo>
                    <a:cubicBezTo>
                      <a:pt x="867885" y="3253740"/>
                      <a:pt x="868510" y="3262297"/>
                      <a:pt x="872965" y="3268980"/>
                    </a:cubicBezTo>
                    <a:lnTo>
                      <a:pt x="903445" y="3314700"/>
                    </a:lnTo>
                    <a:cubicBezTo>
                      <a:pt x="905985" y="3329940"/>
                      <a:pt x="908716" y="3345149"/>
                      <a:pt x="911065" y="3360420"/>
                    </a:cubicBezTo>
                    <a:cubicBezTo>
                      <a:pt x="913796" y="3378172"/>
                      <a:pt x="915472" y="3396089"/>
                      <a:pt x="918685" y="3413760"/>
                    </a:cubicBezTo>
                    <a:cubicBezTo>
                      <a:pt x="920558" y="3424064"/>
                      <a:pt x="921621" y="3434873"/>
                      <a:pt x="926305" y="3444240"/>
                    </a:cubicBezTo>
                    <a:lnTo>
                      <a:pt x="972025" y="3512820"/>
                    </a:lnTo>
                    <a:cubicBezTo>
                      <a:pt x="977105" y="3520440"/>
                      <a:pt x="984369" y="3526992"/>
                      <a:pt x="987265" y="3535680"/>
                    </a:cubicBezTo>
                    <a:cubicBezTo>
                      <a:pt x="989805" y="3543300"/>
                      <a:pt x="989867" y="3552268"/>
                      <a:pt x="994885" y="3558540"/>
                    </a:cubicBezTo>
                    <a:cubicBezTo>
                      <a:pt x="1000606" y="3565691"/>
                      <a:pt x="1010125" y="3568700"/>
                      <a:pt x="1017745" y="3573780"/>
                    </a:cubicBezTo>
                    <a:cubicBezTo>
                      <a:pt x="1022402" y="3587750"/>
                      <a:pt x="1031758" y="3629187"/>
                      <a:pt x="1048225" y="3642360"/>
                    </a:cubicBezTo>
                    <a:cubicBezTo>
                      <a:pt x="1054497" y="3647378"/>
                      <a:pt x="1064064" y="3646079"/>
                      <a:pt x="1071085" y="3649980"/>
                    </a:cubicBezTo>
                    <a:cubicBezTo>
                      <a:pt x="1087096" y="3658875"/>
                      <a:pt x="1101565" y="3670300"/>
                      <a:pt x="1116805" y="3680460"/>
                    </a:cubicBezTo>
                    <a:cubicBezTo>
                      <a:pt x="1124425" y="3685540"/>
                      <a:pt x="1130977" y="3692804"/>
                      <a:pt x="1139665" y="3695700"/>
                    </a:cubicBezTo>
                    <a:lnTo>
                      <a:pt x="1185385" y="3710940"/>
                    </a:lnTo>
                    <a:cubicBezTo>
                      <a:pt x="1193005" y="3713480"/>
                      <a:pt x="1200369" y="3716985"/>
                      <a:pt x="1208245" y="3718560"/>
                    </a:cubicBezTo>
                    <a:lnTo>
                      <a:pt x="1246345" y="3726180"/>
                    </a:lnTo>
                    <a:cubicBezTo>
                      <a:pt x="1248910" y="3726029"/>
                      <a:pt x="1368715" y="3740858"/>
                      <a:pt x="1398745" y="3703320"/>
                    </a:cubicBezTo>
                    <a:cubicBezTo>
                      <a:pt x="1403763" y="3697048"/>
                      <a:pt x="1402773" y="3687644"/>
                      <a:pt x="1406365" y="3680460"/>
                    </a:cubicBezTo>
                    <a:cubicBezTo>
                      <a:pt x="1410461" y="3672269"/>
                      <a:pt x="1416525" y="3665220"/>
                      <a:pt x="1421605" y="3657600"/>
                    </a:cubicBezTo>
                    <a:cubicBezTo>
                      <a:pt x="1419065" y="3609340"/>
                      <a:pt x="1418172" y="3560965"/>
                      <a:pt x="1413985" y="3512820"/>
                    </a:cubicBezTo>
                    <a:cubicBezTo>
                      <a:pt x="1412630" y="3497239"/>
                      <a:pt x="1394090" y="3445515"/>
                      <a:pt x="1391125" y="3436620"/>
                    </a:cubicBezTo>
                    <a:cubicBezTo>
                      <a:pt x="1388585" y="3429000"/>
                      <a:pt x="1385080" y="3421636"/>
                      <a:pt x="1383505" y="3413760"/>
                    </a:cubicBezTo>
                    <a:cubicBezTo>
                      <a:pt x="1372735" y="3359908"/>
                      <a:pt x="1379981" y="3387947"/>
                      <a:pt x="1360645" y="3329940"/>
                    </a:cubicBezTo>
                    <a:lnTo>
                      <a:pt x="1353025" y="3307080"/>
                    </a:lnTo>
                    <a:cubicBezTo>
                      <a:pt x="1350485" y="3284220"/>
                      <a:pt x="1347694" y="3261387"/>
                      <a:pt x="1345405" y="3238500"/>
                    </a:cubicBezTo>
                    <a:cubicBezTo>
                      <a:pt x="1335865" y="3143103"/>
                      <a:pt x="1346998" y="3182320"/>
                      <a:pt x="1330165" y="3131820"/>
                    </a:cubicBezTo>
                    <a:cubicBezTo>
                      <a:pt x="1332705" y="3096260"/>
                      <a:pt x="1333848" y="3060573"/>
                      <a:pt x="1337785" y="3025140"/>
                    </a:cubicBezTo>
                    <a:cubicBezTo>
                      <a:pt x="1338942" y="3014731"/>
                      <a:pt x="1344457" y="3005090"/>
                      <a:pt x="1345405" y="2994660"/>
                    </a:cubicBezTo>
                    <a:cubicBezTo>
                      <a:pt x="1360528" y="2828308"/>
                      <a:pt x="1337307" y="2904655"/>
                      <a:pt x="1360645" y="2834640"/>
                    </a:cubicBezTo>
                    <a:cubicBezTo>
                      <a:pt x="1363185" y="2816860"/>
                      <a:pt x="1368265" y="2799261"/>
                      <a:pt x="1368265" y="2781300"/>
                    </a:cubicBezTo>
                    <a:cubicBezTo>
                      <a:pt x="1368265" y="2765397"/>
                      <a:pt x="1357352" y="2709330"/>
                      <a:pt x="1353025" y="2689860"/>
                    </a:cubicBezTo>
                    <a:cubicBezTo>
                      <a:pt x="1350753" y="2679637"/>
                      <a:pt x="1347278" y="2669684"/>
                      <a:pt x="1345405" y="2659380"/>
                    </a:cubicBezTo>
                    <a:cubicBezTo>
                      <a:pt x="1342192" y="2641709"/>
                      <a:pt x="1340998" y="2623711"/>
                      <a:pt x="1337785" y="2606040"/>
                    </a:cubicBezTo>
                    <a:cubicBezTo>
                      <a:pt x="1335912" y="2595736"/>
                      <a:pt x="1331887" y="2585890"/>
                      <a:pt x="1330165" y="2575560"/>
                    </a:cubicBezTo>
                    <a:cubicBezTo>
                      <a:pt x="1326798" y="2555360"/>
                      <a:pt x="1325441" y="2534872"/>
                      <a:pt x="1322545" y="2514600"/>
                    </a:cubicBezTo>
                    <a:cubicBezTo>
                      <a:pt x="1320360" y="2499305"/>
                      <a:pt x="1317465" y="2484120"/>
                      <a:pt x="1314925" y="2468880"/>
                    </a:cubicBezTo>
                    <a:cubicBezTo>
                      <a:pt x="1317487" y="2440700"/>
                      <a:pt x="1324111" y="2357399"/>
                      <a:pt x="1330165" y="2324100"/>
                    </a:cubicBezTo>
                    <a:cubicBezTo>
                      <a:pt x="1331602" y="2316197"/>
                      <a:pt x="1336043" y="2309081"/>
                      <a:pt x="1337785" y="2301240"/>
                    </a:cubicBezTo>
                    <a:cubicBezTo>
                      <a:pt x="1355666" y="2220776"/>
                      <a:pt x="1335871" y="2284121"/>
                      <a:pt x="1353025" y="2232660"/>
                    </a:cubicBezTo>
                    <a:cubicBezTo>
                      <a:pt x="1355565" y="2214880"/>
                      <a:pt x="1357692" y="2197036"/>
                      <a:pt x="1360645" y="2179320"/>
                    </a:cubicBezTo>
                    <a:cubicBezTo>
                      <a:pt x="1363898" y="2159804"/>
                      <a:pt x="1367855" y="2137097"/>
                      <a:pt x="1375885" y="2118360"/>
                    </a:cubicBezTo>
                    <a:cubicBezTo>
                      <a:pt x="1395622" y="2072306"/>
                      <a:pt x="1384500" y="2103284"/>
                      <a:pt x="1406365" y="2065020"/>
                    </a:cubicBezTo>
                    <a:cubicBezTo>
                      <a:pt x="1430163" y="2023374"/>
                      <a:pt x="1408556" y="2043239"/>
                      <a:pt x="1444465" y="2019300"/>
                    </a:cubicBezTo>
                    <a:lnTo>
                      <a:pt x="1459705" y="1973580"/>
                    </a:lnTo>
                    <a:lnTo>
                      <a:pt x="1467325" y="1950720"/>
                    </a:lnTo>
                    <a:cubicBezTo>
                      <a:pt x="1470566" y="1902105"/>
                      <a:pt x="1469234" y="1847201"/>
                      <a:pt x="1482565" y="1798320"/>
                    </a:cubicBezTo>
                    <a:cubicBezTo>
                      <a:pt x="1509984" y="1697783"/>
                      <a:pt x="1484549" y="1798110"/>
                      <a:pt x="1513045" y="1722120"/>
                    </a:cubicBezTo>
                    <a:cubicBezTo>
                      <a:pt x="1520369" y="1702588"/>
                      <a:pt x="1519074" y="1687202"/>
                      <a:pt x="1528285" y="1668780"/>
                    </a:cubicBezTo>
                    <a:cubicBezTo>
                      <a:pt x="1532381" y="1660589"/>
                      <a:pt x="1539429" y="1654111"/>
                      <a:pt x="1543525" y="1645920"/>
                    </a:cubicBezTo>
                    <a:cubicBezTo>
                      <a:pt x="1558353" y="1616263"/>
                      <a:pt x="1544116" y="1626760"/>
                      <a:pt x="1558765" y="1592580"/>
                    </a:cubicBezTo>
                    <a:cubicBezTo>
                      <a:pt x="1562373" y="1584162"/>
                      <a:pt x="1570286" y="1578089"/>
                      <a:pt x="1574005" y="1569720"/>
                    </a:cubicBezTo>
                    <a:cubicBezTo>
                      <a:pt x="1580529" y="1555040"/>
                      <a:pt x="1582061" y="1538368"/>
                      <a:pt x="1589245" y="1524000"/>
                    </a:cubicBezTo>
                    <a:cubicBezTo>
                      <a:pt x="1594325" y="1513840"/>
                      <a:pt x="1600010" y="1503961"/>
                      <a:pt x="1604485" y="1493520"/>
                    </a:cubicBezTo>
                    <a:cubicBezTo>
                      <a:pt x="1612315" y="1475250"/>
                      <a:pt x="1614201" y="1459514"/>
                      <a:pt x="1619725" y="1440180"/>
                    </a:cubicBezTo>
                    <a:cubicBezTo>
                      <a:pt x="1621932" y="1432457"/>
                      <a:pt x="1624805" y="1424940"/>
                      <a:pt x="1627345" y="1417320"/>
                    </a:cubicBezTo>
                    <a:cubicBezTo>
                      <a:pt x="1624805" y="1351280"/>
                      <a:pt x="1626525" y="1284938"/>
                      <a:pt x="1619725" y="1219200"/>
                    </a:cubicBezTo>
                    <a:cubicBezTo>
                      <a:pt x="1618783" y="1210091"/>
                      <a:pt x="1608204" y="1204709"/>
                      <a:pt x="1604485" y="1196340"/>
                    </a:cubicBezTo>
                    <a:cubicBezTo>
                      <a:pt x="1597961" y="1181660"/>
                      <a:pt x="1594325" y="1165860"/>
                      <a:pt x="1589245" y="1150620"/>
                    </a:cubicBezTo>
                    <a:lnTo>
                      <a:pt x="1574005" y="1104900"/>
                    </a:lnTo>
                    <a:cubicBezTo>
                      <a:pt x="1571465" y="1097280"/>
                      <a:pt x="1570840" y="1088723"/>
                      <a:pt x="1566385" y="1082040"/>
                    </a:cubicBezTo>
                    <a:cubicBezTo>
                      <a:pt x="1556225" y="1066800"/>
                      <a:pt x="1541697" y="1053696"/>
                      <a:pt x="1535905" y="1036320"/>
                    </a:cubicBezTo>
                    <a:cubicBezTo>
                      <a:pt x="1533365" y="1028700"/>
                      <a:pt x="1532186" y="1020481"/>
                      <a:pt x="1528285" y="1013460"/>
                    </a:cubicBezTo>
                    <a:lnTo>
                      <a:pt x="1482565" y="944880"/>
                    </a:lnTo>
                    <a:cubicBezTo>
                      <a:pt x="1477485" y="937260"/>
                      <a:pt x="1470221" y="930708"/>
                      <a:pt x="1467325" y="922020"/>
                    </a:cubicBezTo>
                    <a:cubicBezTo>
                      <a:pt x="1449189" y="867612"/>
                      <a:pt x="1460996" y="889666"/>
                      <a:pt x="1436845" y="853440"/>
                    </a:cubicBezTo>
                    <a:cubicBezTo>
                      <a:pt x="1439385" y="795020"/>
                      <a:pt x="1440145" y="736495"/>
                      <a:pt x="1444465" y="678180"/>
                    </a:cubicBezTo>
                    <a:cubicBezTo>
                      <a:pt x="1445239" y="667736"/>
                      <a:pt x="1447960" y="657326"/>
                      <a:pt x="1452085" y="647700"/>
                    </a:cubicBezTo>
                    <a:cubicBezTo>
                      <a:pt x="1455693" y="639282"/>
                      <a:pt x="1463229" y="633031"/>
                      <a:pt x="1467325" y="624840"/>
                    </a:cubicBezTo>
                    <a:cubicBezTo>
                      <a:pt x="1470917" y="617656"/>
                      <a:pt x="1471044" y="609001"/>
                      <a:pt x="1474945" y="601980"/>
                    </a:cubicBezTo>
                    <a:cubicBezTo>
                      <a:pt x="1483840" y="585969"/>
                      <a:pt x="1495265" y="571500"/>
                      <a:pt x="1505425" y="556260"/>
                    </a:cubicBezTo>
                    <a:lnTo>
                      <a:pt x="1535905" y="510540"/>
                    </a:lnTo>
                    <a:cubicBezTo>
                      <a:pt x="1540985" y="502920"/>
                      <a:pt x="1548249" y="496368"/>
                      <a:pt x="1551145" y="487680"/>
                    </a:cubicBezTo>
                    <a:lnTo>
                      <a:pt x="1558765" y="464820"/>
                    </a:lnTo>
                    <a:cubicBezTo>
                      <a:pt x="1565126" y="420291"/>
                      <a:pt x="1565091" y="413492"/>
                      <a:pt x="1574005" y="373380"/>
                    </a:cubicBezTo>
                    <a:cubicBezTo>
                      <a:pt x="1576277" y="363157"/>
                      <a:pt x="1579903" y="353230"/>
                      <a:pt x="1581625" y="342900"/>
                    </a:cubicBezTo>
                    <a:cubicBezTo>
                      <a:pt x="1584992" y="322700"/>
                      <a:pt x="1586705" y="302260"/>
                      <a:pt x="1589245" y="281940"/>
                    </a:cubicBezTo>
                    <a:cubicBezTo>
                      <a:pt x="1586705" y="259080"/>
                      <a:pt x="1592530" y="233611"/>
                      <a:pt x="1581625" y="213360"/>
                    </a:cubicBezTo>
                    <a:cubicBezTo>
                      <a:pt x="1572941" y="197233"/>
                      <a:pt x="1551145" y="193040"/>
                      <a:pt x="1535905" y="182880"/>
                    </a:cubicBezTo>
                    <a:lnTo>
                      <a:pt x="1513045" y="167640"/>
                    </a:lnTo>
                    <a:cubicBezTo>
                      <a:pt x="1505425" y="162560"/>
                      <a:pt x="1498873" y="155296"/>
                      <a:pt x="1490185" y="152400"/>
                    </a:cubicBezTo>
                    <a:cubicBezTo>
                      <a:pt x="1474945" y="147320"/>
                      <a:pt x="1457831" y="146071"/>
                      <a:pt x="1444465" y="137160"/>
                    </a:cubicBezTo>
                    <a:cubicBezTo>
                      <a:pt x="1436845" y="132080"/>
                      <a:pt x="1430293" y="124816"/>
                      <a:pt x="1421605" y="121920"/>
                    </a:cubicBezTo>
                    <a:cubicBezTo>
                      <a:pt x="1406948" y="117034"/>
                      <a:pt x="1391125" y="116840"/>
                      <a:pt x="1375885" y="114300"/>
                    </a:cubicBezTo>
                    <a:cubicBezTo>
                      <a:pt x="1309099" y="47514"/>
                      <a:pt x="1393818" y="129244"/>
                      <a:pt x="1330165" y="76200"/>
                    </a:cubicBezTo>
                    <a:cubicBezTo>
                      <a:pt x="1321886" y="69301"/>
                      <a:pt x="1316271" y="59318"/>
                      <a:pt x="1307305" y="53340"/>
                    </a:cubicBezTo>
                    <a:cubicBezTo>
                      <a:pt x="1300622" y="48885"/>
                      <a:pt x="1291629" y="49312"/>
                      <a:pt x="1284445" y="45720"/>
                    </a:cubicBezTo>
                    <a:cubicBezTo>
                      <a:pt x="1276254" y="41624"/>
                      <a:pt x="1269205" y="35560"/>
                      <a:pt x="1261585" y="30480"/>
                    </a:cubicBezTo>
                    <a:cubicBezTo>
                      <a:pt x="1256505" y="22860"/>
                      <a:pt x="1252821" y="14096"/>
                      <a:pt x="1246345" y="7620"/>
                    </a:cubicBezTo>
                    <a:cubicBezTo>
                      <a:pt x="1239869" y="1144"/>
                      <a:pt x="1226025" y="0"/>
                      <a:pt x="1215865" y="0"/>
                    </a:cubicBezTo>
                    <a:close/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4572000" y="2438400"/>
              <a:ext cx="350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10000"/>
                    </a:schemeClr>
                  </a:solidFill>
                </a:rPr>
                <a:t>Study Area Catchments</a:t>
              </a:r>
              <a:endParaRPr lang="en-US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5400" y="1676400"/>
            <a:ext cx="3810000" cy="2971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Soil Data Mart from NRCS for GIS Data</a:t>
            </a:r>
          </a:p>
          <a:p>
            <a:r>
              <a:rPr lang="en-US" dirty="0" smtClean="0"/>
              <a:t>Web Soil Survey for Descriptions and Hydrologic Soil Groups (HSG) for SCS Method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0BAD-6331-4FBF-943C-AE09F8D9835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 l="41250" t="24000" r="21250" b="10000"/>
          <a:stretch>
            <a:fillRect/>
          </a:stretch>
        </p:blipFill>
        <p:spPr bwMode="auto">
          <a:xfrm>
            <a:off x="381000" y="1447800"/>
            <a:ext cx="4724400" cy="519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4375" t="17000" r="3750" b="57000"/>
          <a:stretch>
            <a:fillRect/>
          </a:stretch>
        </p:blipFill>
        <p:spPr bwMode="auto">
          <a:xfrm>
            <a:off x="3200400" y="4953000"/>
            <a:ext cx="5638800" cy="1480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971800"/>
            <a:ext cx="5334000" cy="185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580</TotalTime>
  <Words>498</Words>
  <Application>Microsoft Office PowerPoint</Application>
  <PresentationFormat>On-screen Show (4:3)</PresentationFormat>
  <Paragraphs>143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Trek</vt:lpstr>
      <vt:lpstr>runoff potential in eastern cache valley</vt:lpstr>
      <vt:lpstr>acknowledgments</vt:lpstr>
      <vt:lpstr>overview</vt:lpstr>
      <vt:lpstr>Project introduction</vt:lpstr>
      <vt:lpstr>Project Location</vt:lpstr>
      <vt:lpstr>Project Justification </vt:lpstr>
      <vt:lpstr>Elevation &amp; Flowline data</vt:lpstr>
      <vt:lpstr>Defining Catchments</vt:lpstr>
      <vt:lpstr>Soil Data</vt:lpstr>
      <vt:lpstr>Land Cover Data</vt:lpstr>
      <vt:lpstr>SCS Curve numbers</vt:lpstr>
      <vt:lpstr>GIS TOOLS: TABULATE area</vt:lpstr>
      <vt:lpstr>Excel: Catchment ccn’s</vt:lpstr>
      <vt:lpstr>Scs runoff calculations</vt:lpstr>
      <vt:lpstr>Precipitation: Design storm</vt:lpstr>
      <vt:lpstr>Excel to gis: tabular joins</vt:lpstr>
      <vt:lpstr>results</vt:lpstr>
      <vt:lpstr>Future work</vt:lpstr>
      <vt:lpstr>REferences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Historical runoff potential in eastern cache valley</dc:title>
  <dc:creator>Sherese &amp; Eric</dc:creator>
  <cp:lastModifiedBy>labuser</cp:lastModifiedBy>
  <cp:revision>76</cp:revision>
  <dcterms:created xsi:type="dcterms:W3CDTF">2010-11-11T17:14:34Z</dcterms:created>
  <dcterms:modified xsi:type="dcterms:W3CDTF">2010-11-23T17:44:39Z</dcterms:modified>
</cp:coreProperties>
</file>