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59" r:id="rId7"/>
    <p:sldId id="265" r:id="rId8"/>
    <p:sldId id="262" r:id="rId9"/>
    <p:sldId id="261" r:id="rId10"/>
    <p:sldId id="263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6" autoAdjust="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7E4A-BECE-4A7F-8EFF-93495992A7A0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A9C2D-CCBB-4846-8816-CE93EDF7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63301" t="50513" r="7212" b="143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/>
          <a:lstStyle/>
          <a:p>
            <a:r>
              <a:rPr lang="en-US" dirty="0" smtClean="0"/>
              <a:t>Management of Flood Waters through Mcphee Reservoir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GIS in Water Resources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December 2009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Josh Mortensen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vs. Stream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Use precipitation data from a storm in 1993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Compare predicted stream flow from data to measured stream flow at stream gage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Inflow from runoff in remote canyons not taken into account for reservoir operation</a:t>
            </a:r>
          </a:p>
          <a:p>
            <a:r>
              <a:rPr lang="en-US" dirty="0" smtClean="0"/>
              <a:t>Inflow to be predicted for a storm event (not including snow)</a:t>
            </a:r>
          </a:p>
          <a:p>
            <a:r>
              <a:rPr lang="en-US" dirty="0" smtClean="0"/>
              <a:t>Model of storm event and verification with past data (1993 storm) still need to be completed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Introduction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Location: </a:t>
            </a:r>
            <a:r>
              <a:rPr lang="en-US" dirty="0" err="1" smtClean="0"/>
              <a:t>SouthWest</a:t>
            </a:r>
            <a:r>
              <a:rPr lang="en-US" dirty="0" smtClean="0"/>
              <a:t> </a:t>
            </a:r>
            <a:r>
              <a:rPr lang="en-US" dirty="0" smtClean="0"/>
              <a:t>Colorado</a:t>
            </a:r>
          </a:p>
          <a:p>
            <a:pPr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Largest in Colorado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Completion: 1985</a:t>
            </a:r>
          </a:p>
          <a:p>
            <a:pPr>
              <a:buNone/>
            </a:pPr>
            <a:r>
              <a:rPr lang="en-US" dirty="0" smtClean="0"/>
              <a:t>Uses: Irrigation (61,660 acres)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 Municipal/Industrial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 Hydropower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 Flood Control</a:t>
            </a:r>
          </a:p>
          <a:p>
            <a:pPr>
              <a:buNone/>
            </a:pPr>
            <a:r>
              <a:rPr lang="en-US" dirty="0" smtClean="0"/>
              <a:t>Capacity: 381,000 acre-ft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7340" t="26923" r="26122" b="26667"/>
          <a:stretch>
            <a:fillRect/>
          </a:stretch>
        </p:blipFill>
        <p:spPr bwMode="auto">
          <a:xfrm>
            <a:off x="5638800" y="4572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1429" t="27429" r="37619" b="36000"/>
          <a:stretch>
            <a:fillRect/>
          </a:stretch>
        </p:blipFill>
        <p:spPr bwMode="auto">
          <a:xfrm>
            <a:off x="5715000" y="3657600"/>
            <a:ext cx="2819400" cy="208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9342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Change in Project Focus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332" t="41389" r="33164" b="33602"/>
          <a:stretch>
            <a:fillRect/>
          </a:stretch>
        </p:blipFill>
        <p:spPr bwMode="auto">
          <a:xfrm>
            <a:off x="3962400" y="990600"/>
            <a:ext cx="503913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4286" t="27905" r="30952" b="24857"/>
          <a:stretch>
            <a:fillRect/>
          </a:stretch>
        </p:blipFill>
        <p:spPr bwMode="auto">
          <a:xfrm>
            <a:off x="152400" y="3200400"/>
            <a:ext cx="4114800" cy="3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295400"/>
            <a:ext cx="3720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 downstream irrigation structures</a:t>
            </a:r>
          </a:p>
          <a:p>
            <a:pPr>
              <a:buFontTx/>
              <a:buChar char="-"/>
            </a:pPr>
            <a:r>
              <a:rPr lang="en-US" dirty="0" smtClean="0"/>
              <a:t>Insufficient information</a:t>
            </a:r>
          </a:p>
          <a:p>
            <a:pPr>
              <a:buFontTx/>
              <a:buChar char="-"/>
            </a:pPr>
            <a:r>
              <a:rPr lang="en-US" dirty="0" smtClean="0"/>
              <a:t>Not a real life problem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4648200"/>
            <a:ext cx="2320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Upstream Inflows</a:t>
            </a:r>
          </a:p>
          <a:p>
            <a:pPr>
              <a:buFontTx/>
              <a:buChar char="-"/>
            </a:pPr>
            <a:r>
              <a:rPr lang="en-US" dirty="0" smtClean="0"/>
              <a:t>Information available</a:t>
            </a:r>
          </a:p>
          <a:p>
            <a:pPr>
              <a:buFontTx/>
              <a:buChar char="-"/>
            </a:pPr>
            <a:r>
              <a:rPr lang="en-US" dirty="0" smtClean="0"/>
              <a:t>Job for </a:t>
            </a:r>
            <a:r>
              <a:rPr lang="en-US" dirty="0" err="1" smtClean="0"/>
              <a:t>ArcGIS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More applicable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Objective: </a:t>
            </a:r>
            <a:r>
              <a:rPr lang="en-US" dirty="0" smtClean="0"/>
              <a:t>Use </a:t>
            </a:r>
            <a:r>
              <a:rPr lang="en-US" dirty="0" err="1" smtClean="0"/>
              <a:t>ArcGIS</a:t>
            </a:r>
            <a:r>
              <a:rPr lang="en-US" dirty="0" smtClean="0"/>
              <a:t> to predict the inflow </a:t>
            </a:r>
            <a:r>
              <a:rPr lang="en-US" dirty="0" smtClean="0"/>
              <a:t>at 	         remote reservoir inlets for a storm 	         </a:t>
            </a:r>
            <a:r>
              <a:rPr lang="en-US" dirty="0" smtClean="0"/>
              <a:t>event.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Purpose: Conserv</a:t>
            </a:r>
            <a:r>
              <a:rPr lang="en-US" dirty="0" smtClean="0"/>
              <a:t>e water through improved 	  	       reservoir operation from more 	   	       accurate inflow data.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        Decrease the necessity of stream 	  	        gages at remote locations.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41428" t="21333" r="29048" b="13905"/>
          <a:stretch>
            <a:fillRect/>
          </a:stretch>
        </p:blipFill>
        <p:spPr bwMode="auto">
          <a:xfrm>
            <a:off x="2590800" y="457200"/>
            <a:ext cx="4572000" cy="626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905000" y="1066800"/>
            <a:ext cx="1788280" cy="238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19201" y="4191000"/>
            <a:ext cx="1788280" cy="159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6324600" y="5486400"/>
            <a:ext cx="894140" cy="795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02223" y="4800600"/>
            <a:ext cx="2053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Inlet (Only inflow </a:t>
            </a:r>
          </a:p>
          <a:p>
            <a:r>
              <a:rPr lang="en-US" dirty="0" smtClean="0"/>
              <a:t>g</a:t>
            </a:r>
            <a:r>
              <a:rPr lang="en-US" dirty="0" smtClean="0"/>
              <a:t>age, Dolores River)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838200"/>
            <a:ext cx="1891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Outlet</a:t>
            </a:r>
          </a:p>
          <a:p>
            <a:r>
              <a:rPr lang="en-US" dirty="0" smtClean="0"/>
              <a:t>(Dam, Emergency </a:t>
            </a:r>
          </a:p>
          <a:p>
            <a:r>
              <a:rPr lang="en-US" dirty="0" smtClean="0"/>
              <a:t>Spillway)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4132077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Outlet</a:t>
            </a:r>
          </a:p>
          <a:p>
            <a:r>
              <a:rPr lang="en-US" dirty="0" smtClean="0"/>
              <a:t>(3 main irrigation</a:t>
            </a:r>
          </a:p>
          <a:p>
            <a:r>
              <a:rPr lang="en-US" dirty="0" smtClean="0"/>
              <a:t>c</a:t>
            </a:r>
            <a:r>
              <a:rPr lang="en-US" dirty="0" smtClean="0"/>
              <a:t>anals)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00" y="76200"/>
            <a:ext cx="463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Decision Support Systems Map Server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60315" y="2514600"/>
            <a:ext cx="1983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Additional inlets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rom storm runoff?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5981700" y="1257300"/>
            <a:ext cx="1905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6477000" y="1752600"/>
            <a:ext cx="1447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6019800" y="2514600"/>
            <a:ext cx="1219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122" t="39743" r="57532" b="29231"/>
          <a:stretch>
            <a:fillRect/>
          </a:stretch>
        </p:blipFill>
        <p:spPr bwMode="auto">
          <a:xfrm>
            <a:off x="76200" y="838200"/>
            <a:ext cx="457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l="1122" t="39744" r="58013" b="29487"/>
          <a:stretch>
            <a:fillRect/>
          </a:stretch>
        </p:blipFill>
        <p:spPr bwMode="auto">
          <a:xfrm>
            <a:off x="76200" y="3810000"/>
            <a:ext cx="45720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 l="801" t="38974" r="58173" b="29231"/>
          <a:stretch>
            <a:fillRect/>
          </a:stretch>
        </p:blipFill>
        <p:spPr bwMode="auto">
          <a:xfrm>
            <a:off x="4572000" y="838200"/>
            <a:ext cx="4495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 l="962" t="39231" r="58173" b="29231"/>
          <a:stretch>
            <a:fillRect/>
          </a:stretch>
        </p:blipFill>
        <p:spPr bwMode="auto">
          <a:xfrm>
            <a:off x="4648200" y="3810000"/>
            <a:ext cx="441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0" y="533400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 Elevation (ft)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0" y="3429000"/>
            <a:ext cx="171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Volume (acre-ft)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533400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Inflow (</a:t>
            </a:r>
            <a:r>
              <a:rPr lang="en-US" dirty="0" err="1" smtClean="0"/>
              <a:t>cfs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505200"/>
            <a:ext cx="13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Release (</a:t>
            </a:r>
            <a:r>
              <a:rPr lang="en-US" dirty="0" err="1" smtClean="0"/>
              <a:t>cfs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yr – 2 hr Storm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u="sng" dirty="0" smtClean="0"/>
              <a:t>Assumptions</a:t>
            </a:r>
          </a:p>
          <a:p>
            <a:pPr>
              <a:buFontTx/>
              <a:buChar char="-"/>
            </a:pPr>
            <a:r>
              <a:rPr lang="en-US" dirty="0" smtClean="0"/>
              <a:t>Storm covers lake and watershed</a:t>
            </a:r>
          </a:p>
          <a:p>
            <a:pPr>
              <a:buFontTx/>
              <a:buChar char="-"/>
            </a:pPr>
            <a:r>
              <a:rPr lang="en-US" dirty="0" smtClean="0"/>
              <a:t>Occurs in spring during peak base flows</a:t>
            </a:r>
          </a:p>
          <a:p>
            <a:pPr>
              <a:buFontTx/>
              <a:buChar char="-"/>
            </a:pPr>
            <a:r>
              <a:rPr lang="en-US" dirty="0" smtClean="0"/>
              <a:t>All runoff is from this storm (no snow runoff from this watershed)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Builder (ex.)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30716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Map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32" t="11785" r="32655" b="12452"/>
          <a:stretch>
            <a:fillRect/>
          </a:stretch>
        </p:blipFill>
        <p:spPr bwMode="auto">
          <a:xfrm>
            <a:off x="1981200" y="1219200"/>
            <a:ext cx="5257800" cy="473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0" y="5943600"/>
            <a:ext cx="281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GCS_North_American_1983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233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Management of Flood Waters through Mcphee Reservoir</vt:lpstr>
      <vt:lpstr>Introduction</vt:lpstr>
      <vt:lpstr>Change in Project Focus </vt:lpstr>
      <vt:lpstr>Slide 4</vt:lpstr>
      <vt:lpstr>Slide 5</vt:lpstr>
      <vt:lpstr>Slide 6</vt:lpstr>
      <vt:lpstr>100 yr – 2 hr Storm Event</vt:lpstr>
      <vt:lpstr>Model Builder (ex.)</vt:lpstr>
      <vt:lpstr>Base Map</vt:lpstr>
      <vt:lpstr>Precipitation vs. Stream Flow</vt:lpstr>
      <vt:lpstr>Summary</vt:lpstr>
    </vt:vector>
  </TitlesOfParts>
  <Company>Utah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Flood Waters through Mcphee Reservoir</dc:title>
  <dc:creator>labuser</dc:creator>
  <cp:lastModifiedBy>labuser</cp:lastModifiedBy>
  <cp:revision>33</cp:revision>
  <dcterms:created xsi:type="dcterms:W3CDTF">2009-12-10T19:14:54Z</dcterms:created>
  <dcterms:modified xsi:type="dcterms:W3CDTF">2009-12-11T05:14:29Z</dcterms:modified>
</cp:coreProperties>
</file>