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7" r:id="rId9"/>
    <p:sldId id="265" r:id="rId10"/>
    <p:sldId id="262" r:id="rId11"/>
    <p:sldId id="268" r:id="rId12"/>
    <p:sldId id="266" r:id="rId13"/>
    <p:sldId id="269" r:id="rId14"/>
    <p:sldId id="271" r:id="rId15"/>
    <p:sldId id="272" r:id="rId16"/>
    <p:sldId id="273" r:id="rId17"/>
    <p:sldId id="275" r:id="rId18"/>
    <p:sldId id="274" r:id="rId19"/>
    <p:sldId id="288" r:id="rId20"/>
    <p:sldId id="276" r:id="rId21"/>
    <p:sldId id="278" r:id="rId22"/>
    <p:sldId id="290" r:id="rId23"/>
    <p:sldId id="280" r:id="rId24"/>
    <p:sldId id="281" r:id="rId25"/>
    <p:sldId id="282" r:id="rId26"/>
    <p:sldId id="283" r:id="rId27"/>
    <p:sldId id="284" r:id="rId28"/>
    <p:sldId id="286" r:id="rId29"/>
    <p:sldId id="277" r:id="rId30"/>
    <p:sldId id="289" r:id="rId31"/>
    <p:sldId id="27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igs.indiana.edu/survey/projects/hydrotools/html_files/element2.cf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ok Antiqua" pitchFamily="18" charset="0"/>
              </a:rPr>
              <a:t>Mapping the run-off related to the land use in Little Bear-Logan Utah</a:t>
            </a:r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343400"/>
            <a:ext cx="7772400" cy="1199704"/>
          </a:xfrm>
        </p:spPr>
        <p:txBody>
          <a:bodyPr/>
          <a:lstStyle/>
          <a:p>
            <a:r>
              <a:rPr lang="en-US" b="1" dirty="0" smtClean="0"/>
              <a:t>Ling </a:t>
            </a:r>
            <a:r>
              <a:rPr lang="en-US" b="1" dirty="0" err="1" smtClean="0"/>
              <a:t>Lv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pic>
        <p:nvPicPr>
          <p:cNvPr id="4" name="Picture 3" descr="outline of research area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364932"/>
            <a:ext cx="4114800" cy="46548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6019800"/>
            <a:ext cx="4114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Fig 2 the Layout of Research Area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066801"/>
            <a:ext cx="723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Building up the Catchments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Building up the Catchments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pic>
        <p:nvPicPr>
          <p:cNvPr id="4" name="Picture 3" descr="DEM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219200"/>
            <a:ext cx="5257800" cy="4732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096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3 the Layout of DEM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Building the Catchment with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HydroID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172200"/>
            <a:ext cx="52570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 4 the Terrain Processing Workflow</a:t>
            </a:r>
          </a:p>
          <a:p>
            <a:endParaRPr lang="en-US" dirty="0"/>
          </a:p>
        </p:txBody>
      </p:sp>
      <p:pic>
        <p:nvPicPr>
          <p:cNvPr id="5" name="Picture 4" descr="Mod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8" y="1140780"/>
            <a:ext cx="9005732" cy="5107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785336"/>
            <a:ext cx="41168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Building up the Catchments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Building up the Catchments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pic>
        <p:nvPicPr>
          <p:cNvPr id="4" name="Picture 3" descr="di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219200"/>
            <a:ext cx="5514403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5 the Flow Direction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Building up the Catchments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6096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6 the Flow Accumulation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fac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156" y="1266825"/>
            <a:ext cx="5249900" cy="4905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Building up the Catchments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60960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7 the Cat raster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a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87" y="1228725"/>
            <a:ext cx="5362413" cy="494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Building up the Catchments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63246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8 the Catchment Polygon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atchmen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66800"/>
            <a:ext cx="5257800" cy="531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Land Cover Analysis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60960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9 the Land Use in Research Area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landusetyp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41" y="1247775"/>
            <a:ext cx="5154259" cy="484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Land Cover Analysis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pic>
        <p:nvPicPr>
          <p:cNvPr id="8" name="Picture 7" descr="table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2057400"/>
            <a:ext cx="8520679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676400"/>
            <a:ext cx="6629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Table 2 the land use of research area in 1992 and 2001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447800"/>
            <a:ext cx="883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Table 3 Hierarchical cluster analysis of land use by catchments in1992 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828800"/>
          <a:ext cx="7924800" cy="4395304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283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Type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HydroID</a:t>
                      </a:r>
                      <a:endParaRPr lang="en-US" sz="1500" b="1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Open Water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area of open water&gt;75%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58, 59, 63</a:t>
                      </a:r>
                      <a:endParaRPr lang="en-US" sz="1500" b="1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Wetland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area of wetland&gt;75%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73, 74, 77</a:t>
                      </a:r>
                      <a:endParaRPr lang="en-US" sz="1500" b="1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Urban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area of urban&gt;90%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en-US" sz="1500" b="1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61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Agriculture land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area of agriculture&gt;75%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48-49, 54-56, 60-61, 64, 71, 76, 79-80, 91, 101-102, 104, 107-108, 112-115, 117, 120-121, 129, 136, 142, 148, 153, 155, 158, 165, 173, 183-184, 188, 197, 218</a:t>
                      </a:r>
                      <a:endParaRPr lang="en-US" sz="1500" b="1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36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Urban+Agriculture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land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area of urban and agriculture&gt;75%, they are almost the same areas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97, 109, 111, 116, 143, 152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938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Forest+Grass+Agrculure</a:t>
                      </a:r>
                      <a:r>
                        <a:rPr lang="en-US" sz="15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land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area of forest, grass and agriculture&gt;75%, they are almost the same areas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47, 62, 72, 82, 93, 98, 103, 106, 110, 122, 123, 128, 141, 163, 164, 166, 172, 189, 196, 213, 217, 220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1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Forest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 area of forest&gt;75%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others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5638800" cy="380999"/>
          </a:xfrm>
        </p:spPr>
        <p:txBody>
          <a:bodyPr>
            <a:normAutofit fontScale="92500" lnSpcReduction="2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Land Cover Analysis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Data resources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Methodologies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Building up the Catchments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Land cover Analysis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Run-off Analysis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Content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Runoff Analysis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5867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10 the Tabulate Area Function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TabulateArea in Tab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400800" cy="440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Runoff Analysis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61722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11 the Tabulate Area Function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tabl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7946992" cy="4844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906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Runoff Analysis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904875" y="3062288"/>
          <a:ext cx="342900" cy="371475"/>
        </p:xfrm>
        <a:graphic>
          <a:graphicData uri="http://schemas.openxmlformats.org/presentationml/2006/ole">
            <p:oleObj spid="_x0000_s35842" name="Equation" r:id="rId3" imgW="152280" imgH="16488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914400" y="3886200"/>
          <a:ext cx="228600" cy="424543"/>
        </p:xfrm>
        <a:graphic>
          <a:graphicData uri="http://schemas.openxmlformats.org/presentationml/2006/ole">
            <p:oleObj spid="_x0000_s35843" name="Equation" r:id="rId4" imgW="88560" imgH="16488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8200" y="4343400"/>
          <a:ext cx="381000" cy="304800"/>
        </p:xfrm>
        <a:graphic>
          <a:graphicData uri="http://schemas.openxmlformats.org/presentationml/2006/ole">
            <p:oleObj spid="_x0000_s35844" name="Equation" r:id="rId5" imgW="88560" imgH="15228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19200" y="30596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----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runoff of catchment, mm;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35052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---- the runoff coefficient of different land use types;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8862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---- the precipitation intensity, m/h, it is constant here; 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4267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---- the continuous time of rainfall, h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3000" y="46482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---- the area of land use in a catchment, m</a:t>
            </a:r>
            <a:r>
              <a:rPr lang="en-US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412875" y="1905000"/>
          <a:ext cx="5145088" cy="685800"/>
        </p:xfrm>
        <a:graphic>
          <a:graphicData uri="http://schemas.openxmlformats.org/presentationml/2006/ole">
            <p:oleObj spid="_x0000_s35845" name="Equation" r:id="rId6" imgW="1904760" imgH="253800" progId="Equation.3">
              <p:embed/>
            </p:oleObj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914400" y="3505200"/>
          <a:ext cx="381000" cy="482600"/>
        </p:xfrm>
        <a:graphic>
          <a:graphicData uri="http://schemas.openxmlformats.org/presentationml/2006/ole">
            <p:oleObj spid="_x0000_s35846" name="Equation" r:id="rId7" imgW="190440" imgH="24120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842211" y="4648200"/>
          <a:ext cx="300789" cy="381000"/>
        </p:xfrm>
        <a:graphic>
          <a:graphicData uri="http://schemas.openxmlformats.org/presentationml/2006/ole">
            <p:oleObj spid="_x0000_s35847" name="Equation" r:id="rId8" imgW="190440" imgH="241200" progId="Equation.3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838200" y="5029200"/>
          <a:ext cx="228600" cy="342900"/>
        </p:xfrm>
        <a:graphic>
          <a:graphicData uri="http://schemas.openxmlformats.org/presentationml/2006/ole">
            <p:oleObj spid="_x0000_s35848" name="Equation" r:id="rId9" imgW="126720" imgH="190440" progId="Equation.3">
              <p:embed/>
            </p:oleObj>
          </a:graphicData>
        </a:graphic>
      </p:graphicFrame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1143000" y="5029200"/>
            <a:ext cx="495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-----the land use types.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382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Runoff Analysis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38400" y="5867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12 the Runoff Calculation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table function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0"/>
            <a:ext cx="4591050" cy="442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85800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Runoff Analysis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61530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13 the Runoff within 0.5h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3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200"/>
            <a:ext cx="4191000" cy="4893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55637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Runoff Analysis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62292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14 the Runoff within 1h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h6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95400"/>
            <a:ext cx="4191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55637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Runoff Analysis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61530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15 the Runoff within 3h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18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19200"/>
            <a:ext cx="4191000" cy="495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55637"/>
            <a:ext cx="8229600" cy="4525963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Runoff Analysis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14600" y="622929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Fig 16 the Runoff within 6h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360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45561"/>
            <a:ext cx="4343400" cy="50790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08037"/>
            <a:ext cx="4876800" cy="563563"/>
          </a:xfrm>
        </p:spPr>
        <p:txBody>
          <a:bodyPr>
            <a:normAutofit lnSpcReduction="10000"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Runoff Analysis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Methodologies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" y="14478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Table 4 Hierarchical cluster analysis of 0.5h runoff in catchments in1992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" y="1828800"/>
          <a:ext cx="7924800" cy="4278084"/>
        </p:xfrm>
        <a:graphic>
          <a:graphicData uri="http://schemas.openxmlformats.org/drawingml/2006/table">
            <a:tbl>
              <a:tblPr/>
              <a:tblGrid>
                <a:gridCol w="2641600"/>
                <a:gridCol w="2641600"/>
                <a:gridCol w="2641600"/>
              </a:tblGrid>
              <a:tr h="277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宋体"/>
                          <a:cs typeface="Times New Roman"/>
                        </a:rPr>
                        <a:t>Type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宋体"/>
                          <a:cs typeface="Times New Roman"/>
                        </a:rPr>
                        <a:t>Description</a:t>
                      </a:r>
                      <a:endParaRPr lang="en-US" sz="1500" b="1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宋体"/>
                          <a:cs typeface="Times New Roman"/>
                        </a:rPr>
                        <a:t>HydroID</a:t>
                      </a:r>
                      <a:endParaRPr lang="en-US" sz="1500" b="1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宋体"/>
                          <a:cs typeface="Times New Roman"/>
                        </a:rPr>
                        <a:t>Open </a:t>
                      </a:r>
                      <a:r>
                        <a:rPr lang="en-US" sz="1500" b="1" dirty="0" err="1">
                          <a:latin typeface="Times New Roman"/>
                          <a:ea typeface="宋体"/>
                          <a:cs typeface="Times New Roman"/>
                        </a:rPr>
                        <a:t>water+Wetland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宋体"/>
                          <a:cs typeface="Times New Roman"/>
                        </a:rPr>
                        <a:t>Average runoff was 2.05mm, and runoff was between 0~4.5mm</a:t>
                      </a:r>
                      <a:endParaRPr lang="en-US" sz="1500" b="1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宋体"/>
                          <a:cs typeface="Times New Roman"/>
                        </a:rPr>
                        <a:t>58, 59, 63, 73, 77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55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>
                          <a:latin typeface="Times New Roman"/>
                          <a:ea typeface="宋体"/>
                          <a:cs typeface="Times New Roman"/>
                        </a:rPr>
                        <a:t>Forest+Grassland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宋体"/>
                          <a:cs typeface="Times New Roman"/>
                        </a:rPr>
                        <a:t>Average runoff was 9.8mm, and runoff was between 9~13.5mm</a:t>
                      </a:r>
                      <a:endParaRPr lang="en-US" sz="1500" b="1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宋体"/>
                          <a:cs typeface="Times New Roman"/>
                        </a:rPr>
                        <a:t>Others</a:t>
                      </a:r>
                      <a:endParaRPr lang="en-US" sz="1500" b="1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551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latin typeface="Times New Roman"/>
                          <a:ea typeface="宋体"/>
                          <a:cs typeface="Times New Roman"/>
                        </a:rPr>
                        <a:t>Agriculture land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宋体"/>
                          <a:cs typeface="Times New Roman"/>
                        </a:rPr>
                        <a:t>Average runoff was 17.93mm, and runoff was between 14~24mm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宋体"/>
                          <a:cs typeface="Times New Roman"/>
                        </a:rPr>
                        <a:t>48, 54-56, 60, 62, 64, 71-72, 79, 81-82, 91, 93, 98, 101-102, 104, 106-108, 111-115, 117, 120-121, 128-129, 136, 142, 148, 153, 155, 158, 163-165, 173, 183-184, 188-189, 192, 196-197, 203--204, 213, 217, 218, 220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17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latin typeface="Times New Roman"/>
                          <a:ea typeface="宋体"/>
                          <a:cs typeface="Times New Roman"/>
                        </a:rPr>
                        <a:t>Urban+Agriculture</a:t>
                      </a:r>
                      <a:r>
                        <a:rPr lang="en-US" sz="1500" b="1" dirty="0" smtClean="0">
                          <a:latin typeface="Times New Roman"/>
                          <a:ea typeface="宋体"/>
                          <a:cs typeface="Times New Roman"/>
                        </a:rPr>
                        <a:t> land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latin typeface="Times New Roman"/>
                          <a:ea typeface="宋体"/>
                          <a:cs typeface="Times New Roman"/>
                        </a:rPr>
                        <a:t>Average runoff was 26.11mm, and runoff was between 25~27mm</a:t>
                      </a:r>
                      <a:endParaRPr lang="en-US" sz="1500" b="1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宋体"/>
                          <a:cs typeface="Times New Roman"/>
                        </a:rPr>
                        <a:t>97, 109, 116, 143, 152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宋体"/>
                          <a:cs typeface="Times New Roman"/>
                        </a:rPr>
                        <a:t>Urban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宋体"/>
                          <a:cs typeface="Times New Roman"/>
                        </a:rPr>
                        <a:t>Runoff was 33.45mm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latin typeface="Times New Roman"/>
                          <a:ea typeface="宋体"/>
                          <a:cs typeface="Times New Roman"/>
                        </a:rPr>
                        <a:t>147</a:t>
                      </a:r>
                      <a:endParaRPr lang="en-US" sz="1500" b="1" dirty="0">
                        <a:latin typeface="Cambria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(1) The land covers in the Little Bear Logan-UT, had no significant changes between 1992 and 2001.</a:t>
            </a:r>
          </a:p>
          <a:p>
            <a:pPr>
              <a:lnSpc>
                <a:spcPct val="150000"/>
              </a:lnSpc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(2) The catchments in the Little Bear Logan-UT, could be divided into 7 types according to the hierarchical cluster analysis: Open Water, Wetland, Urban, Agriculture land,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Urban+Agriculture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land, and Forest domain catchments.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077200" cy="4525963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Objection:</a:t>
            </a:r>
          </a:p>
          <a:p>
            <a:pPr algn="just">
              <a:lnSpc>
                <a:spcPct val="20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Map the runoff related to the land use in 1992 in Little Bear-Logan UT for a 100-year storm.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105400"/>
          </a:xfrm>
        </p:spPr>
        <p:txBody>
          <a:bodyPr numCol="1">
            <a:normAutofit/>
          </a:bodyPr>
          <a:lstStyle/>
          <a:p>
            <a:pPr>
              <a:spcAft>
                <a:spcPts val="1800"/>
              </a:spcAft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(3)  The runoff in the catchments in the Little Bear Logan-UT were divided into 5 levels. The runoff generated in each catchment was correlation with the land use features in the catchment. Open water domain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catchment had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lowest runoff and Urban domain catchment had the highest runoff, followed by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Urban+Agriculure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land, Agriculture land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Forest+Grassland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Conclusions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QUESTIONS 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Site description: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Fig 1 the Layout of Research Area in Region 16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Introduction</a:t>
            </a:r>
            <a:endParaRPr lang="en-US" dirty="0"/>
          </a:p>
        </p:txBody>
      </p:sp>
      <p:pic>
        <p:nvPicPr>
          <p:cNvPr id="4" name="Picture 3" descr="REGION1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676400"/>
            <a:ext cx="50292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Resources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600" y="1219200"/>
            <a:ext cx="5657453" cy="4525962"/>
          </a:xfrm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289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(1) Region 16 Catchment shape file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(2) Region 16 Catchment Flow line Attributes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(3) Region 16 Elevation Unit b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(4) Region 16 National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Hydrography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Dataset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atersh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524000"/>
            <a:ext cx="6236308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Resources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057400"/>
            <a:ext cx="243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Cache HUC 12 Watershed Boundary Dataset</a:t>
            </a:r>
          </a:p>
          <a:p>
            <a:pPr marL="342900" indent="-342900">
              <a:lnSpc>
                <a:spcPct val="150000"/>
              </a:lnSpc>
              <a:buAutoNum type="arabicParenBoth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Cache HUC8 watershed Boundary Dataset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n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219200"/>
            <a:ext cx="565745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Resources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1" y="2667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1992/2001 Land cover change data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5715000"/>
            <a:ext cx="701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Multi-Resolution Land Characteristics (MRLC) Consortium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Class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No.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Land Use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Type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Runoff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Coefficient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Open water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Urban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0.7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Barren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Forest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Grassland/Shrub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0.25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Agricultural Land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0.4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Wetland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  <a:endParaRPr lang="en-US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Resources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14478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Tab 1 Runoff Coefficient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57150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000090"/>
                </a:solidFill>
                <a:hlinkClick r:id="rId2"/>
              </a:rPr>
              <a:t>http://igs.indiana.edu/survey/projects/hydrotools/html_files/element2.cfm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Resources</a:t>
            </a:r>
            <a:endParaRPr lang="en-US" dirty="0"/>
          </a:p>
        </p:txBody>
      </p:sp>
      <p:pic>
        <p:nvPicPr>
          <p:cNvPr id="4" name="Picture 3" descr="ut100y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143000"/>
            <a:ext cx="5183926" cy="4960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6096000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From: http://igs.indiana.edu/survey/projects/hydrotools/html_files/element2.cfm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Utah100 yr precipitation frequency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538</TotalTime>
  <Words>898</Words>
  <Application>Microsoft Macintosh PowerPoint</Application>
  <PresentationFormat>On-screen Show (4:3)</PresentationFormat>
  <Paragraphs>201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Concourse</vt:lpstr>
      <vt:lpstr>Equation</vt:lpstr>
      <vt:lpstr>Mapping the run-off related to the land use in Little Bear-Logan Utah</vt:lpstr>
      <vt:lpstr>Content</vt:lpstr>
      <vt:lpstr>Introduction</vt:lpstr>
      <vt:lpstr>Introduction</vt:lpstr>
      <vt:lpstr>Data Resources</vt:lpstr>
      <vt:lpstr>Data Resources</vt:lpstr>
      <vt:lpstr>Data Resources</vt:lpstr>
      <vt:lpstr>Data Resources</vt:lpstr>
      <vt:lpstr>Data Resources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Methodologies</vt:lpstr>
      <vt:lpstr>Conclusions</vt:lpstr>
      <vt:lpstr>Conclusions</vt:lpstr>
      <vt:lpstr>QUESTIONS 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run-off related with the land use in Little Bear-Logan Utah</dc:title>
  <dc:creator/>
  <cp:lastModifiedBy>User</cp:lastModifiedBy>
  <cp:revision>178</cp:revision>
  <dcterms:created xsi:type="dcterms:W3CDTF">2009-11-30T22:38:28Z</dcterms:created>
  <dcterms:modified xsi:type="dcterms:W3CDTF">2009-12-01T03:26:16Z</dcterms:modified>
</cp:coreProperties>
</file>