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69" r:id="rId3"/>
    <p:sldId id="259" r:id="rId4"/>
    <p:sldId id="258" r:id="rId5"/>
    <p:sldId id="260" r:id="rId6"/>
    <p:sldId id="270" r:id="rId7"/>
    <p:sldId id="257" r:id="rId8"/>
    <p:sldId id="263" r:id="rId9"/>
    <p:sldId id="264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rwin Sorensen" initials="DLS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94660"/>
  </p:normalViewPr>
  <p:slideViewPr>
    <p:cSldViewPr>
      <p:cViewPr varScale="1">
        <p:scale>
          <a:sx n="70" d="100"/>
          <a:sy n="70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GIS\TermProject\Resul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GIS\TermProject\Resul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GIS\TermProject\Resul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G:\GIS\TermProject\Result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G:\GIS\TermProject\Result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G:\GIS\TermProject\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Upstream Area by Land Use</a:t>
            </a:r>
            <a:r>
              <a:rPr lang="en-US" baseline="0" dirty="0"/>
              <a:t> at Upstream Sites</a:t>
            </a:r>
            <a:endParaRPr lang="en-US" dirty="0"/>
          </a:p>
        </c:rich>
      </c:tx>
      <c:layout>
        <c:manualLayout>
          <c:xMode val="edge"/>
          <c:yMode val="edge"/>
          <c:x val="0.18872978579290514"/>
          <c:y val="4.5662100456621071E-3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6487751531058578"/>
          <c:y val="0.2240984431740555"/>
          <c:w val="0.80587379702537265"/>
          <c:h val="0.5106615611404739"/>
        </c:manualLayout>
      </c:layout>
      <c:barChart>
        <c:barDir val="col"/>
        <c:grouping val="clustered"/>
        <c:ser>
          <c:idx val="1"/>
          <c:order val="0"/>
          <c:tx>
            <c:v>Site 5</c:v>
          </c:tx>
          <c:cat>
            <c:strRef>
              <c:f>Data!$B$29:$B$36</c:f>
              <c:strCache>
                <c:ptCount val="8"/>
                <c:pt idx="0">
                  <c:v>0-Grass Hay</c:v>
                </c:pt>
                <c:pt idx="1">
                  <c:v>1-Alfalfa</c:v>
                </c:pt>
                <c:pt idx="2">
                  <c:v>2-Pasture</c:v>
                </c:pt>
                <c:pt idx="3">
                  <c:v>3-Idle</c:v>
                </c:pt>
                <c:pt idx="4">
                  <c:v>4-Grain</c:v>
                </c:pt>
                <c:pt idx="5">
                  <c:v>5-Fruit</c:v>
                </c:pt>
                <c:pt idx="6">
                  <c:v>Other (Rangeland)</c:v>
                </c:pt>
                <c:pt idx="7">
                  <c:v>Impervious</c:v>
                </c:pt>
              </c:strCache>
            </c:strRef>
          </c:cat>
          <c:val>
            <c:numRef>
              <c:f>Data!$F$38:$F$45</c:f>
              <c:numCache>
                <c:formatCode>0.00</c:formatCode>
                <c:ptCount val="8"/>
                <c:pt idx="0">
                  <c:v>0</c:v>
                </c:pt>
                <c:pt idx="1">
                  <c:v>4.6799487000000024</c:v>
                </c:pt>
                <c:pt idx="2">
                  <c:v>9.2699207999999995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218.97017730000007</c:v>
                </c:pt>
                <c:pt idx="7">
                  <c:v>0.17995320000000004</c:v>
                </c:pt>
              </c:numCache>
            </c:numRef>
          </c:val>
        </c:ser>
        <c:ser>
          <c:idx val="0"/>
          <c:order val="1"/>
          <c:tx>
            <c:v>Site 4</c:v>
          </c:tx>
          <c:cat>
            <c:strRef>
              <c:f>Data!$B$29:$B$36</c:f>
              <c:strCache>
                <c:ptCount val="8"/>
                <c:pt idx="0">
                  <c:v>0-Grass Hay</c:v>
                </c:pt>
                <c:pt idx="1">
                  <c:v>1-Alfalfa</c:v>
                </c:pt>
                <c:pt idx="2">
                  <c:v>2-Pasture</c:v>
                </c:pt>
                <c:pt idx="3">
                  <c:v>3-Idle</c:v>
                </c:pt>
                <c:pt idx="4">
                  <c:v>4-Grain</c:v>
                </c:pt>
                <c:pt idx="5">
                  <c:v>5-Fruit</c:v>
                </c:pt>
                <c:pt idx="6">
                  <c:v>Other (Rangeland)</c:v>
                </c:pt>
                <c:pt idx="7">
                  <c:v>Impervious</c:v>
                </c:pt>
              </c:strCache>
            </c:strRef>
          </c:cat>
          <c:val>
            <c:numRef>
              <c:f>Data!$F$29:$F$36</c:f>
              <c:numCache>
                <c:formatCode>0.00</c:formatCode>
                <c:ptCount val="8"/>
                <c:pt idx="0">
                  <c:v>0</c:v>
                </c:pt>
                <c:pt idx="1">
                  <c:v>1.89000144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1.4399985599999996</c:v>
                </c:pt>
                <c:pt idx="7">
                  <c:v>0</c:v>
                </c:pt>
              </c:numCache>
            </c:numRef>
          </c:val>
        </c:ser>
        <c:axId val="55452416"/>
        <c:axId val="55454336"/>
      </c:barChart>
      <c:catAx>
        <c:axId val="554524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Land Use Category</a:t>
                </a:r>
              </a:p>
            </c:rich>
          </c:tx>
          <c:layout>
            <c:manualLayout>
              <c:xMode val="edge"/>
              <c:yMode val="edge"/>
              <c:x val="0.40239085739282643"/>
              <c:y val="0.91230575630101063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crossAx val="55454336"/>
        <c:crosses val="autoZero"/>
        <c:auto val="1"/>
        <c:lblAlgn val="ctr"/>
        <c:lblOffset val="100"/>
      </c:catAx>
      <c:valAx>
        <c:axId val="5545433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Area (ha)</a:t>
                </a:r>
              </a:p>
            </c:rich>
          </c:tx>
          <c:layout>
            <c:manualLayout>
              <c:xMode val="edge"/>
              <c:yMode val="edge"/>
              <c:x val="1.1111111111111125E-2"/>
              <c:y val="0.30230575630101031"/>
            </c:manualLayout>
          </c:layout>
          <c:spPr>
            <a:noFill/>
            <a:ln w="25400">
              <a:noFill/>
            </a:ln>
          </c:spPr>
        </c:title>
        <c:numFmt formatCode="0" sourceLinked="0"/>
        <c:tickLblPos val="nextTo"/>
        <c:crossAx val="554524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7742020150706989"/>
          <c:y val="0.24086793945277402"/>
          <c:w val="0.10626217085767517"/>
          <c:h val="0.16514076151439988"/>
        </c:manualLayout>
      </c:layout>
      <c:spPr>
        <a:noFill/>
      </c:sp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Upstream Area by Land Use at Downstream Sites</a:t>
            </a:r>
          </a:p>
        </c:rich>
      </c:tx>
      <c:layout>
        <c:manualLayout>
          <c:xMode val="edge"/>
          <c:yMode val="edge"/>
          <c:x val="0.18872978579290514"/>
          <c:y val="0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6487751531058581"/>
          <c:y val="0.21737137309891058"/>
          <c:w val="0.80587379702537254"/>
          <c:h val="0.51738863121561851"/>
        </c:manualLayout>
      </c:layout>
      <c:barChart>
        <c:barDir val="col"/>
        <c:grouping val="clustered"/>
        <c:ser>
          <c:idx val="0"/>
          <c:order val="0"/>
          <c:tx>
            <c:v>Site 6</c:v>
          </c:tx>
          <c:spPr>
            <a:solidFill>
              <a:schemeClr val="accent2"/>
            </a:solidFill>
          </c:spPr>
          <c:cat>
            <c:strRef>
              <c:f>Data!$B$56:$B$63</c:f>
              <c:strCache>
                <c:ptCount val="8"/>
                <c:pt idx="0">
                  <c:v>0-Grass Hay</c:v>
                </c:pt>
                <c:pt idx="1">
                  <c:v>1-Alfalfa</c:v>
                </c:pt>
                <c:pt idx="2">
                  <c:v>2-Pasture</c:v>
                </c:pt>
                <c:pt idx="3">
                  <c:v>3-Idle</c:v>
                </c:pt>
                <c:pt idx="4">
                  <c:v>4-Grain</c:v>
                </c:pt>
                <c:pt idx="5">
                  <c:v>5-Fruit</c:v>
                </c:pt>
                <c:pt idx="6">
                  <c:v>Other (Rangeland)</c:v>
                </c:pt>
                <c:pt idx="7">
                  <c:v>Impervious</c:v>
                </c:pt>
              </c:strCache>
            </c:strRef>
          </c:cat>
          <c:val>
            <c:numRef>
              <c:f>Data!$F$47:$F$54</c:f>
              <c:numCache>
                <c:formatCode>0.00</c:formatCode>
                <c:ptCount val="8"/>
                <c:pt idx="0">
                  <c:v>13.770024840000001</c:v>
                </c:pt>
                <c:pt idx="1">
                  <c:v>31.49995212000001</c:v>
                </c:pt>
                <c:pt idx="2">
                  <c:v>42.389874539999994</c:v>
                </c:pt>
                <c:pt idx="3">
                  <c:v>19.439833140000001</c:v>
                </c:pt>
                <c:pt idx="4">
                  <c:v>0</c:v>
                </c:pt>
                <c:pt idx="5">
                  <c:v>0</c:v>
                </c:pt>
                <c:pt idx="6">
                  <c:v>269.82032219999996</c:v>
                </c:pt>
                <c:pt idx="7">
                  <c:v>4.4999931600000025</c:v>
                </c:pt>
              </c:numCache>
            </c:numRef>
          </c:val>
        </c:ser>
        <c:ser>
          <c:idx val="1"/>
          <c:order val="1"/>
          <c:tx>
            <c:v>Site 7</c:v>
          </c:tx>
          <c:spPr>
            <a:solidFill>
              <a:schemeClr val="accent1"/>
            </a:solidFill>
          </c:spPr>
          <c:cat>
            <c:strRef>
              <c:f>Data!$B$56:$B$63</c:f>
              <c:strCache>
                <c:ptCount val="8"/>
                <c:pt idx="0">
                  <c:v>0-Grass Hay</c:v>
                </c:pt>
                <c:pt idx="1">
                  <c:v>1-Alfalfa</c:v>
                </c:pt>
                <c:pt idx="2">
                  <c:v>2-Pasture</c:v>
                </c:pt>
                <c:pt idx="3">
                  <c:v>3-Idle</c:v>
                </c:pt>
                <c:pt idx="4">
                  <c:v>4-Grain</c:v>
                </c:pt>
                <c:pt idx="5">
                  <c:v>5-Fruit</c:v>
                </c:pt>
                <c:pt idx="6">
                  <c:v>Other (Rangeland)</c:v>
                </c:pt>
                <c:pt idx="7">
                  <c:v>Impervious</c:v>
                </c:pt>
              </c:strCache>
            </c:strRef>
          </c:cat>
          <c:val>
            <c:numRef>
              <c:f>Data!$F$56:$F$63</c:f>
              <c:numCache>
                <c:formatCode>0.00</c:formatCode>
                <c:ptCount val="8"/>
                <c:pt idx="0">
                  <c:v>108.08980254000001</c:v>
                </c:pt>
                <c:pt idx="1">
                  <c:v>279.98895077999975</c:v>
                </c:pt>
                <c:pt idx="2">
                  <c:v>87.479875260000014</c:v>
                </c:pt>
                <c:pt idx="3">
                  <c:v>41.760373770000022</c:v>
                </c:pt>
                <c:pt idx="4">
                  <c:v>22.406978159999998</c:v>
                </c:pt>
                <c:pt idx="5">
                  <c:v>0</c:v>
                </c:pt>
                <c:pt idx="6">
                  <c:v>6465.2415273000006</c:v>
                </c:pt>
                <c:pt idx="7">
                  <c:v>14.762492190000003</c:v>
                </c:pt>
              </c:numCache>
            </c:numRef>
          </c:val>
        </c:ser>
        <c:axId val="55508352"/>
        <c:axId val="55514624"/>
      </c:barChart>
      <c:catAx>
        <c:axId val="555083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Land Use Category</a:t>
                </a:r>
              </a:p>
            </c:rich>
          </c:tx>
          <c:layout>
            <c:manualLayout>
              <c:xMode val="edge"/>
              <c:yMode val="edge"/>
              <c:x val="0.40239085739282643"/>
              <c:y val="0.91230575630101063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crossAx val="55514624"/>
        <c:crosses val="autoZero"/>
        <c:auto val="1"/>
        <c:lblAlgn val="ctr"/>
        <c:lblOffset val="100"/>
      </c:catAx>
      <c:valAx>
        <c:axId val="5551462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Area (ha)</a:t>
                </a:r>
              </a:p>
            </c:rich>
          </c:tx>
          <c:layout>
            <c:manualLayout>
              <c:xMode val="edge"/>
              <c:yMode val="edge"/>
              <c:x val="1.1111111111111124E-2"/>
              <c:y val="0.30230575630101031"/>
            </c:manualLayout>
          </c:layout>
          <c:spPr>
            <a:noFill/>
            <a:ln w="25400">
              <a:noFill/>
            </a:ln>
          </c:spPr>
        </c:title>
        <c:numFmt formatCode="0" sourceLinked="0"/>
        <c:tickLblPos val="nextTo"/>
        <c:crossAx val="555083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6935568537803738"/>
          <c:y val="0.21575378420163241"/>
          <c:w val="0.10483881288473099"/>
          <c:h val="0.16438383652583971"/>
        </c:manualLayout>
      </c:layout>
      <c:spPr>
        <a:noFill/>
      </c:spPr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title>
      <c:layout/>
    </c:title>
    <c:plotArea>
      <c:layout/>
      <c:pieChart>
        <c:varyColors val="1"/>
        <c:ser>
          <c:idx val="0"/>
          <c:order val="0"/>
          <c:tx>
            <c:v>TP (kg/yr)</c:v>
          </c:tx>
          <c:dLbls>
            <c:dLbl>
              <c:idx val="0"/>
              <c:layout>
                <c:manualLayout>
                  <c:x val="3.9397138658949692E-2"/>
                  <c:y val="4.3128827646544167E-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-0.11652085156022161"/>
                  <c:y val="-2.7370953630796151E-2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0.12172532920564422"/>
                  <c:y val="-0.16434109798775154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-6.23076362249591E-2"/>
                  <c:y val="0.19788604549431335"/>
                </c:manualLayout>
              </c:layout>
              <c:showCatName val="1"/>
              <c:showPercent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layout>
                <c:manualLayout>
                  <c:x val="-9.0357134845323789E-2"/>
                  <c:y val="0.11434875328083993"/>
                </c:manualLayout>
              </c:layout>
              <c:showCatName val="1"/>
              <c:showPercent val="1"/>
            </c:dLbl>
            <c:dLbl>
              <c:idx val="7"/>
              <c:layout>
                <c:manualLayout>
                  <c:x val="-3.3001603966170884E-2"/>
                  <c:y val="1.7772309711286099E-2"/>
                </c:manualLayout>
              </c:layout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Data!$K$47:$K$54</c:f>
              <c:strCache>
                <c:ptCount val="8"/>
                <c:pt idx="0">
                  <c:v>Grass Hay</c:v>
                </c:pt>
                <c:pt idx="1">
                  <c:v>Alfalfa</c:v>
                </c:pt>
                <c:pt idx="2">
                  <c:v>Pasture</c:v>
                </c:pt>
                <c:pt idx="3">
                  <c:v>Idle</c:v>
                </c:pt>
                <c:pt idx="4">
                  <c:v>Grain</c:v>
                </c:pt>
                <c:pt idx="5">
                  <c:v>Fruit</c:v>
                </c:pt>
                <c:pt idx="6">
                  <c:v>Other (Rangeland)</c:v>
                </c:pt>
                <c:pt idx="7">
                  <c:v>Impervious</c:v>
                </c:pt>
              </c:strCache>
            </c:strRef>
          </c:cat>
          <c:val>
            <c:numRef>
              <c:f>Data!$P$47:$P$54</c:f>
              <c:numCache>
                <c:formatCode>0.00</c:formatCode>
                <c:ptCount val="8"/>
                <c:pt idx="0">
                  <c:v>14.871626827200004</c:v>
                </c:pt>
                <c:pt idx="1">
                  <c:v>28.965603693600006</c:v>
                </c:pt>
                <c:pt idx="2">
                  <c:v>49.679930610000014</c:v>
                </c:pt>
                <c:pt idx="3">
                  <c:v>1.9439833140000002</c:v>
                </c:pt>
                <c:pt idx="4">
                  <c:v>0</c:v>
                </c:pt>
                <c:pt idx="5">
                  <c:v>0</c:v>
                </c:pt>
                <c:pt idx="6">
                  <c:v>4.0680115919999968</c:v>
                </c:pt>
                <c:pt idx="7">
                  <c:v>8.2512763236000009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layout/>
    </c:title>
    <c:plotArea>
      <c:layout/>
      <c:pieChart>
        <c:varyColors val="1"/>
        <c:ser>
          <c:idx val="0"/>
          <c:order val="0"/>
          <c:tx>
            <c:v>TN (kg/yr)</c:v>
          </c:tx>
          <c:dLbls>
            <c:dLbl>
              <c:idx val="0"/>
              <c:layout>
                <c:manualLayout>
                  <c:x val="4.4668478946677408E-2"/>
                  <c:y val="4.3747648952787793E-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-0.10729033144112808"/>
                  <c:y val="6.1163604549431386E-2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6.9502209659689992E-2"/>
                  <c:y val="-0.17049814085739309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-3.7378580882517859E-2"/>
                  <c:y val="0.10533081802274707"/>
                </c:manualLayout>
              </c:layout>
              <c:showCatName val="1"/>
              <c:showPercent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layout>
                <c:manualLayout>
                  <c:x val="-9.518669941898289E-2"/>
                  <c:y val="0.12205271216097993"/>
                </c:manualLayout>
              </c:layout>
              <c:showCatName val="1"/>
              <c:showPercent val="1"/>
            </c:dLbl>
            <c:dLbl>
              <c:idx val="7"/>
              <c:layout>
                <c:manualLayout>
                  <c:x val="-6.9955123846229733E-2"/>
                  <c:y val="6.9758891474598116E-3"/>
                </c:manualLayout>
              </c:layout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Data!$K$47:$K$54</c:f>
              <c:strCache>
                <c:ptCount val="8"/>
                <c:pt idx="0">
                  <c:v>Grass Hay</c:v>
                </c:pt>
                <c:pt idx="1">
                  <c:v>Alfalfa</c:v>
                </c:pt>
                <c:pt idx="2">
                  <c:v>Pasture</c:v>
                </c:pt>
                <c:pt idx="3">
                  <c:v>Idle</c:v>
                </c:pt>
                <c:pt idx="4">
                  <c:v>Grain</c:v>
                </c:pt>
                <c:pt idx="5">
                  <c:v>Fruit</c:v>
                </c:pt>
                <c:pt idx="6">
                  <c:v>Other (Rangeland)</c:v>
                </c:pt>
                <c:pt idx="7">
                  <c:v>Impervious</c:v>
                </c:pt>
              </c:strCache>
            </c:strRef>
          </c:cat>
          <c:val>
            <c:numRef>
              <c:f>Data!$Q$47:$Q$54</c:f>
              <c:numCache>
                <c:formatCode>0.00</c:formatCode>
                <c:ptCount val="8"/>
                <c:pt idx="0">
                  <c:v>71.466428919600006</c:v>
                </c:pt>
                <c:pt idx="1">
                  <c:v>139.1958177498</c:v>
                </c:pt>
                <c:pt idx="2">
                  <c:v>286.48759985099997</c:v>
                </c:pt>
                <c:pt idx="3">
                  <c:v>66.095432675999987</c:v>
                </c:pt>
                <c:pt idx="4">
                  <c:v>0</c:v>
                </c:pt>
                <c:pt idx="5">
                  <c:v>0</c:v>
                </c:pt>
                <c:pt idx="6">
                  <c:v>45.76513040999999</c:v>
                </c:pt>
                <c:pt idx="7">
                  <c:v>43.070798401200001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title>
      <c:layout/>
    </c:title>
    <c:plotArea>
      <c:layout/>
      <c:pieChart>
        <c:varyColors val="1"/>
        <c:ser>
          <c:idx val="0"/>
          <c:order val="0"/>
          <c:tx>
            <c:v>TP (kg/yr)</c:v>
          </c:tx>
          <c:dLbls>
            <c:dLbl>
              <c:idx val="0"/>
              <c:layout>
                <c:manualLayout>
                  <c:x val="1.5795982232990172E-2"/>
                  <c:y val="6.2789807524059493E-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-0.10831196972471462"/>
                  <c:y val="1.7715988626421698E-2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8.2756242008210551E-2"/>
                  <c:y val="-0.10652777777777779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9.0745507773066877E-2"/>
                  <c:y val="-5.8333333333333388E-3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CatName val="1"/>
              <c:showPercent val="1"/>
            </c:dLbl>
            <c:dLbl>
              <c:idx val="5"/>
              <c:delete val="1"/>
            </c:dLbl>
            <c:dLbl>
              <c:idx val="6"/>
              <c:layout>
                <c:manualLayout>
                  <c:x val="0.14798634946272754"/>
                  <c:y val="-1.6513560804899392E-4"/>
                </c:manualLayout>
              </c:layout>
              <c:showCatName val="1"/>
              <c:showPercent val="1"/>
            </c:dLbl>
            <c:dLbl>
              <c:idx val="7"/>
              <c:layout>
                <c:manualLayout>
                  <c:x val="-0.14149897929425492"/>
                  <c:y val="4.8849518810148734E-2"/>
                </c:manualLayout>
              </c:layout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Data!$K$56:$K$63</c:f>
              <c:strCache>
                <c:ptCount val="8"/>
                <c:pt idx="0">
                  <c:v>Grass Hay</c:v>
                </c:pt>
                <c:pt idx="1">
                  <c:v>Alfalfa</c:v>
                </c:pt>
                <c:pt idx="2">
                  <c:v>Pasture</c:v>
                </c:pt>
                <c:pt idx="3">
                  <c:v>Idle</c:v>
                </c:pt>
                <c:pt idx="4">
                  <c:v>Grain</c:v>
                </c:pt>
                <c:pt idx="5">
                  <c:v>Fruit</c:v>
                </c:pt>
                <c:pt idx="6">
                  <c:v>Other (Rangeland)</c:v>
                </c:pt>
                <c:pt idx="7">
                  <c:v>Impervious</c:v>
                </c:pt>
              </c:strCache>
            </c:strRef>
          </c:cat>
          <c:val>
            <c:numRef>
              <c:f>Data!$P$56:$P$63</c:f>
              <c:numCache>
                <c:formatCode>0.00</c:formatCode>
                <c:ptCount val="8"/>
                <c:pt idx="0">
                  <c:v>116.73698674320003</c:v>
                </c:pt>
                <c:pt idx="1">
                  <c:v>300.34686528719999</c:v>
                </c:pt>
                <c:pt idx="2">
                  <c:v>131.21981289000001</c:v>
                </c:pt>
                <c:pt idx="3">
                  <c:v>4.176037377000001</c:v>
                </c:pt>
                <c:pt idx="4">
                  <c:v>24.199536412800001</c:v>
                </c:pt>
                <c:pt idx="5">
                  <c:v>0</c:v>
                </c:pt>
                <c:pt idx="6">
                  <c:v>517.10412229920007</c:v>
                </c:pt>
                <c:pt idx="7">
                  <c:v>28.196360082899997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title>
      <c:layout/>
    </c:title>
    <c:plotArea>
      <c:layout/>
      <c:pieChart>
        <c:varyColors val="1"/>
        <c:ser>
          <c:idx val="0"/>
          <c:order val="0"/>
          <c:tx>
            <c:v>TN (kg/yr)</c:v>
          </c:tx>
          <c:dLbls>
            <c:dLbl>
              <c:idx val="0"/>
              <c:layout>
                <c:manualLayout>
                  <c:x val="5.881029147531891E-2"/>
                  <c:y val="5.0881230939250018E-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0.11592861789712181"/>
                  <c:y val="7.4037620297462859E-4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4.8249097067994691E-2"/>
                  <c:y val="-4.9746281714785685E-2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7.605330473738714E-2"/>
                  <c:y val="1.2011433793447884E-2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1.5598090719924062E-2"/>
                  <c:y val="0.10890199453813212"/>
                </c:manualLayout>
              </c:layout>
              <c:showCatName val="1"/>
              <c:showPercent val="1"/>
            </c:dLbl>
            <c:dLbl>
              <c:idx val="5"/>
              <c:delete val="1"/>
            </c:dLbl>
            <c:dLbl>
              <c:idx val="6"/>
              <c:layout>
                <c:manualLayout>
                  <c:x val="0.15063480437038393"/>
                  <c:y val="-0.18739391951006129"/>
                </c:manualLayout>
              </c:layout>
              <c:showCatName val="1"/>
              <c:showPercent val="1"/>
            </c:dLbl>
            <c:dLbl>
              <c:idx val="7"/>
              <c:layout>
                <c:manualLayout>
                  <c:x val="-0.10426323460817923"/>
                  <c:y val="4.7097877947442836E-2"/>
                </c:manualLayout>
              </c:layout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Data!$K$56:$K$63</c:f>
              <c:strCache>
                <c:ptCount val="8"/>
                <c:pt idx="0">
                  <c:v>Grass Hay</c:v>
                </c:pt>
                <c:pt idx="1">
                  <c:v>Alfalfa</c:v>
                </c:pt>
                <c:pt idx="2">
                  <c:v>Pasture</c:v>
                </c:pt>
                <c:pt idx="3">
                  <c:v>Idle</c:v>
                </c:pt>
                <c:pt idx="4">
                  <c:v>Grain</c:v>
                </c:pt>
                <c:pt idx="5">
                  <c:v>Fruit</c:v>
                </c:pt>
                <c:pt idx="6">
                  <c:v>Other (Rangeland)</c:v>
                </c:pt>
                <c:pt idx="7">
                  <c:v>Impervious</c:v>
                </c:pt>
              </c:strCache>
            </c:strRef>
          </c:cat>
          <c:val>
            <c:numRef>
              <c:f>Data!$Q$56:$Q$63</c:f>
              <c:numCache>
                <c:formatCode>0.00</c:formatCode>
                <c:ptCount val="8"/>
                <c:pt idx="0">
                  <c:v>560.98607518260019</c:v>
                </c:pt>
                <c:pt idx="1">
                  <c:v>1443.3335470745999</c:v>
                </c:pt>
                <c:pt idx="2">
                  <c:v>756.70092099900012</c:v>
                </c:pt>
                <c:pt idx="3">
                  <c:v>141.98527081800003</c:v>
                </c:pt>
                <c:pt idx="4">
                  <c:v>116.29221665039999</c:v>
                </c:pt>
                <c:pt idx="5">
                  <c:v>0</c:v>
                </c:pt>
                <c:pt idx="6">
                  <c:v>5817.4213758659998</c:v>
                </c:pt>
                <c:pt idx="7">
                  <c:v>147.18204713429998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83173-3892-4581-BE68-B471B50864FA}" type="datetimeFigureOut">
              <a:rPr lang="en-US" smtClean="0"/>
              <a:pPr/>
              <a:t>12/1/2009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260EB-E3FF-4043-8289-8506748A18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Northern Utah,</a:t>
            </a:r>
            <a:r>
              <a:rPr lang="en-US" baseline="0" dirty="0" smtClean="0"/>
              <a:t> about 8 miles east of Ogden</a:t>
            </a:r>
          </a:p>
          <a:p>
            <a:r>
              <a:rPr lang="en-US" baseline="0" dirty="0" smtClean="0"/>
              <a:t>Characteristic duck shape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260EB-E3FF-4043-8289-8506748A18F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Ogden</a:t>
            </a:r>
            <a:r>
              <a:rPr lang="en-US" baseline="0" dirty="0" smtClean="0"/>
              <a:t> City population &gt;80,000</a:t>
            </a:r>
          </a:p>
          <a:p>
            <a:r>
              <a:rPr lang="en-US" baseline="0" dirty="0" smtClean="0"/>
              <a:t>Snow Basin &amp; Powder Mountain Ski Resorts</a:t>
            </a:r>
          </a:p>
          <a:p>
            <a:r>
              <a:rPr lang="en-US" dirty="0" smtClean="0"/>
              <a:t>Premiere site</a:t>
            </a:r>
            <a:r>
              <a:rPr lang="en-US" baseline="0" dirty="0" smtClean="0"/>
              <a:t> for Tiger Muskie which do not tolerate warm water very well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260EB-E3FF-4043-8289-8506748A18FB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35F89D0-1879-4D1E-BC23-4D11C310AD34}" type="datetimeFigureOut">
              <a:rPr lang="en-US" smtClean="0"/>
              <a:pPr/>
              <a:t>12/1/2009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90B5D34-FCDE-4AE2-B5F8-7F9034E1F7A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89D0-1879-4D1E-BC23-4D11C310AD34}" type="datetimeFigureOut">
              <a:rPr lang="en-US" smtClean="0"/>
              <a:pPr/>
              <a:t>12/1/2009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B5D34-FCDE-4AE2-B5F8-7F9034E1F7A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89D0-1879-4D1E-BC23-4D11C310AD34}" type="datetimeFigureOut">
              <a:rPr lang="en-US" smtClean="0"/>
              <a:pPr/>
              <a:t>12/1/2009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B5D34-FCDE-4AE2-B5F8-7F9034E1F7A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89D0-1879-4D1E-BC23-4D11C310AD34}" type="datetimeFigureOut">
              <a:rPr lang="en-US" smtClean="0"/>
              <a:pPr/>
              <a:t>12/1/2009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B5D34-FCDE-4AE2-B5F8-7F9034E1F7A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89D0-1879-4D1E-BC23-4D11C310AD34}" type="datetimeFigureOut">
              <a:rPr lang="en-US" smtClean="0"/>
              <a:pPr/>
              <a:t>12/1/2009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B5D34-FCDE-4AE2-B5F8-7F9034E1F7A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89D0-1879-4D1E-BC23-4D11C310AD34}" type="datetimeFigureOut">
              <a:rPr lang="en-US" smtClean="0"/>
              <a:pPr/>
              <a:t>12/1/2009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B5D34-FCDE-4AE2-B5F8-7F9034E1F7A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35F89D0-1879-4D1E-BC23-4D11C310AD34}" type="datetimeFigureOut">
              <a:rPr lang="en-US" smtClean="0"/>
              <a:pPr/>
              <a:t>12/1/2009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90B5D34-FCDE-4AE2-B5F8-7F9034E1F7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35F89D0-1879-4D1E-BC23-4D11C310AD34}" type="datetimeFigureOut">
              <a:rPr lang="en-US" smtClean="0"/>
              <a:pPr/>
              <a:t>12/1/2009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90B5D34-FCDE-4AE2-B5F8-7F9034E1F7A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89D0-1879-4D1E-BC23-4D11C310AD34}" type="datetimeFigureOut">
              <a:rPr lang="en-US" smtClean="0"/>
              <a:pPr/>
              <a:t>12/1/2009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B5D34-FCDE-4AE2-B5F8-7F9034E1F7A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89D0-1879-4D1E-BC23-4D11C310AD34}" type="datetimeFigureOut">
              <a:rPr lang="en-US" smtClean="0"/>
              <a:pPr/>
              <a:t>12/1/2009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B5D34-FCDE-4AE2-B5F8-7F9034E1F7A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89D0-1879-4D1E-BC23-4D11C310AD34}" type="datetimeFigureOut">
              <a:rPr lang="en-US" smtClean="0"/>
              <a:pPr/>
              <a:t>12/1/2009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B5D34-FCDE-4AE2-B5F8-7F9034E1F7A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35F89D0-1879-4D1E-BC23-4D11C310AD34}" type="datetimeFigureOut">
              <a:rPr lang="en-US" smtClean="0"/>
              <a:pPr/>
              <a:t>12/1/2009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90B5D34-FCDE-4AE2-B5F8-7F9034E1F7A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8458200" cy="2667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Non-Point Source Pollution in Pineview Watershed</a:t>
            </a:r>
            <a:br>
              <a:rPr lang="en-US" dirty="0" smtClean="0"/>
            </a:br>
            <a:r>
              <a:rPr lang="en-US" sz="3200" dirty="0" smtClean="0"/>
              <a:t>Lindsey DeBoer</a:t>
            </a:r>
            <a:br>
              <a:rPr lang="en-US" sz="3200" dirty="0" smtClean="0"/>
            </a:br>
            <a:r>
              <a:rPr lang="en-US" sz="3200" dirty="0" smtClean="0"/>
              <a:t>CEE 6440</a:t>
            </a:r>
            <a:endParaRPr lang="en-US" sz="3200" dirty="0"/>
          </a:p>
        </p:txBody>
      </p:sp>
      <p:pic>
        <p:nvPicPr>
          <p:cNvPr id="4" name="Picture 3" descr="Pineview-Boat Ramp Fall 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66917" y="3098731"/>
            <a:ext cx="5810167" cy="36155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Questions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Content Placeholder 3" descr="(9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52484" y="2209800"/>
            <a:ext cx="4639033" cy="3479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Pineview Reservoir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3" cstate="print"/>
          <a:srcRect l="32307" t="22222" r="26926" b="12913"/>
          <a:stretch>
            <a:fillRect/>
          </a:stretch>
        </p:blipFill>
        <p:spPr bwMode="auto">
          <a:xfrm>
            <a:off x="1066800" y="1828800"/>
            <a:ext cx="46482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 cstate="print"/>
          <a:srcRect l="28557" t="21922" r="29737" b="12613"/>
          <a:stretch>
            <a:fillRect/>
          </a:stretch>
        </p:blipFill>
        <p:spPr bwMode="auto">
          <a:xfrm>
            <a:off x="4953000" y="2133600"/>
            <a:ext cx="3276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>
            <a:stCxn id="15" idx="0"/>
          </p:cNvCxnSpPr>
          <p:nvPr/>
        </p:nvCxnSpPr>
        <p:spPr>
          <a:xfrm rot="5400000" flipH="1" flipV="1">
            <a:off x="3981450" y="1743076"/>
            <a:ext cx="581025" cy="1362075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5" idx="4"/>
          </p:cNvCxnSpPr>
          <p:nvPr/>
        </p:nvCxnSpPr>
        <p:spPr>
          <a:xfrm rot="16200000" flipH="1">
            <a:off x="3190875" y="3267074"/>
            <a:ext cx="2162175" cy="1362075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3514725" y="2714625"/>
            <a:ext cx="152400" cy="152400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3086100"/>
            <a:ext cx="4800600" cy="3600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The Problem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Beneficial use of reservoir not met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Production of algal and </a:t>
            </a:r>
            <a:r>
              <a:rPr lang="en-US" dirty="0" smtClean="0">
                <a:solidFill>
                  <a:schemeClr val="tx1"/>
                </a:solidFill>
              </a:rPr>
              <a:t>cyanobacterial</a:t>
            </a:r>
            <a:r>
              <a:rPr lang="en-US" dirty="0" smtClean="0">
                <a:solidFill>
                  <a:schemeClr val="tx1"/>
                </a:solidFill>
              </a:rPr>
              <a:t> blooms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Decomposition processes increase </a:t>
            </a:r>
            <a:r>
              <a:rPr lang="en-US" dirty="0" smtClean="0">
                <a:solidFill>
                  <a:schemeClr val="tx1"/>
                </a:solidFill>
              </a:rPr>
              <a:t>hypolimnetic</a:t>
            </a:r>
            <a:r>
              <a:rPr lang="en-US" dirty="0" smtClean="0">
                <a:solidFill>
                  <a:schemeClr val="tx1"/>
                </a:solidFill>
              </a:rPr>
              <a:t> oxygen demand</a:t>
            </a:r>
          </a:p>
          <a:p>
            <a:r>
              <a:rPr lang="en-US" dirty="0" smtClean="0"/>
              <a:t>TMDL reports N </a:t>
            </a:r>
          </a:p>
          <a:p>
            <a:pPr>
              <a:buNone/>
            </a:pPr>
            <a:r>
              <a:rPr lang="en-US" dirty="0" smtClean="0"/>
              <a:t>	and P co-limiting </a:t>
            </a:r>
          </a:p>
          <a:p>
            <a:r>
              <a:rPr lang="en-US" dirty="0" smtClean="0"/>
              <a:t>No point sources</a:t>
            </a:r>
          </a:p>
          <a:p>
            <a:r>
              <a:rPr lang="en-US" dirty="0" smtClean="0"/>
              <a:t>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Why should we care?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5029200"/>
            <a:ext cx="4495800" cy="1524000"/>
          </a:xfrm>
        </p:spPr>
        <p:txBody>
          <a:bodyPr>
            <a:normAutofit/>
          </a:bodyPr>
          <a:lstStyle/>
          <a:p>
            <a:r>
              <a:rPr lang="en-US" dirty="0" smtClean="0"/>
              <a:t>Drinking water source</a:t>
            </a:r>
          </a:p>
          <a:p>
            <a:r>
              <a:rPr lang="en-US" dirty="0" smtClean="0"/>
              <a:t>Recreation &amp; </a:t>
            </a:r>
            <a:r>
              <a:rPr lang="en-US" dirty="0" smtClean="0"/>
              <a:t>aesthetics</a:t>
            </a:r>
          </a:p>
          <a:p>
            <a:r>
              <a:rPr lang="en-US" dirty="0" smtClean="0"/>
              <a:t>Ecological impacts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581150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5800" y="47244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http://photos1.blogger.com/x/blogger2/3657/3325/240/z/151362/gse_multipart57949.jpg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Export Coefficients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4336"/>
          </a:xfrm>
        </p:spPr>
        <p:txBody>
          <a:bodyPr>
            <a:normAutofit/>
          </a:bodyPr>
          <a:lstStyle/>
          <a:p>
            <a:pPr marL="395288" indent="-287338"/>
            <a:r>
              <a:rPr lang="en-US" dirty="0" smtClean="0"/>
              <a:t>Depend on land use, geography, climate, etc.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lum bright="-2000"/>
          </a:blip>
          <a:srcRect l="34182" t="30330" r="19889" b="15315"/>
          <a:stretch>
            <a:fillRect/>
          </a:stretch>
        </p:blipFill>
        <p:spPr bwMode="auto">
          <a:xfrm>
            <a:off x="1524000" y="2250744"/>
            <a:ext cx="6096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Drainage Area Based on Land Use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4375" t="28000" r="20000" b="16000"/>
          <a:stretch>
            <a:fillRect/>
          </a:stretch>
        </p:blipFill>
        <p:spPr bwMode="auto">
          <a:xfrm>
            <a:off x="3429000" y="1524000"/>
            <a:ext cx="5562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34375" t="28000" r="20000" b="16000"/>
          <a:stretch>
            <a:fillRect/>
          </a:stretch>
        </p:blipFill>
        <p:spPr bwMode="auto">
          <a:xfrm>
            <a:off x="152400" y="2438400"/>
            <a:ext cx="5562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Drainage Area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by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Land Use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0" y="2514600"/>
          <a:ext cx="4572000" cy="278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4572000" y="2514600"/>
          <a:ext cx="4572000" cy="278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Comparison of Two Reaches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North Branch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South Branch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990600" y="2133600"/>
          <a:ext cx="393192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4343400" y="2133600"/>
          <a:ext cx="393192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990600" y="4495800"/>
          <a:ext cx="393192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4343400" y="4495800"/>
          <a:ext cx="393192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Limitations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Unidentified land use considered ‘Rangeland’</a:t>
            </a:r>
            <a:endParaRPr lang="en-US" dirty="0" smtClean="0"/>
          </a:p>
          <a:p>
            <a:r>
              <a:rPr lang="en-US" dirty="0" smtClean="0"/>
              <a:t>Water flow is natural</a:t>
            </a:r>
            <a:endParaRPr lang="en-US" dirty="0" smtClean="0"/>
          </a:p>
          <a:p>
            <a:r>
              <a:rPr lang="en-US" dirty="0" smtClean="0"/>
              <a:t>Nutrients unaffected by in-stream processes</a:t>
            </a:r>
            <a:endParaRPr lang="en-US" dirty="0"/>
          </a:p>
        </p:txBody>
      </p:sp>
      <p:pic>
        <p:nvPicPr>
          <p:cNvPr id="5" name="Picture 4" descr="Middle Fork Spring 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1422400"/>
            <a:ext cx="3848100" cy="513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4053</TotalTime>
  <Words>224</Words>
  <Application>Microsoft Office PowerPoint</Application>
  <PresentationFormat>On-screen Show (4:3)</PresentationFormat>
  <Paragraphs>73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Urban</vt:lpstr>
      <vt:lpstr>Non-Point Source Pollution in Pineview Watershed Lindsey DeBoer CEE 6440</vt:lpstr>
      <vt:lpstr>Pineview Reservoir</vt:lpstr>
      <vt:lpstr>The Problem</vt:lpstr>
      <vt:lpstr>Why should we care?</vt:lpstr>
      <vt:lpstr>Export Coefficients</vt:lpstr>
      <vt:lpstr>Drainage Area Based on Land Use</vt:lpstr>
      <vt:lpstr>Drainage Area by Land Use</vt:lpstr>
      <vt:lpstr>Comparison of Two Reaches</vt:lpstr>
      <vt:lpstr>Limitations</vt:lpstr>
      <vt:lpstr>Questions?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Determination of nutrient export coefficients from a snowfall-dominated watershed using multivariate statistical methods: An examination of temporal change</dc:title>
  <dc:creator>Lindsey</dc:creator>
  <cp:lastModifiedBy>Lindsey</cp:lastModifiedBy>
  <cp:revision>115</cp:revision>
  <dcterms:created xsi:type="dcterms:W3CDTF">2009-08-19T23:14:36Z</dcterms:created>
  <dcterms:modified xsi:type="dcterms:W3CDTF">2009-12-01T08:28:54Z</dcterms:modified>
</cp:coreProperties>
</file>