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1" r:id="rId9"/>
    <p:sldId id="264" r:id="rId10"/>
    <p:sldId id="262" r:id="rId11"/>
    <p:sldId id="267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4000" autoAdjust="0"/>
  </p:normalViewPr>
  <p:slideViewPr>
    <p:cSldViewPr>
      <p:cViewPr varScale="1">
        <p:scale>
          <a:sx n="69" d="100"/>
          <a:sy n="69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887B7-5DB7-462E-A06A-25F6F59ABF6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966A-B3B2-4AB3-8879-BACD06FD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164F-C4EC-48DD-8933-89F89807195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F333-8669-4781-BD33-CC298C2B4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F333-8669-4781-BD33-CC298C2B43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4B46D-B908-4144-9CA3-7FF45C6DD8F1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D9F9-7F04-4DCE-97F1-037A48C26EE3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ADAB7-12EE-46D9-B772-A1DF2ABD562E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BE248-BEFA-4BF9-95C0-1CC68427438A}" type="datetime1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D7EDD-E0C5-4AE1-B974-4EE78FAD39B3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F0A055-C500-4E6C-AEE3-DFD63099F26B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14C6F-634C-42AF-836E-B6DD472EEC6E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DCEF2-1489-4863-BCEA-2C57AAD5A7FC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7B0C8-C9BA-4BF9-856F-B5AAE175139B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9FF48-FFA2-4A5A-AF38-E4D4F36D72BC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38075-5C43-4375-80D7-44ECB5A1DBFA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FE4710-E1A3-409E-B563-99F2EFC22373}" type="datetime1">
              <a:rPr lang="en-US" smtClean="0"/>
              <a:pPr/>
              <a:t>12/1/2009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4725FE-94A4-4017-8D12-3C9DFAE2D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2732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Jongho</a:t>
            </a: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Keum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horizontal_logo_blu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143000" y="6314359"/>
            <a:ext cx="1968033" cy="543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amless.usg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Floodplain Management using ArcGIS and HEC-RAS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800600"/>
            <a:ext cx="7406640" cy="1752600"/>
          </a:xfrm>
        </p:spPr>
        <p:txBody>
          <a:bodyPr/>
          <a:lstStyle/>
          <a:p>
            <a:pPr algn="r"/>
            <a:r>
              <a:rPr lang="en-US" dirty="0" smtClean="0"/>
              <a:t>CEE6440 GIS in Water Resources</a:t>
            </a:r>
          </a:p>
          <a:p>
            <a:pPr algn="r"/>
            <a:r>
              <a:rPr lang="en-US" dirty="0" smtClean="0"/>
              <a:t>December 1, 2009</a:t>
            </a:r>
          </a:p>
          <a:p>
            <a:pPr algn="r"/>
            <a:r>
              <a:rPr lang="en-US" dirty="0" err="1" smtClean="0"/>
              <a:t>Jongho</a:t>
            </a:r>
            <a:r>
              <a:rPr lang="en-US" dirty="0" smtClean="0"/>
              <a:t> </a:t>
            </a:r>
            <a:r>
              <a:rPr lang="en-US" dirty="0" err="1" smtClean="0"/>
              <a:t>Keum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historical max.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25%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ArcGISworks\LoganRiver\FloodMapping3D_Max.jpg"/>
          <p:cNvPicPr>
            <a:picLocks noChangeAspect="1" noChangeArrowheads="1"/>
          </p:cNvPicPr>
          <p:nvPr/>
        </p:nvPicPr>
        <p:blipFill>
          <a:blip r:embed="rId3" cstate="print"/>
          <a:srcRect l="24626" r="28174"/>
          <a:stretch>
            <a:fillRect/>
          </a:stretch>
        </p:blipFill>
        <p:spPr bwMode="auto">
          <a:xfrm>
            <a:off x="1828800" y="2057400"/>
            <a:ext cx="3505200" cy="4419600"/>
          </a:xfrm>
          <a:prstGeom prst="rect">
            <a:avLst/>
          </a:prstGeom>
          <a:noFill/>
        </p:spPr>
      </p:pic>
      <p:pic>
        <p:nvPicPr>
          <p:cNvPr id="1027" name="Picture 3" descr="C:\ArcGISworks\LoganRiver\FloodMapping3D_25.jpg"/>
          <p:cNvPicPr>
            <a:picLocks noChangeAspect="1" noChangeArrowheads="1"/>
          </p:cNvPicPr>
          <p:nvPr/>
        </p:nvPicPr>
        <p:blipFill>
          <a:blip r:embed="rId4" cstate="print"/>
          <a:srcRect l="24643" r="27098"/>
          <a:stretch>
            <a:fillRect/>
          </a:stretch>
        </p:blipFill>
        <p:spPr bwMode="auto">
          <a:xfrm>
            <a:off x="5410200" y="2057400"/>
            <a:ext cx="3581400" cy="4416552"/>
          </a:xfrm>
          <a:prstGeom prst="rect">
            <a:avLst/>
          </a:prstGeom>
          <a:noFill/>
        </p:spPr>
      </p:pic>
      <p:pic>
        <p:nvPicPr>
          <p:cNvPr id="1029" name="Picture 5" descr="C:\ArcGISworks\LoganRiver\Floodplain(max,25).jpg"/>
          <p:cNvPicPr>
            <a:picLocks noChangeAspect="1" noChangeArrowheads="1"/>
          </p:cNvPicPr>
          <p:nvPr/>
        </p:nvPicPr>
        <p:blipFill>
          <a:blip r:embed="rId5" cstate="print"/>
          <a:srcRect l="32044" t="16401" r="2210" b="9795"/>
          <a:stretch>
            <a:fillRect/>
          </a:stretch>
        </p:blipFill>
        <p:spPr bwMode="auto">
          <a:xfrm>
            <a:off x="2057400" y="2057400"/>
            <a:ext cx="6381044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50% probability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75%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2" name="Picture 4" descr="C:\ArcGISworks\LoganRiver\FloodMapping3D_50.jpg"/>
          <p:cNvPicPr>
            <a:picLocks noChangeAspect="1" noChangeArrowheads="1"/>
          </p:cNvPicPr>
          <p:nvPr/>
        </p:nvPicPr>
        <p:blipFill>
          <a:blip r:embed="rId3" cstate="print"/>
          <a:srcRect l="23980" r="27761"/>
          <a:stretch>
            <a:fillRect/>
          </a:stretch>
        </p:blipFill>
        <p:spPr bwMode="auto">
          <a:xfrm>
            <a:off x="1777314" y="2057400"/>
            <a:ext cx="3581400" cy="4416552"/>
          </a:xfrm>
          <a:prstGeom prst="rect">
            <a:avLst/>
          </a:prstGeom>
          <a:noFill/>
        </p:spPr>
      </p:pic>
      <p:pic>
        <p:nvPicPr>
          <p:cNvPr id="2053" name="Picture 5" descr="C:\ArcGISworks\LoganRiver\FloodMapping3D_75.jpg"/>
          <p:cNvPicPr>
            <a:picLocks noChangeAspect="1" noChangeArrowheads="1"/>
          </p:cNvPicPr>
          <p:nvPr/>
        </p:nvPicPr>
        <p:blipFill>
          <a:blip r:embed="rId4" cstate="print"/>
          <a:srcRect l="23680" r="28061"/>
          <a:stretch>
            <a:fillRect/>
          </a:stretch>
        </p:blipFill>
        <p:spPr bwMode="auto">
          <a:xfrm>
            <a:off x="5334000" y="2060448"/>
            <a:ext cx="3581400" cy="441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Modifying flooding</a:t>
            </a:r>
          </a:p>
          <a:p>
            <a:pPr lvl="1"/>
            <a:r>
              <a:rPr lang="en-US" dirty="0" smtClean="0"/>
              <a:t>structural control measures</a:t>
            </a:r>
          </a:p>
          <a:p>
            <a:r>
              <a:rPr lang="en-US" dirty="0" smtClean="0"/>
              <a:t>Modifying susceptibility to flooding</a:t>
            </a:r>
          </a:p>
          <a:p>
            <a:pPr lvl="1"/>
            <a:r>
              <a:rPr lang="en-US" dirty="0" smtClean="0"/>
              <a:t>non-structural mitigation measures</a:t>
            </a:r>
          </a:p>
          <a:p>
            <a:endParaRPr lang="en-US" sz="2400" dirty="0" smtClean="0"/>
          </a:p>
          <a:p>
            <a:r>
              <a:rPr lang="en-US" sz="2400" dirty="0" smtClean="0"/>
              <a:t>Modifying the impacts of flooding</a:t>
            </a:r>
          </a:p>
          <a:p>
            <a:pPr lvl="1"/>
            <a:r>
              <a:rPr lang="en-US" sz="2000" dirty="0" smtClean="0"/>
              <a:t>do not reduce, spread the cost</a:t>
            </a:r>
          </a:p>
          <a:p>
            <a:r>
              <a:rPr lang="en-US" sz="2400" dirty="0" smtClean="0"/>
              <a:t>Preserving the natural and beneficial functions of floodplains</a:t>
            </a:r>
          </a:p>
          <a:p>
            <a:pPr lvl="1"/>
            <a:r>
              <a:rPr lang="en-US" sz="2000" dirty="0" smtClean="0"/>
              <a:t>ecological perspective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172200"/>
            <a:ext cx="1271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Simonovic</a:t>
            </a:r>
            <a:r>
              <a:rPr lang="en-US" sz="1200" dirty="0" smtClean="0"/>
              <a:t> (2002)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Residential area</a:t>
            </a:r>
          </a:p>
          <a:p>
            <a:pPr lvl="1"/>
            <a:r>
              <a:rPr lang="en-US" dirty="0" smtClean="0"/>
              <a:t>hard to apply non-structural methods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Non-residential area</a:t>
            </a:r>
          </a:p>
          <a:p>
            <a:pPr lvl="1"/>
            <a:r>
              <a:rPr lang="en-US" dirty="0" smtClean="0"/>
              <a:t>non-structural mitigation measures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Natural river area</a:t>
            </a:r>
          </a:p>
          <a:p>
            <a:pPr lvl="1"/>
            <a:r>
              <a:rPr lang="en-US" dirty="0" smtClean="0"/>
              <a:t>preserve current floodplain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Delineate floodplain of Logan River</a:t>
            </a:r>
          </a:p>
          <a:p>
            <a:endParaRPr lang="en-US" dirty="0" smtClean="0"/>
          </a:p>
          <a:p>
            <a:r>
              <a:rPr lang="en-US" dirty="0" smtClean="0"/>
              <a:t>Suggest a guideline for managing flood</a:t>
            </a:r>
          </a:p>
          <a:p>
            <a:pPr lvl="1"/>
            <a:r>
              <a:rPr lang="en-US" dirty="0" smtClean="0"/>
              <a:t>where anti-flooding facilities are needed</a:t>
            </a:r>
          </a:p>
          <a:p>
            <a:pPr lvl="1"/>
            <a:r>
              <a:rPr lang="en-US" dirty="0" smtClean="0"/>
              <a:t>where new building cannot be constructed</a:t>
            </a:r>
          </a:p>
          <a:p>
            <a:pPr lvl="1"/>
            <a:r>
              <a:rPr lang="en-US" dirty="0" smtClean="0"/>
              <a:t>submerging depth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 high-resolution DEM</a:t>
            </a:r>
          </a:p>
          <a:p>
            <a:pPr lvl="1"/>
            <a:r>
              <a:rPr lang="en-US" dirty="0" smtClean="0"/>
              <a:t>or surveying channel cross section</a:t>
            </a:r>
          </a:p>
          <a:p>
            <a:pPr lvl="1"/>
            <a:r>
              <a:rPr lang="en-US" dirty="0" smtClean="0"/>
              <a:t>1, 1/3, 1/9 arc-second grid?</a:t>
            </a:r>
          </a:p>
          <a:p>
            <a:pPr lvl="2"/>
            <a:r>
              <a:rPr lang="en-US" dirty="0" smtClean="0"/>
              <a:t>scale of river</a:t>
            </a:r>
          </a:p>
          <a:p>
            <a:pPr lvl="2"/>
            <a:r>
              <a:rPr lang="en-US" dirty="0" smtClean="0"/>
              <a:t>1 and 1/3 are ready to use in US</a:t>
            </a:r>
          </a:p>
          <a:p>
            <a:pPr lvl="2"/>
            <a:r>
              <a:rPr lang="en-US" dirty="0" smtClean="0"/>
              <a:t>1/9 is at the beginning</a:t>
            </a:r>
          </a:p>
          <a:p>
            <a:endParaRPr lang="en-US" dirty="0" smtClean="0"/>
          </a:p>
          <a:p>
            <a:pPr lvl="6"/>
            <a:endParaRPr lang="en-US" sz="1600" dirty="0" smtClean="0"/>
          </a:p>
          <a:p>
            <a:pPr lvl="6"/>
            <a:endParaRPr lang="en-US" sz="1600" dirty="0" smtClean="0"/>
          </a:p>
          <a:p>
            <a:pPr lvl="6"/>
            <a:endParaRPr lang="en-US" sz="1600" dirty="0" smtClean="0"/>
          </a:p>
          <a:p>
            <a:pPr lvl="3"/>
            <a:r>
              <a:rPr lang="en-US" sz="1600" dirty="0" smtClean="0"/>
              <a:t>Unfortunately, HEC-</a:t>
            </a:r>
            <a:r>
              <a:rPr lang="en-US" sz="1600" dirty="0" err="1" smtClean="0"/>
              <a:t>GeoRAS</a:t>
            </a:r>
            <a:r>
              <a:rPr lang="en-US" sz="1600" dirty="0" smtClean="0"/>
              <a:t> does not work in ArcGIS educational version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pic>
        <p:nvPicPr>
          <p:cNvPr id="3075" name="Picture 3" descr="G:\사진\output\love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4572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6" name="Content Placeholder 5" descr="LoganRi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723" t="11111" r="2840" b="38095"/>
          <a:stretch>
            <a:fillRect/>
          </a:stretch>
        </p:blipFill>
        <p:spPr>
          <a:xfrm>
            <a:off x="1447800" y="1219200"/>
            <a:ext cx="7086600" cy="5039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</a:t>
            </a:r>
          </a:p>
          <a:p>
            <a:pPr lvl="1"/>
            <a:r>
              <a:rPr lang="en-US" dirty="0" smtClean="0"/>
              <a:t>Geometry	</a:t>
            </a:r>
          </a:p>
          <a:p>
            <a:pPr lvl="1"/>
            <a:r>
              <a:rPr lang="en-US" dirty="0" smtClean="0"/>
              <a:t>Mapping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HEC-RAS</a:t>
            </a:r>
          </a:p>
          <a:p>
            <a:pPr lvl="1"/>
            <a:r>
              <a:rPr lang="en-US" dirty="0" smtClean="0"/>
              <a:t>Water Surface Profile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3528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HEC-</a:t>
            </a:r>
            <a:r>
              <a:rPr lang="en-US" sz="2800" dirty="0" err="1" smtClean="0"/>
              <a:t>GeoRAS</a:t>
            </a:r>
            <a:endParaRPr lang="en-US" dirty="0" smtClean="0"/>
          </a:p>
          <a:p>
            <a:pPr algn="ctr"/>
            <a:r>
              <a:rPr lang="en-US" dirty="0" smtClean="0"/>
              <a:t>ArcGIS </a:t>
            </a:r>
            <a:r>
              <a:rPr lang="en-US" sz="2000" dirty="0" smtClean="0"/>
              <a:t>Extension</a:t>
            </a:r>
            <a:endParaRPr lang="en-US" dirty="0"/>
          </a:p>
        </p:txBody>
      </p:sp>
      <p:sp>
        <p:nvSpPr>
          <p:cNvPr id="7" name="Left-Up Arrow 6"/>
          <p:cNvSpPr/>
          <p:nvPr/>
        </p:nvSpPr>
        <p:spPr>
          <a:xfrm>
            <a:off x="6781800" y="4572000"/>
            <a:ext cx="914400" cy="8382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Up Arrow 7"/>
          <p:cNvSpPr/>
          <p:nvPr/>
        </p:nvSpPr>
        <p:spPr>
          <a:xfrm rot="16200000">
            <a:off x="6743700" y="2324100"/>
            <a:ext cx="990600" cy="914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Digital Elevation Model (DEM)</a:t>
            </a:r>
          </a:p>
          <a:p>
            <a:pPr lvl="1"/>
            <a:r>
              <a:rPr lang="en-US" sz="2400" dirty="0" smtClean="0"/>
              <a:t>Cell size : 1/3 arc-second</a:t>
            </a:r>
          </a:p>
          <a:p>
            <a:pPr lvl="1"/>
            <a:r>
              <a:rPr lang="en-US" sz="2400" dirty="0" smtClean="0">
                <a:hlinkClick r:id="rId3"/>
              </a:rPr>
              <a:t>http://seamless.usgs.gov</a:t>
            </a:r>
            <a:endParaRPr lang="en-US" sz="2400" dirty="0" smtClean="0"/>
          </a:p>
          <a:p>
            <a:pPr lvl="1"/>
            <a:r>
              <a:rPr lang="en-US" sz="2400" dirty="0" smtClean="0"/>
              <a:t>Converted to TIN for RAS geometry export</a:t>
            </a:r>
          </a:p>
          <a:p>
            <a:r>
              <a:rPr lang="en-US" sz="2800" dirty="0" err="1" smtClean="0"/>
              <a:t>Streamflow</a:t>
            </a:r>
            <a:endParaRPr lang="en-US" sz="2800" dirty="0" smtClean="0"/>
          </a:p>
          <a:p>
            <a:pPr lvl="1"/>
            <a:r>
              <a:rPr lang="en-US" sz="2400" dirty="0" smtClean="0"/>
              <a:t>Daily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of Logan River</a:t>
            </a:r>
          </a:p>
          <a:p>
            <a:pPr lvl="1"/>
            <a:r>
              <a:rPr lang="en-US" sz="2400" dirty="0" smtClean="0"/>
              <a:t>Site : Logan River above State Dam (10109000)</a:t>
            </a:r>
          </a:p>
          <a:p>
            <a:pPr lvl="1"/>
            <a:r>
              <a:rPr lang="en-US" sz="2400" dirty="0" smtClean="0"/>
              <a:t>Profile</a:t>
            </a:r>
          </a:p>
          <a:p>
            <a:pPr lvl="2"/>
            <a:r>
              <a:rPr lang="en-US" sz="2000" dirty="0" smtClean="0"/>
              <a:t>Historical maximum flow</a:t>
            </a:r>
          </a:p>
          <a:p>
            <a:pPr lvl="2"/>
            <a:r>
              <a:rPr lang="en-US" sz="2000" dirty="0" smtClean="0"/>
              <a:t>75%, 50%, 25% quartile flow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mapping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Pre-RAS</a:t>
            </a:r>
          </a:p>
          <a:p>
            <a:pPr lvl="1"/>
            <a:r>
              <a:rPr lang="en-US" dirty="0" smtClean="0"/>
              <a:t>Export channel geometry for HEC-RAS</a:t>
            </a:r>
          </a:p>
          <a:p>
            <a:endParaRPr lang="en-US" dirty="0" smtClean="0"/>
          </a:p>
          <a:p>
            <a:r>
              <a:rPr lang="en-US" dirty="0" smtClean="0"/>
              <a:t>HEC-RAS</a:t>
            </a:r>
          </a:p>
          <a:p>
            <a:pPr lvl="1"/>
            <a:r>
              <a:rPr lang="en-US" dirty="0" smtClean="0"/>
              <a:t>Calculate water surface elevation</a:t>
            </a:r>
          </a:p>
          <a:p>
            <a:endParaRPr lang="en-US" dirty="0" smtClean="0"/>
          </a:p>
          <a:p>
            <a:r>
              <a:rPr lang="en-US" dirty="0" smtClean="0"/>
              <a:t>Post-RAS</a:t>
            </a:r>
          </a:p>
          <a:p>
            <a:pPr lvl="1"/>
            <a:r>
              <a:rPr lang="en-US" dirty="0" smtClean="0"/>
              <a:t>Map water surface elevation to terrain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C:\ArcGISworks\LoganRiver\LoganRiver_PreR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94" t="10969" r="3329" b="38273"/>
          <a:stretch>
            <a:fillRect/>
          </a:stretch>
        </p:blipFill>
        <p:spPr bwMode="auto">
          <a:xfrm>
            <a:off x="1853024" y="1447800"/>
            <a:ext cx="666350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7337" y="1973263"/>
            <a:ext cx="365662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587" y="1973263"/>
            <a:ext cx="365662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HEC-RAS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5100" y="1524000"/>
            <a:ext cx="365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 Step Method</a:t>
            </a:r>
          </a:p>
          <a:p>
            <a:endParaRPr lang="en-US" sz="2400" dirty="0" smtClean="0"/>
          </a:p>
          <a:p>
            <a:r>
              <a:rPr lang="en-US" sz="2400" dirty="0" smtClean="0"/>
              <a:t>Energy equation between two cross sections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810000"/>
            <a:ext cx="3422469" cy="54864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495800"/>
            <a:ext cx="3062177" cy="54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HEC-RAS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25FE-94A4-4017-8D12-3C9DFAE2DC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969355" cy="249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337185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62400"/>
            <a:ext cx="337185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Streamflow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lang="en-US" sz="2000" noProof="0" dirty="0" smtClean="0"/>
              <a:t>historical max.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25% probability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lang="en-US" sz="2000" noProof="0" dirty="0" smtClean="0"/>
              <a:t>50% probability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75%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probability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298</Words>
  <Application>Microsoft Office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Floodplain Management using ArcGIS and HEC-RAS</vt:lpstr>
      <vt:lpstr>Study Area</vt:lpstr>
      <vt:lpstr>Software</vt:lpstr>
      <vt:lpstr>Data Requirements</vt:lpstr>
      <vt:lpstr>Floodplain mapping procedure</vt:lpstr>
      <vt:lpstr>Pre-RAS</vt:lpstr>
      <vt:lpstr>Pre-RAS</vt:lpstr>
      <vt:lpstr>HEC-RAS</vt:lpstr>
      <vt:lpstr>HEC-RAS</vt:lpstr>
      <vt:lpstr>Post-RAS</vt:lpstr>
      <vt:lpstr>Post-RAS</vt:lpstr>
      <vt:lpstr>Floodplain management</vt:lpstr>
      <vt:lpstr>Application</vt:lpstr>
      <vt:lpstr>Conclusion</vt:lpstr>
      <vt:lpstr>Limits</vt:lpstr>
      <vt:lpstr>Thank You  Questions or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Management using ArcGIS and HEC-GeoRAS</dc:title>
  <dc:creator>Jongho</dc:creator>
  <cp:lastModifiedBy>Jongho</cp:lastModifiedBy>
  <cp:revision>45</cp:revision>
  <dcterms:created xsi:type="dcterms:W3CDTF">2009-11-18T07:11:16Z</dcterms:created>
  <dcterms:modified xsi:type="dcterms:W3CDTF">2009-12-01T17:16:11Z</dcterms:modified>
</cp:coreProperties>
</file>