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59" r:id="rId6"/>
    <p:sldId id="266" r:id="rId7"/>
    <p:sldId id="267" r:id="rId8"/>
    <p:sldId id="268" r:id="rId9"/>
    <p:sldId id="261" r:id="rId10"/>
    <p:sldId id="269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9933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8286" autoAdjust="0"/>
  </p:normalViewPr>
  <p:slideViewPr>
    <p:cSldViewPr>
      <p:cViewPr varScale="1">
        <p:scale>
          <a:sx n="100" d="100"/>
          <a:sy n="100" d="100"/>
        </p:scale>
        <p:origin x="-7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22EB656-F6B9-4F2E-BBC1-24E441D97CDE}" type="datetimeFigureOut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A25C9B4-01BE-4F12-8F77-31EDCCEA1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BC49B1-8718-4235-A3A9-106A2B1EAE6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DDDDB4-E769-4D1B-9A50-4934CECC0360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BF8552-B46D-45B0-983D-C8DB696B3AE0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1B6E4F-F095-4679-B327-22243C1DC65C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405EDD-B711-41A2-B998-5E538A88BCA6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37FB96-EAA7-4345-AB57-F8CDE2F9A40D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0D9DA5-2431-4DCA-8A97-C345041E5DC5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9E8A60-1ABE-4236-AAB8-69B99CDA7310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3DC761-C501-47BB-9FFD-82A67238F118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00F04C-A0DE-4C26-9D24-59A08CBDA979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EBFCF2C-76AC-4EE8-AFAD-F7733A881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65A93-D69B-43EC-ADDB-E8F0FCF0E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FB4C-5E55-4A4D-8A55-6BF44F8A1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92F6B-096E-4B2E-9AA3-4A6DB628B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EDB190-AC2E-4F43-AC76-2E37A5636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0AFF25-C415-4040-9963-CB282F69C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54CB7D-E833-47EE-841D-16BEF4997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DDEFFD-7653-4EA6-AAA1-67D78523F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16738-6385-427B-82DD-EA19BA27E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DE3A86-9B1E-4C5E-9C80-5E53CB622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7830AB4-1C45-4F13-92A9-6A6F5B412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36FF513-73FA-4DEF-B8EE-E203CE47D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  <p:sldLayoutId id="2147483721" r:id="rId4"/>
    <p:sldLayoutId id="2147483722" r:id="rId5"/>
    <p:sldLayoutId id="2147483723" r:id="rId6"/>
    <p:sldLayoutId id="2147483716" r:id="rId7"/>
    <p:sldLayoutId id="2147483724" r:id="rId8"/>
    <p:sldLayoutId id="2147483725" r:id="rId9"/>
    <p:sldLayoutId id="2147483717" r:id="rId10"/>
    <p:sldLayoutId id="214748371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Picture 95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 Bear River 100-Year Storm Flood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1200"/>
            <a:ext cx="6477000" cy="3352800"/>
          </a:xfrm>
        </p:spPr>
        <p:txBody>
          <a:bodyPr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3600" dirty="0" smtClean="0">
                <a:solidFill>
                  <a:schemeClr val="accent1">
                    <a:lumMod val="2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Joe </a:t>
            </a:r>
            <a:r>
              <a:rPr lang="en-US" sz="3600" dirty="0" err="1" smtClean="0">
                <a:solidFill>
                  <a:schemeClr val="accent1">
                    <a:lumMod val="2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Hawkes</a:t>
            </a:r>
            <a:endParaRPr lang="en-US" sz="3600" dirty="0" smtClean="0">
              <a:solidFill>
                <a:schemeClr val="accent1">
                  <a:lumMod val="25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3600" dirty="0" smtClean="0">
                <a:solidFill>
                  <a:schemeClr val="accent1">
                    <a:lumMod val="2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December 1, 2009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endParaRPr lang="en-US" sz="28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Questions… comments… praise?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5181600" cy="287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295400"/>
            <a:ext cx="2924175" cy="403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1653988" y="3832412"/>
            <a:ext cx="233082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200400"/>
            <a:ext cx="5181600" cy="16002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/>
              <a:t>Example</a:t>
            </a:r>
          </a:p>
          <a:p>
            <a:pPr>
              <a:buFontTx/>
              <a:buNone/>
            </a:pPr>
            <a:r>
              <a:rPr lang="en-US" sz="2400" smtClean="0"/>
              <a:t>	Dry Canyon debris dam cost approximately </a:t>
            </a:r>
            <a:r>
              <a:rPr lang="en-US" sz="2400" b="1" smtClean="0"/>
              <a:t>$5 million</a:t>
            </a:r>
            <a:endParaRPr lang="en-US" sz="240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Problem</a:t>
            </a:r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3" cstate="print"/>
          <a:srcRect l="28030" r="12791"/>
          <a:stretch>
            <a:fillRect/>
          </a:stretch>
        </p:blipFill>
        <p:spPr bwMode="auto">
          <a:xfrm>
            <a:off x="5867400" y="1295400"/>
            <a:ext cx="28956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6477000" y="4267200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Little Bear River</a:t>
            </a:r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7391400" y="2362200"/>
            <a:ext cx="1130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Dry Canyon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1524000"/>
            <a:ext cx="5029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Advancing residential developments in Cache Valley </a:t>
            </a:r>
            <a:r>
              <a:rPr lang="en-US" sz="2400" b="1"/>
              <a:t>don’t</a:t>
            </a:r>
            <a:r>
              <a:rPr lang="en-US" sz="2400"/>
              <a:t> </a:t>
            </a:r>
            <a:r>
              <a:rPr lang="en-US" sz="2400" b="1"/>
              <a:t>analyze</a:t>
            </a:r>
            <a:r>
              <a:rPr lang="en-US" sz="2400"/>
              <a:t> </a:t>
            </a:r>
            <a:r>
              <a:rPr lang="en-US" sz="2400" b="1"/>
              <a:t>hydrologic</a:t>
            </a:r>
            <a:r>
              <a:rPr lang="en-US" sz="2400"/>
              <a:t> </a:t>
            </a:r>
            <a:r>
              <a:rPr lang="en-US" sz="2400" b="1"/>
              <a:t>aspects</a:t>
            </a:r>
            <a:r>
              <a:rPr lang="en-US" sz="2400"/>
              <a:t> of development sites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3400" y="4648200"/>
            <a:ext cx="533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This report focuses on residential development in the Little Bear River Floodplain.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7" grpId="0"/>
      <p:bldP spid="3078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029200" y="1447800"/>
            <a:ext cx="3657600" cy="48307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smtClean="0"/>
              <a:t>The South end of Cache Valley holds the Little Bear River.  The river is formed from the South Fork and East Fork branches of the Little Bear.  </a:t>
            </a:r>
          </a:p>
          <a:p>
            <a:pPr algn="ctr">
              <a:buFontTx/>
              <a:buNone/>
            </a:pPr>
            <a:endParaRPr lang="en-US" sz="2000" smtClean="0"/>
          </a:p>
          <a:p>
            <a:pPr algn="ctr">
              <a:buFontTx/>
              <a:buNone/>
            </a:pPr>
            <a:r>
              <a:rPr lang="en-US" sz="2000" smtClean="0"/>
              <a:t>The analysis location is between Hyrum Reservoir (downstream) and Porcupine Reservoir (upstream).</a:t>
            </a:r>
          </a:p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endParaRPr lang="en-US" sz="2000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dirty="0" smtClean="0"/>
              <a:t>The Location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10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5029200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352800"/>
            <a:ext cx="4984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67400" y="5638800"/>
            <a:ext cx="210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Less than 10 miles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124200"/>
            <a:ext cx="5181600" cy="914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/>
              <a:t>ArcGIS Online</a:t>
            </a:r>
          </a:p>
          <a:p>
            <a:pPr>
              <a:buFontTx/>
              <a:buNone/>
            </a:pPr>
            <a:r>
              <a:rPr lang="en-US" sz="2400" smtClean="0"/>
              <a:t>	</a:t>
            </a:r>
            <a:r>
              <a:rPr lang="en-US" sz="1800" smtClean="0"/>
              <a:t>World Topographic Map</a:t>
            </a:r>
            <a:endParaRPr lang="en-US" sz="2400" smtClean="0"/>
          </a:p>
          <a:p>
            <a:pPr>
              <a:buFontTx/>
              <a:buNone/>
            </a:pPr>
            <a:endParaRPr lang="en-US" sz="2000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Data Collection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971800"/>
            <a:ext cx="8382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600200"/>
            <a:ext cx="21510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810000"/>
            <a:ext cx="11239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4800600"/>
            <a:ext cx="13747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1371600"/>
            <a:ext cx="4522788" cy="1662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USGS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	</a:t>
            </a:r>
            <a:r>
              <a:rPr lang="en-US" dirty="0">
                <a:latin typeface="+mn-lt"/>
              </a:rPr>
              <a:t>Digital Elevation Model</a:t>
            </a:r>
          </a:p>
          <a:p>
            <a:pPr>
              <a:defRPr/>
            </a:pPr>
            <a:r>
              <a:rPr lang="en-US" dirty="0">
                <a:latin typeface="+mn-lt"/>
              </a:rPr>
              <a:t>	National </a:t>
            </a:r>
            <a:r>
              <a:rPr lang="en-US" dirty="0" err="1">
                <a:latin typeface="+mn-lt"/>
              </a:rPr>
              <a:t>Hydrography</a:t>
            </a:r>
            <a:r>
              <a:rPr lang="en-US" dirty="0">
                <a:latin typeface="+mn-lt"/>
              </a:rPr>
              <a:t> Dataset</a:t>
            </a:r>
          </a:p>
          <a:p>
            <a:pPr>
              <a:defRPr/>
            </a:pPr>
            <a:r>
              <a:rPr lang="en-US" dirty="0">
                <a:latin typeface="+mn-lt"/>
              </a:rPr>
              <a:t>	Stream Gage Data for Paradise</a:t>
            </a:r>
          </a:p>
          <a:p>
            <a:pPr>
              <a:defRPr/>
            </a:pPr>
            <a:r>
              <a:rPr lang="en-US" dirty="0">
                <a:latin typeface="+mn-lt"/>
              </a:rPr>
              <a:t>		1992-2009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4191000"/>
            <a:ext cx="372110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Google Earth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	</a:t>
            </a:r>
            <a:r>
              <a:rPr lang="en-US" dirty="0">
                <a:latin typeface="+mn-lt"/>
              </a:rPr>
              <a:t>Images of analysis area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5181600"/>
            <a:ext cx="5448300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NOAA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	</a:t>
            </a:r>
            <a:r>
              <a:rPr lang="en-US" dirty="0">
                <a:latin typeface="+mn-lt"/>
              </a:rPr>
              <a:t>100-year point precipitation estimates</a:t>
            </a:r>
            <a:endParaRPr lang="en-US" sz="2000" dirty="0">
              <a:latin typeface="+mn-lt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General Method</a:t>
            </a:r>
          </a:p>
        </p:txBody>
      </p:sp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6477000" y="533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7172" name="Picture 1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90800"/>
            <a:ext cx="67183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1" descr="weather_0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143000"/>
            <a:ext cx="17716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2" descr="weather_0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143000"/>
            <a:ext cx="17716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3" descr="weather_0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143000"/>
            <a:ext cx="17716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4400" y="2209800"/>
            <a:ext cx="629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Use DEM to calculate flow direction and accumulation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11850" y="914400"/>
            <a:ext cx="3232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Model storm over drainage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5000" y="3657600"/>
            <a:ext cx="25066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Apply runoff ratio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0" y="4495800"/>
            <a:ext cx="27543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Create hydrograph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2590800" cy="457200"/>
          </a:xfrm>
        </p:spPr>
        <p:txBody>
          <a:bodyPr>
            <a:normAutofit fontScale="85000" lnSpcReduction="10000"/>
          </a:bodyPr>
          <a:lstStyle/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en-US" sz="2000" dirty="0" smtClean="0"/>
              <a:t>Porcupine Reservoir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Unique Difficulties</a:t>
            </a:r>
          </a:p>
        </p:txBody>
      </p:sp>
      <p:pic>
        <p:nvPicPr>
          <p:cNvPr id="8196" name="Picture 7" descr="porcupine_reservoir_pics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295400"/>
            <a:ext cx="35179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1981200"/>
            <a:ext cx="469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Reservoir operations determine streamflow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2667000"/>
            <a:ext cx="5014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Privately Owned Reservoir</a:t>
            </a:r>
          </a:p>
          <a:p>
            <a:r>
              <a:rPr lang="en-US"/>
              <a:t>	Operation records more difficult to find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38200" y="4343400"/>
            <a:ext cx="7161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With correct operation, max flow equals flow through both penstocks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95400" y="5334000"/>
            <a:ext cx="6272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Streamflow and runoff upstream of reservoir can be ignored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PIM01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219200"/>
            <a:ext cx="5867400" cy="4412284"/>
          </a:xfrm>
          <a:prstGeom prst="rect">
            <a:avLst/>
          </a:prstGeom>
        </p:spPr>
      </p:pic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1905000" cy="381000"/>
          </a:xfrm>
        </p:spPr>
        <p:txBody>
          <a:bodyPr>
            <a:normAutofit fontScale="92500"/>
          </a:bodyPr>
          <a:lstStyle/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en-US" sz="2000" dirty="0" smtClean="0"/>
              <a:t>Spring Runoff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Unique Difficulties cont.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43000" y="1752600"/>
            <a:ext cx="162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Rain on Snow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00200" y="2057400"/>
            <a:ext cx="2095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Temperature index</a:t>
            </a:r>
          </a:p>
          <a:p>
            <a:r>
              <a:rPr lang="en-US"/>
              <a:t>Snow Depths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86200" y="2057400"/>
            <a:ext cx="3630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Average May Temperature</a:t>
            </a:r>
          </a:p>
          <a:p>
            <a:r>
              <a:rPr lang="en-US"/>
              <a:t>Snow everywhere/sufficient depth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19200" y="2819400"/>
            <a:ext cx="112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Baseflow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76400" y="3200400"/>
            <a:ext cx="2284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Difficult to determine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nrcsDU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5725" y="762000"/>
            <a:ext cx="3595688" cy="37338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</p:pic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5486400" cy="4572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smtClean="0"/>
              <a:t>Create Hydrograph using unitless Hydrograph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To do…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2209800"/>
            <a:ext cx="4343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Calculate melting index and runoff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3048000"/>
            <a:ext cx="46132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Compare to last 16 years of </a:t>
            </a:r>
            <a:r>
              <a:rPr lang="en-US" dirty="0" err="1">
                <a:latin typeface="+mn-lt"/>
              </a:rPr>
              <a:t>streamflow</a:t>
            </a:r>
            <a:endParaRPr lang="en-US" dirty="0">
              <a:latin typeface="+mn-lt"/>
            </a:endParaRPr>
          </a:p>
        </p:txBody>
      </p:sp>
      <p:pic>
        <p:nvPicPr>
          <p:cNvPr id="8" name="Picture 7" descr="CaveVi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3352800"/>
            <a:ext cx="4267200" cy="3207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Conclusion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4114800" y="3124200"/>
            <a:ext cx="441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/>
              <a:t>ArcGIS</a:t>
            </a:r>
            <a:r>
              <a:rPr lang="en-US" sz="2000" dirty="0"/>
              <a:t> can be used on a </a:t>
            </a:r>
            <a:r>
              <a:rPr lang="en-US" sz="2000" b="1" dirty="0"/>
              <a:t>local</a:t>
            </a:r>
            <a:r>
              <a:rPr lang="en-US" sz="2000" dirty="0"/>
              <a:t> </a:t>
            </a:r>
            <a:r>
              <a:rPr lang="en-US" sz="2000" b="1" dirty="0"/>
              <a:t>scale</a:t>
            </a:r>
            <a:r>
              <a:rPr lang="en-US" sz="2000" dirty="0"/>
              <a:t> by municipalities to </a:t>
            </a:r>
            <a:r>
              <a:rPr lang="en-US" sz="2000" b="1" dirty="0"/>
              <a:t>solve</a:t>
            </a:r>
            <a:r>
              <a:rPr lang="en-US" sz="2000" dirty="0"/>
              <a:t> </a:t>
            </a:r>
            <a:r>
              <a:rPr lang="en-US" sz="2000" b="1" dirty="0"/>
              <a:t>problems</a:t>
            </a:r>
            <a:r>
              <a:rPr lang="en-US" sz="2000" dirty="0"/>
              <a:t> and </a:t>
            </a:r>
            <a:r>
              <a:rPr lang="en-US" sz="2000" b="1" dirty="0"/>
              <a:t>avoid</a:t>
            </a:r>
            <a:r>
              <a:rPr lang="en-US" sz="2000" dirty="0"/>
              <a:t> </a:t>
            </a:r>
            <a:r>
              <a:rPr lang="en-US" sz="2000" b="1" dirty="0"/>
              <a:t>future</a:t>
            </a:r>
            <a:r>
              <a:rPr lang="en-US" sz="2000" dirty="0"/>
              <a:t> </a:t>
            </a:r>
            <a:r>
              <a:rPr lang="en-US" sz="2000" b="1" dirty="0"/>
              <a:t>costs</a:t>
            </a:r>
            <a:r>
              <a:rPr lang="en-US" sz="2000" dirty="0"/>
              <a:t>.</a:t>
            </a:r>
            <a:endParaRPr lang="en-US" sz="2000" baseline="30000" dirty="0"/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4114800" y="1295400"/>
            <a:ext cx="4343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The flood hydrograph can be further analyzed using open channel hydraulics and the riverbed characteristics to find when the river banks will be topped and the </a:t>
            </a:r>
            <a:r>
              <a:rPr lang="en-US" dirty="0" smtClean="0"/>
              <a:t>damage, if any, caused</a:t>
            </a:r>
            <a:r>
              <a:rPr lang="en-US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19200"/>
            <a:ext cx="3276599" cy="441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38400" y="13716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Building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46482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Building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41910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Bridge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267200"/>
            <a:ext cx="4800600" cy="228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72200" y="57912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Bridge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53340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Building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434340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Hawkes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House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582</TotalTime>
  <Words>273</Words>
  <Application>Microsoft Office PowerPoint</Application>
  <PresentationFormat>On-screen Show (4:3)</PresentationFormat>
  <Paragraphs>72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Little Bear River 100-Year Storm Flood</vt:lpstr>
      <vt:lpstr>The Problem</vt:lpstr>
      <vt:lpstr>The Location </vt:lpstr>
      <vt:lpstr>Data Collection</vt:lpstr>
      <vt:lpstr>General Method</vt:lpstr>
      <vt:lpstr>Unique Difficulties</vt:lpstr>
      <vt:lpstr>Unique Difficulties cont.</vt:lpstr>
      <vt:lpstr>To do…</vt:lpstr>
      <vt:lpstr>Conclusion</vt:lpstr>
      <vt:lpstr>Questions… comments… praise?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4</dc:title>
  <dc:creator>Brooks</dc:creator>
  <cp:lastModifiedBy>labuser</cp:lastModifiedBy>
  <cp:revision>53</cp:revision>
  <dcterms:created xsi:type="dcterms:W3CDTF">2008-09-23T20:20:59Z</dcterms:created>
  <dcterms:modified xsi:type="dcterms:W3CDTF">2009-12-01T17:20:10Z</dcterms:modified>
</cp:coreProperties>
</file>