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ISTERM\GIS%20Term%20Project%20Climate&#61474;Hydrolog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3200" dirty="0"/>
              <a:t>Seasonal </a:t>
            </a:r>
            <a:r>
              <a:rPr lang="en-US" sz="3200" dirty="0" smtClean="0"/>
              <a:t>Bird </a:t>
            </a:r>
            <a:r>
              <a:rPr lang="en-US" sz="3200" dirty="0"/>
              <a:t>Total</a:t>
            </a:r>
          </a:p>
        </c:rich>
      </c:tx>
      <c:layout>
        <c:manualLayout>
          <c:xMode val="edge"/>
          <c:yMode val="edge"/>
          <c:x val="0.27909339457567811"/>
          <c:y val="0.1346895677229354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546972860125275"/>
          <c:y val="0.39190751445086763"/>
          <c:w val="0.62212943632568085"/>
          <c:h val="0.44739884393063656"/>
        </c:manualLayout>
      </c:layout>
      <c:barChart>
        <c:barDir val="col"/>
        <c:grouping val="clustered"/>
        <c:ser>
          <c:idx val="0"/>
          <c:order val="0"/>
          <c:tx>
            <c:v>2006</c:v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Summary!$A$65:$A$68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Summary!$B$65:$B$68</c:f>
              <c:numCache>
                <c:formatCode>#,##0</c:formatCode>
                <c:ptCount val="4"/>
                <c:pt idx="0">
                  <c:v>5937342.5</c:v>
                </c:pt>
                <c:pt idx="1">
                  <c:v>4113848</c:v>
                </c:pt>
                <c:pt idx="2">
                  <c:v>11141526</c:v>
                </c:pt>
                <c:pt idx="3">
                  <c:v>2362062.6666666665</c:v>
                </c:pt>
              </c:numCache>
            </c:numRef>
          </c:val>
        </c:ser>
        <c:ser>
          <c:idx val="1"/>
          <c:order val="1"/>
          <c:tx>
            <c:v>2007</c:v>
          </c:tx>
          <c:spPr>
            <a:solidFill>
              <a:srgbClr val="C0504D"/>
            </a:solidFill>
            <a:ln w="25400">
              <a:noFill/>
            </a:ln>
          </c:spPr>
          <c:cat>
            <c:strRef>
              <c:f>Summary!$A$65:$A$68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Fall</c:v>
                </c:pt>
                <c:pt idx="3">
                  <c:v>Winter</c:v>
                </c:pt>
              </c:strCache>
            </c:strRef>
          </c:cat>
          <c:val>
            <c:numRef>
              <c:f>Summary!$C$65:$C$68</c:f>
              <c:numCache>
                <c:formatCode>#,##0</c:formatCode>
                <c:ptCount val="4"/>
                <c:pt idx="0">
                  <c:v>6395392.5</c:v>
                </c:pt>
                <c:pt idx="1">
                  <c:v>10011211</c:v>
                </c:pt>
                <c:pt idx="2">
                  <c:v>9630004</c:v>
                </c:pt>
                <c:pt idx="3">
                  <c:v>760704.83333333384</c:v>
                </c:pt>
              </c:numCache>
            </c:numRef>
          </c:val>
        </c:ser>
        <c:axId val="60503168"/>
        <c:axId val="60504704"/>
      </c:barChart>
      <c:catAx>
        <c:axId val="60503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504704"/>
        <c:crosses val="autoZero"/>
        <c:auto val="1"/>
        <c:lblAlgn val="ctr"/>
        <c:lblOffset val="100"/>
      </c:catAx>
      <c:valAx>
        <c:axId val="605047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Number of Birds</a:t>
                </a:r>
              </a:p>
            </c:rich>
          </c:tx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503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891441156062478"/>
          <c:y val="0.56878596057845765"/>
          <c:w val="0.10229655775786661"/>
          <c:h val="0.16647384763179141"/>
        </c:manualLayout>
      </c:layout>
      <c:spPr>
        <a:noFill/>
        <a:ln w="25400">
          <a:noFill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6A84A9-9A19-40C1-89DC-3266E61EC80E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16995E-EA11-4B8F-BEAC-876B8990F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D1E4C4-BE6C-49D5-A058-6C4E38334F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13EF73-7987-48FA-9C2B-C92D353795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9A7013-5DA2-49D0-A1BF-A92EF2BBD7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2B0B79-7C4D-48C7-907A-0B0C07B1C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A5E62-7D43-46AC-92CC-6A25BE2FE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941536-34AB-45CB-A780-855109BDE4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D6A715-20E1-4A53-B634-4629B3480A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B48A3-4224-41CF-9226-8551BE91FC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E001D-F2A7-4819-A3C3-7A493DFA52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93A63-CE5D-427A-8134-E84980FE96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53A41-DDFD-4517-9717-413DD3CF9F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D082-821F-4D76-9BF7-0BC3A31EB9A7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FC9C-E2A4-4292-BBD9-5A865452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EA56-8936-4688-8275-BE9BCA59CF30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74D3-0BB7-4028-9E9B-EF2C1D7B9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1B51-4FF1-4300-BFBA-2F3B3176B65E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F434-A625-4E74-8F1F-CAA550AC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1F29-9616-450E-960B-DE3499BB44AF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EEA3-1169-4ED0-B114-818BEC4CB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A5EB-7333-47BC-8B1B-A27D9D3B8798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9996-60D5-4857-9947-7E5DE9094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F103-9B05-4E27-B869-5556EEE2000C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C980-619A-427B-AB60-28A0F7E80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E246-CF3C-4F08-AB65-F7BB599CE026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2A35-D34B-477F-BDDB-86E60000C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E782-2E58-4DCE-A040-60E1C9BF1328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DE66-D5F7-4F3A-8B17-7D2937EF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2F3F-1AF4-4341-8DAA-CE1325B37E8B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0D7F-3D7B-4C2F-AAC2-30E5649A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F03E-F4F8-45F6-8966-DF3CAE36C563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EAAAC-A80A-424B-8E18-80A955C3C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BE6A-2FEA-415F-8B6E-4B4FC62F00E6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14E9-AA89-40B2-803A-8CE9ADBD4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0671E-589E-4A22-B65D-361F2C699E47}" type="datetime1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563ED-6E92-4649-8B9D-CABE5C5D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410200"/>
          </a:xfrm>
        </p:spPr>
        <p:txBody>
          <a:bodyPr/>
          <a:lstStyle/>
          <a:p>
            <a:r>
              <a:rPr lang="en-US" smtClean="0"/>
              <a:t>Lower Malad Sub Watershed Analysis and its Effect On The Bear River Migratory Bird Refuge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200" smtClean="0"/>
              <a:t>by </a:t>
            </a:r>
            <a:br>
              <a:rPr lang="en-US" sz="2200" smtClean="0"/>
            </a:br>
            <a:r>
              <a:rPr lang="en-US" sz="2200" smtClean="0"/>
              <a:t>Francisco Suero</a:t>
            </a:r>
            <a:br>
              <a:rPr lang="en-US" sz="2200" smtClean="0"/>
            </a:b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UTAH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E5B29-7B8B-4D1D-A2F8-2878A77CFA78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143000"/>
          <a:ext cx="7467600" cy="3294063"/>
        </p:xfrm>
        <a:graphic>
          <a:graphicData uri="http://schemas.openxmlformats.org/drawingml/2006/table">
            <a:tbl>
              <a:tblPr/>
              <a:tblGrid>
                <a:gridCol w="772202"/>
                <a:gridCol w="1437598"/>
                <a:gridCol w="1828800"/>
                <a:gridCol w="1524000"/>
                <a:gridCol w="426151"/>
                <a:gridCol w="1478849"/>
              </a:tblGrid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Flowrate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Precipitation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Evaporation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Birds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5,937,343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4,113,848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11,141,526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2,362,063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Flowrate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Precipitation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Evaporation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Birds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6,395,393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10,011,211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9,630,004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760,705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E31D1-A040-43A8-850A-83046E4F36F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4572000"/>
          <a:ext cx="7772400" cy="1641475"/>
        </p:xfrm>
        <a:graphic>
          <a:graphicData uri="http://schemas.openxmlformats.org/drawingml/2006/table">
            <a:tbl>
              <a:tblPr/>
              <a:tblGrid>
                <a:gridCol w="720969"/>
                <a:gridCol w="1565031"/>
                <a:gridCol w="1776047"/>
                <a:gridCol w="1729153"/>
                <a:gridCol w="152400"/>
                <a:gridCol w="1828801"/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Flowrate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600" b="1" i="0" u="sng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Precipitation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Evaporation (in)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Birds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2518.60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6,166,367.50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7,062,530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10,385,765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1389.69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1,561,384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800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7EC2B-C135-4E7B-8A51-88EEB98A8522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Location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Topography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Climate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err="1" smtClean="0"/>
              <a:t>Hydrography</a:t>
            </a: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Bird Data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/>
              <a:t>Analysis</a:t>
            </a:r>
            <a:endParaRPr lang="en-US" sz="44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413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7C56-0CE7-451B-A8BA-D6A374BD149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Location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089025"/>
            <a:ext cx="4724400" cy="5265738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410200" y="1219200"/>
            <a:ext cx="35052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It’s located between:</a:t>
            </a: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Longitudes: 111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W and 113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W </a:t>
            </a: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Latitudes: 41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N and 43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N. </a:t>
            </a: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Area: 3257.55 km</a:t>
            </a:r>
            <a:r>
              <a:rPr lang="en-US" baseline="30000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Calibri" pitchFamily="34" charset="0"/>
              </a:rPr>
              <a:t>It’s split almost in half by the border between the state of Utah and the state of Idaho.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5C0D6-D66C-4FDF-8333-F11C36CA92E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Topography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7779" t="18303" r="9259" b="7623"/>
          <a:stretch>
            <a:fillRect/>
          </a:stretch>
        </p:blipFill>
        <p:spPr>
          <a:xfrm>
            <a:off x="609600" y="1252538"/>
            <a:ext cx="2895600" cy="5170487"/>
          </a:xfrm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581400" y="1981200"/>
            <a:ext cx="5029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Maximum elevation: 2,855.65 m </a:t>
            </a:r>
          </a:p>
          <a:p>
            <a:endParaRPr lang="en-US" sz="2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Minimum elevation: 1,280.50 m (Great Salt Lake)</a:t>
            </a:r>
          </a:p>
        </p:txBody>
      </p:sp>
      <p:sp>
        <p:nvSpPr>
          <p:cNvPr id="7" name="Up Arrow 6"/>
          <p:cNvSpPr/>
          <p:nvPr/>
        </p:nvSpPr>
        <p:spPr>
          <a:xfrm>
            <a:off x="2895600" y="1447800"/>
            <a:ext cx="152400" cy="457200"/>
          </a:xfrm>
          <a:prstGeom prst="upArrow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209ED-6B46-4E88-B8C6-595108B735E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Climate - Precipitation</a:t>
            </a: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556" t="27191" r="8333" b="13548"/>
          <a:stretch>
            <a:fillRect/>
          </a:stretch>
        </p:blipFill>
        <p:spPr>
          <a:xfrm>
            <a:off x="0" y="1600200"/>
            <a:ext cx="2305050" cy="4343400"/>
          </a:xfrm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/>
          <a:srcRect l="80278" t="28445" r="8333" b="14667"/>
          <a:stretch>
            <a:fillRect/>
          </a:stretch>
        </p:blipFill>
        <p:spPr bwMode="auto">
          <a:xfrm>
            <a:off x="2209800" y="1600200"/>
            <a:ext cx="248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 cstate="print"/>
          <a:srcRect l="80556" t="28445" r="8333" b="14667"/>
          <a:stretch>
            <a:fillRect/>
          </a:stretch>
        </p:blipFill>
        <p:spPr bwMode="auto">
          <a:xfrm>
            <a:off x="4495800" y="1600200"/>
            <a:ext cx="2428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 cstate="print"/>
          <a:srcRect l="80556" t="28444" r="8611" b="15556"/>
          <a:stretch>
            <a:fillRect/>
          </a:stretch>
        </p:blipFill>
        <p:spPr bwMode="auto">
          <a:xfrm>
            <a:off x="6629400" y="1600200"/>
            <a:ext cx="251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Spring: 4.40 in. 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2667000" y="6172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Summer: 1.46 in </a:t>
            </a:r>
          </a:p>
        </p:txBody>
      </p:sp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51054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Fall: 3.36 in </a:t>
            </a:r>
          </a:p>
        </p:txBody>
      </p: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72390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Winter: 3.80 in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88E5C-5B3B-41A8-BE6C-CB4D26D2FB3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Climate – Evaporation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261" t="27191" r="8333" b="13548"/>
          <a:stretch>
            <a:fillRect/>
          </a:stretch>
        </p:blipFill>
        <p:spPr>
          <a:xfrm>
            <a:off x="381000" y="1295400"/>
            <a:ext cx="1905000" cy="4762500"/>
          </a:xfrm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 l="83334" t="27556" r="8351" b="14638"/>
          <a:stretch>
            <a:fillRect/>
          </a:stretch>
        </p:blipFill>
        <p:spPr bwMode="auto">
          <a:xfrm>
            <a:off x="2209800" y="1295400"/>
            <a:ext cx="2174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 l="66112" t="28444" r="16667" b="15556"/>
          <a:stretch>
            <a:fillRect/>
          </a:stretch>
        </p:blipFill>
        <p:spPr bwMode="auto">
          <a:xfrm>
            <a:off x="4381500" y="1295400"/>
            <a:ext cx="2324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print"/>
          <a:srcRect l="66112" t="27556" r="16667" b="13779"/>
          <a:stretch>
            <a:fillRect/>
          </a:stretch>
        </p:blipFill>
        <p:spPr bwMode="auto">
          <a:xfrm>
            <a:off x="6705600" y="1295400"/>
            <a:ext cx="2219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572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Spring: 5.78 in. 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2667000" y="6172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Summer: 15.38 in 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51054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Fall: 6.41 in 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7239000" y="617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Winter: 1.56 in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69A98-BA57-4D20-BB9D-F2DEB403A0E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Hydrography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470" t="23570" r="14223" b="10768"/>
          <a:stretch>
            <a:fillRect/>
          </a:stretch>
        </p:blipFill>
        <p:spPr>
          <a:xfrm>
            <a:off x="457200" y="1447800"/>
            <a:ext cx="3124200" cy="4873625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38600" y="1752600"/>
          <a:ext cx="3581400" cy="2057400"/>
        </p:xfrm>
        <a:graphic>
          <a:graphicData uri="http://schemas.openxmlformats.org/drawingml/2006/table">
            <a:tbl>
              <a:tblPr/>
              <a:tblGrid>
                <a:gridCol w="1297957"/>
                <a:gridCol w="2283443"/>
              </a:tblGrid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Flowrate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cfs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2518.60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1389.69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5313-878A-40B9-9921-48D94EFE2E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171700" y="3467100"/>
            <a:ext cx="23622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TextBox 13"/>
          <p:cNvSpPr txBox="1">
            <a:spLocks noChangeArrowheads="1"/>
          </p:cNvSpPr>
          <p:nvPr/>
        </p:nvSpPr>
        <p:spPr bwMode="auto">
          <a:xfrm>
            <a:off x="4038600" y="41148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 Bear River near Corrine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Bird Data and Variables</a:t>
            </a:r>
          </a:p>
        </p:txBody>
      </p:sp>
      <p:pic>
        <p:nvPicPr>
          <p:cNvPr id="921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4732" t="23570" r="14223" b="10768"/>
          <a:stretch>
            <a:fillRect/>
          </a:stretch>
        </p:blipFill>
        <p:spPr>
          <a:xfrm>
            <a:off x="381000" y="1371600"/>
            <a:ext cx="2286000" cy="4038600"/>
          </a:xfrm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l="64999" t="24889" r="14999" b="7556"/>
          <a:stretch>
            <a:fillRect/>
          </a:stretch>
        </p:blipFill>
        <p:spPr bwMode="auto">
          <a:xfrm>
            <a:off x="2667000" y="1371600"/>
            <a:ext cx="2133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 cstate="print"/>
          <a:srcRect l="66112" t="24001" r="13889" b="9332"/>
          <a:stretch>
            <a:fillRect/>
          </a:stretch>
        </p:blipFill>
        <p:spPr bwMode="auto">
          <a:xfrm>
            <a:off x="4800600" y="1371600"/>
            <a:ext cx="2157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6" cstate="print"/>
          <a:srcRect l="66112" t="24889" r="14999" b="9332"/>
          <a:stretch>
            <a:fillRect/>
          </a:stretch>
        </p:blipFill>
        <p:spPr bwMode="auto">
          <a:xfrm>
            <a:off x="6934200" y="1371600"/>
            <a:ext cx="2065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5A8BB0F-F9BC-4E8C-A4EB-780D9235522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28800" y="4495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4800" y="4419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96000" y="44958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5410200"/>
          <a:ext cx="8839200" cy="1266825"/>
        </p:xfrm>
        <a:graphic>
          <a:graphicData uri="http://schemas.openxmlformats.org/drawingml/2006/table">
            <a:tbl>
              <a:tblPr/>
              <a:tblGrid>
                <a:gridCol w="838200"/>
                <a:gridCol w="1828800"/>
                <a:gridCol w="2209800"/>
                <a:gridCol w="1981200"/>
                <a:gridCol w="1981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Summer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Precipitation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Evaporation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Flowrate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2518.60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1389.69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Birds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6,166,368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7,062,530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10,385,765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1,561,384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Bird Data by Year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1F4B1-326C-4826-9251-78724BED83B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308</Words>
  <Application>Microsoft Office PowerPoint</Application>
  <PresentationFormat>On-screen Show (4:3)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Lower Malad Sub Watershed Analysis and its Effect On The Bear River Migratory Bird Refuge  by  Francisco Suero  UTAH STATE UNIVERSITY</vt:lpstr>
      <vt:lpstr>Outline</vt:lpstr>
      <vt:lpstr>Location</vt:lpstr>
      <vt:lpstr>Topography</vt:lpstr>
      <vt:lpstr>Climate - Precipitation</vt:lpstr>
      <vt:lpstr>Climate – Evaporation</vt:lpstr>
      <vt:lpstr>Hydrography</vt:lpstr>
      <vt:lpstr>Bird Data and Variables</vt:lpstr>
      <vt:lpstr>Bird Data by Year</vt:lpstr>
      <vt:lpstr>Analysis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 Suero</dc:creator>
  <cp:lastModifiedBy>Francisco Suero</cp:lastModifiedBy>
  <cp:revision>28</cp:revision>
  <dcterms:created xsi:type="dcterms:W3CDTF">2009-11-30T20:54:22Z</dcterms:created>
  <dcterms:modified xsi:type="dcterms:W3CDTF">2009-12-01T18:34:32Z</dcterms:modified>
</cp:coreProperties>
</file>