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9" r:id="rId8"/>
    <p:sldId id="270" r:id="rId9"/>
    <p:sldId id="266" r:id="rId10"/>
    <p:sldId id="262" r:id="rId11"/>
    <p:sldId id="267" r:id="rId12"/>
    <p:sldId id="268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3E81-8994-4571-BAB6-93DC73452EE1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4C01-9E0C-471C-AE25-AD091FE139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 of the Santa Clara River flood: Jan 9-12, 2005</a:t>
            </a:r>
            <a:endParaRPr lang="en-US" dirty="0"/>
          </a:p>
        </p:txBody>
      </p:sp>
      <p:pic>
        <p:nvPicPr>
          <p:cNvPr id="6" name="Content Placeholder 5" descr="pictur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7057" y="1600200"/>
            <a:ext cx="6009885" cy="4525963"/>
          </a:xfrm>
        </p:spPr>
      </p:pic>
      <p:sp>
        <p:nvSpPr>
          <p:cNvPr id="7" name="TextBox 6"/>
          <p:cNvSpPr txBox="1"/>
          <p:nvPr/>
        </p:nvSpPr>
        <p:spPr>
          <a:xfrm>
            <a:off x="3276600" y="6324600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Alan </a:t>
            </a:r>
            <a:r>
              <a:rPr lang="en-US" dirty="0" err="1" smtClean="0"/>
              <a:t>Moller</a:t>
            </a:r>
            <a:r>
              <a:rPr lang="en-US" dirty="0" smtClean="0"/>
              <a:t> – CEE 6440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 what’s normal?</a:t>
            </a:r>
            <a:endParaRPr lang="en-US" dirty="0"/>
          </a:p>
        </p:txBody>
      </p:sp>
      <p:pic>
        <p:nvPicPr>
          <p:cNvPr id="5" name="Content Placeholder 4" descr="PcpMn_Dec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733800"/>
            <a:ext cx="2023915" cy="2306399"/>
          </a:xfrm>
        </p:spPr>
      </p:pic>
      <p:pic>
        <p:nvPicPr>
          <p:cNvPr id="6" name="Content Placeholder 5" descr="PcpMn_Jan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934200" y="3810000"/>
            <a:ext cx="2057400" cy="2363460"/>
          </a:xfrm>
        </p:spPr>
      </p:pic>
      <p:pic>
        <p:nvPicPr>
          <p:cNvPr id="7" name="Picture 6" descr="PcpMn_DecJa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1447800"/>
            <a:ext cx="4562475" cy="5262657"/>
          </a:xfrm>
          <a:prstGeom prst="rect">
            <a:avLst/>
          </a:prstGeom>
          <a:effectLst>
            <a:outerShdw blurRad="711200" dist="152400" dir="5400000" sx="120000" sy="120000" algn="ctr" rotWithShape="0">
              <a:srgbClr val="000000">
                <a:alpha val="71000"/>
              </a:srgbClr>
            </a:outerShdw>
          </a:effectLst>
        </p:spPr>
      </p:pic>
      <p:pic>
        <p:nvPicPr>
          <p:cNvPr id="8" name="Picture 7" descr="flowlines_station_locations2.bmp"/>
          <p:cNvPicPr>
            <a:picLocks noChangeAspect="1"/>
          </p:cNvPicPr>
          <p:nvPr/>
        </p:nvPicPr>
        <p:blipFill>
          <a:blip r:embed="rId5" cstate="print"/>
          <a:srcRect r="30847" b="62049"/>
          <a:stretch>
            <a:fillRect/>
          </a:stretch>
        </p:blipFill>
        <p:spPr>
          <a:xfrm>
            <a:off x="4495800" y="5562600"/>
            <a:ext cx="1639907" cy="10626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3352800"/>
            <a:ext cx="2110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Dec. Precip. (in)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1066800"/>
            <a:ext cx="263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Dec + Jan Precip. (in)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3429000"/>
            <a:ext cx="2060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Avg. Jan. Precip. (in)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Precipitation Anomalies for the event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ec_Pcp_Anomaly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733800"/>
            <a:ext cx="2241140" cy="2076887"/>
          </a:xfrm>
        </p:spPr>
      </p:pic>
      <p:pic>
        <p:nvPicPr>
          <p:cNvPr id="6" name="Content Placeholder 5" descr="Jan_Pcp_Anomaly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9400" y="3657600"/>
            <a:ext cx="2291934" cy="2126343"/>
          </a:xfrm>
        </p:spPr>
      </p:pic>
      <p:pic>
        <p:nvPicPr>
          <p:cNvPr id="7" name="Picture 6" descr="DecJan_Pcp_Anomaly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828800"/>
            <a:ext cx="4119562" cy="3862512"/>
          </a:xfrm>
          <a:prstGeom prst="rect">
            <a:avLst/>
          </a:prstGeom>
          <a:effectLst>
            <a:outerShdw blurRad="558800" dist="50800" dir="5400000" sx="117000" sy="117000" algn="ctr" rotWithShape="0">
              <a:srgbClr val="000000">
                <a:alpha val="74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38400" y="1295400"/>
            <a:ext cx="417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(Dec 25-Jan 15 Totals) – (</a:t>
            </a:r>
            <a:r>
              <a:rPr lang="en-US" dirty="0" err="1" smtClean="0"/>
              <a:t>Dec+Jan</a:t>
            </a:r>
            <a:r>
              <a:rPr lang="en-US" dirty="0" smtClean="0"/>
              <a:t> Average)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352800"/>
            <a:ext cx="223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(Dec 25-31)-(Dec </a:t>
            </a:r>
            <a:r>
              <a:rPr lang="en-US" dirty="0" err="1" smtClean="0"/>
              <a:t>Avg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3276600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(Jan 1-15)-(Jan </a:t>
            </a:r>
            <a:r>
              <a:rPr lang="en-US" dirty="0" err="1" smtClean="0"/>
              <a:t>Avg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Normal</a:t>
            </a:r>
            <a:endParaRPr lang="en-US" dirty="0"/>
          </a:p>
        </p:txBody>
      </p:sp>
      <p:pic>
        <p:nvPicPr>
          <p:cNvPr id="4" name="Content Placeholder 3" descr="All_Pcp_%DJmn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7622" y="1600200"/>
            <a:ext cx="4828756" cy="4525963"/>
          </a:xfrm>
        </p:spPr>
      </p:pic>
      <p:sp>
        <p:nvSpPr>
          <p:cNvPr id="5" name="TextBox 4"/>
          <p:cNvSpPr txBox="1"/>
          <p:nvPr/>
        </p:nvSpPr>
        <p:spPr>
          <a:xfrm>
            <a:off x="1981200" y="1219200"/>
            <a:ext cx="534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25-Jan 15 Totals compared to the </a:t>
            </a:r>
            <a:r>
              <a:rPr lang="en-US" dirty="0" err="1" smtClean="0"/>
              <a:t>Dec+Jan</a:t>
            </a:r>
            <a:r>
              <a:rPr lang="en-US" dirty="0" smtClean="0"/>
              <a:t> Average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lines_station_locatio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743200"/>
            <a:ext cx="3237350" cy="2471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Response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6324599" cy="395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>
            <a:stCxn id="26" idx="1"/>
          </p:cNvCxnSpPr>
          <p:nvPr/>
        </p:nvCxnSpPr>
        <p:spPr>
          <a:xfrm rot="16200000" flipV="1">
            <a:off x="6781800" y="2514600"/>
            <a:ext cx="566878" cy="16336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5943600" y="3352800"/>
            <a:ext cx="1371600" cy="3048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1"/>
          </p:cNvCxnSpPr>
          <p:nvPr/>
        </p:nvCxnSpPr>
        <p:spPr>
          <a:xfrm rot="16200000" flipV="1">
            <a:off x="6286500" y="3467100"/>
            <a:ext cx="262078" cy="7954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1"/>
          </p:cNvCxnSpPr>
          <p:nvPr/>
        </p:nvCxnSpPr>
        <p:spPr>
          <a:xfrm rot="16200000" flipV="1">
            <a:off x="6477000" y="3810000"/>
            <a:ext cx="719278" cy="13288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315200" y="35814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48600" y="35814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81800" y="39624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67600" y="4800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near the river</a:t>
            </a:r>
            <a:endParaRPr lang="en-US" dirty="0"/>
          </a:p>
        </p:txBody>
      </p:sp>
      <p:pic>
        <p:nvPicPr>
          <p:cNvPr id="4" name="Content Placeholder 3" descr="LandUse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6894" y="1600200"/>
            <a:ext cx="5630211" cy="4525963"/>
          </a:xfrm>
        </p:spPr>
      </p:pic>
      <p:sp>
        <p:nvSpPr>
          <p:cNvPr id="5" name="TextBox 4"/>
          <p:cNvSpPr txBox="1"/>
          <p:nvPr/>
        </p:nvSpPr>
        <p:spPr>
          <a:xfrm>
            <a:off x="914400" y="624840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Orange: Residential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1651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Green: Riparian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6248400"/>
            <a:ext cx="2766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Colors: Various Crops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4114800"/>
            <a:ext cx="1601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Santa Clara, UT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876800"/>
            <a:ext cx="15309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St. George, UT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t">
            <a:normAutofit/>
          </a:bodyPr>
          <a:lstStyle/>
          <a:p>
            <a:r>
              <a:rPr lang="en-US" sz="3700" dirty="0" smtClean="0"/>
              <a:t>SNOTEL data shows other factors at play:</a:t>
            </a:r>
            <a:endParaRPr lang="en-US" sz="37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6958"/>
            <a:ext cx="3164746" cy="190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211702" cy="193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flowlines_station_locations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4386533"/>
            <a:ext cx="3237350" cy="247146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52800"/>
            <a:ext cx="303681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>
            <a:stCxn id="19" idx="0"/>
          </p:cNvCxnSpPr>
          <p:nvPr/>
        </p:nvCxnSpPr>
        <p:spPr>
          <a:xfrm rot="5400000" flipH="1" flipV="1">
            <a:off x="5086351" y="4019549"/>
            <a:ext cx="1371600" cy="19050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6"/>
          </p:cNvCxnSpPr>
          <p:nvPr/>
        </p:nvCxnSpPr>
        <p:spPr>
          <a:xfrm flipV="1">
            <a:off x="5486400" y="5105400"/>
            <a:ext cx="609600" cy="19050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0" idx="1"/>
          </p:cNvCxnSpPr>
          <p:nvPr/>
        </p:nvCxnSpPr>
        <p:spPr>
          <a:xfrm rot="16200000" flipV="1">
            <a:off x="3009900" y="4076700"/>
            <a:ext cx="1557478" cy="1096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1"/>
          </p:cNvCxnSpPr>
          <p:nvPr/>
        </p:nvCxnSpPr>
        <p:spPr>
          <a:xfrm rot="16200000" flipV="1">
            <a:off x="3048000" y="4495800"/>
            <a:ext cx="185878" cy="64307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57800" y="5181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48006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10000" y="48768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48768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13423"/>
            <a:ext cx="2908300" cy="175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838200" y="990600"/>
            <a:ext cx="741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Snowfall changing to rain leading to increased runoff due to extra snowmelt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Runoff Ratio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problematic due to combination of Rain and additional snowmelt</a:t>
            </a:r>
          </a:p>
          <a:p>
            <a:endParaRPr lang="en-US" dirty="0" smtClean="0"/>
          </a:p>
          <a:p>
            <a:r>
              <a:rPr lang="en-US" dirty="0" smtClean="0"/>
              <a:t>Compare results with data from the Precipitation Frequency Data Server</a:t>
            </a:r>
          </a:p>
          <a:p>
            <a:pPr lvl="1"/>
            <a:r>
              <a:rPr lang="en-US" dirty="0" smtClean="0"/>
              <a:t>To get a more thorough understanding of the statistical significance of this event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Santa Clara Basin?</a:t>
            </a:r>
            <a:endParaRPr lang="en-US" dirty="0"/>
          </a:p>
        </p:txBody>
      </p:sp>
      <p:pic>
        <p:nvPicPr>
          <p:cNvPr id="4" name="Content Placeholder 3" descr="Utah_loca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3200399" cy="3535363"/>
          </a:xfrm>
        </p:spPr>
      </p:pic>
      <p:pic>
        <p:nvPicPr>
          <p:cNvPr id="5" name="Picture 4" descr="SantaClara_loca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5202" y="2590800"/>
            <a:ext cx="4996988" cy="413658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14" idx="0"/>
          </p:cNvCxnSpPr>
          <p:nvPr/>
        </p:nvCxnSpPr>
        <p:spPr>
          <a:xfrm rot="5400000" flipH="1" flipV="1">
            <a:off x="1333500" y="1943100"/>
            <a:ext cx="1981200" cy="3276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2"/>
          </p:cNvCxnSpPr>
          <p:nvPr/>
        </p:nvCxnSpPr>
        <p:spPr>
          <a:xfrm rot="16200000" flipH="1">
            <a:off x="1485900" y="4229100"/>
            <a:ext cx="1676400" cy="3276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1000" y="4572000"/>
            <a:ext cx="609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duties: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base map of the Santa Clara Basin</a:t>
            </a:r>
          </a:p>
          <a:p>
            <a:pPr lvl="1"/>
            <a:r>
              <a:rPr lang="en-US" dirty="0" err="1" smtClean="0"/>
              <a:t>NHDPlus</a:t>
            </a:r>
            <a:r>
              <a:rPr lang="en-US" dirty="0" smtClean="0"/>
              <a:t> </a:t>
            </a:r>
            <a:r>
              <a:rPr lang="en-US" dirty="0" err="1" smtClean="0"/>
              <a:t>Flowlines</a:t>
            </a:r>
            <a:endParaRPr lang="en-US" dirty="0" smtClean="0"/>
          </a:p>
          <a:p>
            <a:pPr lvl="1"/>
            <a:r>
              <a:rPr lang="en-US" dirty="0" smtClean="0"/>
              <a:t>Watershed Boundary </a:t>
            </a:r>
            <a:r>
              <a:rPr lang="en-US" dirty="0" err="1" smtClean="0"/>
              <a:t>DataSet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Locate weather/stream monitoring stations</a:t>
            </a:r>
          </a:p>
          <a:p>
            <a:pPr lvl="1"/>
            <a:r>
              <a:rPr lang="en-US" dirty="0" smtClean="0"/>
              <a:t>USGS Stream gages (4)</a:t>
            </a:r>
          </a:p>
          <a:p>
            <a:pPr lvl="1"/>
            <a:r>
              <a:rPr lang="en-US" dirty="0" smtClean="0"/>
              <a:t>COOP weather stations (7)</a:t>
            </a:r>
          </a:p>
          <a:p>
            <a:pPr lvl="1"/>
            <a:r>
              <a:rPr lang="en-US" dirty="0" smtClean="0"/>
              <a:t>SNOTEL weather stations (4)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map with monitoring stations</a:t>
            </a:r>
            <a:endParaRPr lang="en-US" dirty="0"/>
          </a:p>
        </p:txBody>
      </p:sp>
      <p:pic>
        <p:nvPicPr>
          <p:cNvPr id="4" name="Content Placeholder 3" descr="flowlines_station_location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5676191" cy="4333334"/>
          </a:xfrm>
        </p:spPr>
      </p:pic>
      <p:pic>
        <p:nvPicPr>
          <p:cNvPr id="5" name="Picture 4" descr="flowlines_station_locations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124200"/>
            <a:ext cx="2371429" cy="28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6200" y="3810000"/>
            <a:ext cx="686406" cy="30777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400" dirty="0" smtClean="0"/>
              <a:t>(USGS)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the precipitation occur?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did the precipitation occur?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772400" cy="465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Some Radar Imagery</a:t>
            </a:r>
            <a:endParaRPr lang="en-US" dirty="0"/>
          </a:p>
        </p:txBody>
      </p:sp>
      <p:pic>
        <p:nvPicPr>
          <p:cNvPr id="8" name="Picture 7" descr="Jan9_Rada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1676400"/>
            <a:ext cx="2428221" cy="2971800"/>
          </a:xfrm>
          <a:prstGeom prst="rect">
            <a:avLst/>
          </a:prstGeom>
        </p:spPr>
      </p:pic>
      <p:pic>
        <p:nvPicPr>
          <p:cNvPr id="7" name="Content Placeholder 6" descr="Jan10_Radar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2209800"/>
            <a:ext cx="2480897" cy="3034636"/>
          </a:xfrm>
        </p:spPr>
      </p:pic>
      <p:pic>
        <p:nvPicPr>
          <p:cNvPr id="9" name="Picture 8" descr="Jan11_Radar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90800"/>
            <a:ext cx="2475738" cy="3029522"/>
          </a:xfrm>
          <a:prstGeom prst="rect">
            <a:avLst/>
          </a:prstGeom>
        </p:spPr>
      </p:pic>
      <p:pic>
        <p:nvPicPr>
          <p:cNvPr id="10" name="Picture 9" descr="Jan12_Radar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124200"/>
            <a:ext cx="2468499" cy="30367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464820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5257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6388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17220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12954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radar used here is located roughly 55 miles to the NE of the Santa Clara Basin and stands at an elevation of nearly 10000 feet.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Radar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Terrain leads to blockage</a:t>
            </a:r>
          </a:p>
          <a:p>
            <a:r>
              <a:rPr lang="en-US" dirty="0" smtClean="0"/>
              <a:t>Larger distance from radar reduces quality </a:t>
            </a:r>
          </a:p>
          <a:p>
            <a:pPr lvl="1"/>
            <a:r>
              <a:rPr lang="en-US" dirty="0" smtClean="0"/>
              <a:t>Radar beam too high</a:t>
            </a:r>
          </a:p>
          <a:p>
            <a:pPr lvl="1"/>
            <a:r>
              <a:rPr lang="en-US" dirty="0" smtClean="0"/>
              <a:t>Radar beam width too wide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4114800" y="5029200"/>
            <a:ext cx="222504" cy="152400"/>
          </a:xfrm>
          <a:prstGeom prst="triangl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1143000" y="5181600"/>
            <a:ext cx="6248400" cy="1143000"/>
          </a:xfrm>
          <a:prstGeom prst="arc">
            <a:avLst/>
          </a:prstGeom>
          <a:ln w="158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7" idx="0"/>
          </p:cNvCxnSpPr>
          <p:nvPr/>
        </p:nvCxnSpPr>
        <p:spPr>
          <a:xfrm rot="5400000" flipH="1" flipV="1">
            <a:off x="5999226" y="3103626"/>
            <a:ext cx="152400" cy="3698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 rot="5400000" flipH="1" flipV="1">
            <a:off x="5770626" y="2798826"/>
            <a:ext cx="685800" cy="3774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5080987" y="4724400"/>
            <a:ext cx="432479" cy="404592"/>
          </a:xfrm>
          <a:custGeom>
            <a:avLst/>
            <a:gdLst>
              <a:gd name="connsiteX0" fmla="*/ 59184 w 432479"/>
              <a:gd name="connsiteY0" fmla="*/ 352243 h 404592"/>
              <a:gd name="connsiteX1" fmla="*/ 423168 w 432479"/>
              <a:gd name="connsiteY1" fmla="*/ 343365 h 404592"/>
              <a:gd name="connsiteX2" fmla="*/ 414291 w 432479"/>
              <a:gd name="connsiteY2" fmla="*/ 316732 h 404592"/>
              <a:gd name="connsiteX3" fmla="*/ 378780 w 432479"/>
              <a:gd name="connsiteY3" fmla="*/ 281221 h 404592"/>
              <a:gd name="connsiteX4" fmla="*/ 387658 w 432479"/>
              <a:gd name="connsiteY4" fmla="*/ 245710 h 404592"/>
              <a:gd name="connsiteX5" fmla="*/ 405413 w 432479"/>
              <a:gd name="connsiteY5" fmla="*/ 219077 h 404592"/>
              <a:gd name="connsiteX6" fmla="*/ 387658 w 432479"/>
              <a:gd name="connsiteY6" fmla="*/ 192444 h 404592"/>
              <a:gd name="connsiteX7" fmla="*/ 352147 w 432479"/>
              <a:gd name="connsiteY7" fmla="*/ 130301 h 404592"/>
              <a:gd name="connsiteX8" fmla="*/ 325514 w 432479"/>
              <a:gd name="connsiteY8" fmla="*/ 121423 h 404592"/>
              <a:gd name="connsiteX9" fmla="*/ 307759 w 432479"/>
              <a:gd name="connsiteY9" fmla="*/ 94790 h 404592"/>
              <a:gd name="connsiteX10" fmla="*/ 147961 w 432479"/>
              <a:gd name="connsiteY10" fmla="*/ 41524 h 404592"/>
              <a:gd name="connsiteX11" fmla="*/ 94695 w 432479"/>
              <a:gd name="connsiteY11" fmla="*/ 41524 h 404592"/>
              <a:gd name="connsiteX12" fmla="*/ 76939 w 432479"/>
              <a:gd name="connsiteY12" fmla="*/ 94790 h 404592"/>
              <a:gd name="connsiteX13" fmla="*/ 68062 w 432479"/>
              <a:gd name="connsiteY13" fmla="*/ 148056 h 404592"/>
              <a:gd name="connsiteX14" fmla="*/ 59184 w 432479"/>
              <a:gd name="connsiteY14" fmla="*/ 174689 h 404592"/>
              <a:gd name="connsiteX15" fmla="*/ 68062 w 432479"/>
              <a:gd name="connsiteY15" fmla="*/ 307854 h 404592"/>
              <a:gd name="connsiteX16" fmla="*/ 59184 w 432479"/>
              <a:gd name="connsiteY16" fmla="*/ 352243 h 40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2479" h="404592">
                <a:moveTo>
                  <a:pt x="59184" y="352243"/>
                </a:moveTo>
                <a:cubicBezTo>
                  <a:pt x="118368" y="358161"/>
                  <a:pt x="302406" y="355441"/>
                  <a:pt x="423168" y="343365"/>
                </a:cubicBezTo>
                <a:cubicBezTo>
                  <a:pt x="432479" y="342434"/>
                  <a:pt x="419730" y="324347"/>
                  <a:pt x="414291" y="316732"/>
                </a:cubicBezTo>
                <a:cubicBezTo>
                  <a:pt x="404561" y="303110"/>
                  <a:pt x="378780" y="281221"/>
                  <a:pt x="378780" y="281221"/>
                </a:cubicBezTo>
                <a:cubicBezTo>
                  <a:pt x="381739" y="269384"/>
                  <a:pt x="382852" y="256925"/>
                  <a:pt x="387658" y="245710"/>
                </a:cubicBezTo>
                <a:cubicBezTo>
                  <a:pt x="391861" y="235903"/>
                  <a:pt x="405413" y="229747"/>
                  <a:pt x="405413" y="219077"/>
                </a:cubicBezTo>
                <a:cubicBezTo>
                  <a:pt x="405413" y="208407"/>
                  <a:pt x="392430" y="201987"/>
                  <a:pt x="387658" y="192444"/>
                </a:cubicBezTo>
                <a:cubicBezTo>
                  <a:pt x="371223" y="159573"/>
                  <a:pt x="388946" y="160966"/>
                  <a:pt x="352147" y="130301"/>
                </a:cubicBezTo>
                <a:cubicBezTo>
                  <a:pt x="344958" y="124310"/>
                  <a:pt x="334392" y="124382"/>
                  <a:pt x="325514" y="121423"/>
                </a:cubicBezTo>
                <a:cubicBezTo>
                  <a:pt x="319596" y="112545"/>
                  <a:pt x="311505" y="104780"/>
                  <a:pt x="307759" y="94790"/>
                </a:cubicBezTo>
                <a:cubicBezTo>
                  <a:pt x="272212" y="0"/>
                  <a:pt x="370002" y="54586"/>
                  <a:pt x="147961" y="41524"/>
                </a:cubicBezTo>
                <a:cubicBezTo>
                  <a:pt x="134303" y="36971"/>
                  <a:pt x="108353" y="22402"/>
                  <a:pt x="94695" y="41524"/>
                </a:cubicBezTo>
                <a:cubicBezTo>
                  <a:pt x="83817" y="56754"/>
                  <a:pt x="76939" y="94790"/>
                  <a:pt x="76939" y="94790"/>
                </a:cubicBezTo>
                <a:cubicBezTo>
                  <a:pt x="73980" y="112545"/>
                  <a:pt x="71967" y="130484"/>
                  <a:pt x="68062" y="148056"/>
                </a:cubicBezTo>
                <a:cubicBezTo>
                  <a:pt x="66032" y="157191"/>
                  <a:pt x="59184" y="165331"/>
                  <a:pt x="59184" y="174689"/>
                </a:cubicBezTo>
                <a:cubicBezTo>
                  <a:pt x="59184" y="219176"/>
                  <a:pt x="63149" y="263639"/>
                  <a:pt x="68062" y="307854"/>
                </a:cubicBezTo>
                <a:cubicBezTo>
                  <a:pt x="78811" y="404592"/>
                  <a:pt x="0" y="346325"/>
                  <a:pt x="59184" y="35224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705600" y="4700726"/>
            <a:ext cx="320727" cy="176074"/>
          </a:xfrm>
          <a:custGeom>
            <a:avLst/>
            <a:gdLst>
              <a:gd name="connsiteX0" fmla="*/ 51786 w 389529"/>
              <a:gd name="connsiteY0" fmla="*/ 222829 h 231707"/>
              <a:gd name="connsiteX1" fmla="*/ 380260 w 389529"/>
              <a:gd name="connsiteY1" fmla="*/ 205074 h 231707"/>
              <a:gd name="connsiteX2" fmla="*/ 371383 w 389529"/>
              <a:gd name="connsiteY2" fmla="*/ 178441 h 231707"/>
              <a:gd name="connsiteX3" fmla="*/ 380260 w 389529"/>
              <a:gd name="connsiteY3" fmla="*/ 151808 h 231707"/>
              <a:gd name="connsiteX4" fmla="*/ 309239 w 389529"/>
              <a:gd name="connsiteY4" fmla="*/ 134052 h 231707"/>
              <a:gd name="connsiteX5" fmla="*/ 300361 w 389529"/>
              <a:gd name="connsiteY5" fmla="*/ 63031 h 231707"/>
              <a:gd name="connsiteX6" fmla="*/ 273728 w 389529"/>
              <a:gd name="connsiteY6" fmla="*/ 45276 h 231707"/>
              <a:gd name="connsiteX7" fmla="*/ 264851 w 389529"/>
              <a:gd name="connsiteY7" fmla="*/ 18643 h 231707"/>
              <a:gd name="connsiteX8" fmla="*/ 51786 w 389529"/>
              <a:gd name="connsiteY8" fmla="*/ 18643 h 231707"/>
              <a:gd name="connsiteX9" fmla="*/ 69542 w 389529"/>
              <a:gd name="connsiteY9" fmla="*/ 151808 h 231707"/>
              <a:gd name="connsiteX10" fmla="*/ 51786 w 389529"/>
              <a:gd name="connsiteY10" fmla="*/ 222829 h 23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529" h="231707">
                <a:moveTo>
                  <a:pt x="51786" y="222829"/>
                </a:moveTo>
                <a:cubicBezTo>
                  <a:pt x="103572" y="231707"/>
                  <a:pt x="271651" y="220158"/>
                  <a:pt x="380260" y="205074"/>
                </a:cubicBezTo>
                <a:cubicBezTo>
                  <a:pt x="389529" y="203787"/>
                  <a:pt x="371383" y="187799"/>
                  <a:pt x="371383" y="178441"/>
                </a:cubicBezTo>
                <a:cubicBezTo>
                  <a:pt x="371383" y="169083"/>
                  <a:pt x="377301" y="160686"/>
                  <a:pt x="380260" y="151808"/>
                </a:cubicBezTo>
                <a:lnTo>
                  <a:pt x="309239" y="134052"/>
                </a:lnTo>
                <a:cubicBezTo>
                  <a:pt x="286093" y="128265"/>
                  <a:pt x="309222" y="85182"/>
                  <a:pt x="300361" y="63031"/>
                </a:cubicBezTo>
                <a:cubicBezTo>
                  <a:pt x="296398" y="53125"/>
                  <a:pt x="282606" y="51194"/>
                  <a:pt x="273728" y="45276"/>
                </a:cubicBezTo>
                <a:cubicBezTo>
                  <a:pt x="270769" y="36398"/>
                  <a:pt x="273645" y="21841"/>
                  <a:pt x="264851" y="18643"/>
                </a:cubicBezTo>
                <a:cubicBezTo>
                  <a:pt x="213585" y="0"/>
                  <a:pt x="95631" y="15511"/>
                  <a:pt x="51786" y="18643"/>
                </a:cubicBezTo>
                <a:cubicBezTo>
                  <a:pt x="53976" y="33969"/>
                  <a:pt x="69542" y="140333"/>
                  <a:pt x="69542" y="151808"/>
                </a:cubicBezTo>
                <a:cubicBezTo>
                  <a:pt x="69542" y="207993"/>
                  <a:pt x="0" y="213951"/>
                  <a:pt x="51786" y="22282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10400" y="5105400"/>
            <a:ext cx="389529" cy="231707"/>
          </a:xfrm>
          <a:custGeom>
            <a:avLst/>
            <a:gdLst>
              <a:gd name="connsiteX0" fmla="*/ 51786 w 389529"/>
              <a:gd name="connsiteY0" fmla="*/ 222829 h 231707"/>
              <a:gd name="connsiteX1" fmla="*/ 380260 w 389529"/>
              <a:gd name="connsiteY1" fmla="*/ 205074 h 231707"/>
              <a:gd name="connsiteX2" fmla="*/ 371383 w 389529"/>
              <a:gd name="connsiteY2" fmla="*/ 178441 h 231707"/>
              <a:gd name="connsiteX3" fmla="*/ 380260 w 389529"/>
              <a:gd name="connsiteY3" fmla="*/ 151808 h 231707"/>
              <a:gd name="connsiteX4" fmla="*/ 309239 w 389529"/>
              <a:gd name="connsiteY4" fmla="*/ 134052 h 231707"/>
              <a:gd name="connsiteX5" fmla="*/ 300361 w 389529"/>
              <a:gd name="connsiteY5" fmla="*/ 63031 h 231707"/>
              <a:gd name="connsiteX6" fmla="*/ 273728 w 389529"/>
              <a:gd name="connsiteY6" fmla="*/ 45276 h 231707"/>
              <a:gd name="connsiteX7" fmla="*/ 264851 w 389529"/>
              <a:gd name="connsiteY7" fmla="*/ 18643 h 231707"/>
              <a:gd name="connsiteX8" fmla="*/ 51786 w 389529"/>
              <a:gd name="connsiteY8" fmla="*/ 18643 h 231707"/>
              <a:gd name="connsiteX9" fmla="*/ 69542 w 389529"/>
              <a:gd name="connsiteY9" fmla="*/ 151808 h 231707"/>
              <a:gd name="connsiteX10" fmla="*/ 51786 w 389529"/>
              <a:gd name="connsiteY10" fmla="*/ 222829 h 231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529" h="231707">
                <a:moveTo>
                  <a:pt x="51786" y="222829"/>
                </a:moveTo>
                <a:cubicBezTo>
                  <a:pt x="103572" y="231707"/>
                  <a:pt x="271651" y="220158"/>
                  <a:pt x="380260" y="205074"/>
                </a:cubicBezTo>
                <a:cubicBezTo>
                  <a:pt x="389529" y="203787"/>
                  <a:pt x="371383" y="187799"/>
                  <a:pt x="371383" y="178441"/>
                </a:cubicBezTo>
                <a:cubicBezTo>
                  <a:pt x="371383" y="169083"/>
                  <a:pt x="377301" y="160686"/>
                  <a:pt x="380260" y="151808"/>
                </a:cubicBezTo>
                <a:lnTo>
                  <a:pt x="309239" y="134052"/>
                </a:lnTo>
                <a:cubicBezTo>
                  <a:pt x="286093" y="128265"/>
                  <a:pt x="309222" y="85182"/>
                  <a:pt x="300361" y="63031"/>
                </a:cubicBezTo>
                <a:cubicBezTo>
                  <a:pt x="296398" y="53125"/>
                  <a:pt x="282606" y="51194"/>
                  <a:pt x="273728" y="45276"/>
                </a:cubicBezTo>
                <a:cubicBezTo>
                  <a:pt x="270769" y="36398"/>
                  <a:pt x="273645" y="21841"/>
                  <a:pt x="264851" y="18643"/>
                </a:cubicBezTo>
                <a:cubicBezTo>
                  <a:pt x="213585" y="0"/>
                  <a:pt x="95631" y="15511"/>
                  <a:pt x="51786" y="18643"/>
                </a:cubicBezTo>
                <a:cubicBezTo>
                  <a:pt x="53976" y="33969"/>
                  <a:pt x="69542" y="140333"/>
                  <a:pt x="69542" y="151808"/>
                </a:cubicBezTo>
                <a:cubicBezTo>
                  <a:pt x="69542" y="207993"/>
                  <a:pt x="0" y="213951"/>
                  <a:pt x="51786" y="222829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953000" y="434340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How much precipitation fell?</a:t>
            </a:r>
            <a:endParaRPr lang="en-US" dirty="0"/>
          </a:p>
        </p:txBody>
      </p:sp>
      <p:pic>
        <p:nvPicPr>
          <p:cNvPr id="5" name="Content Placeholder 4" descr="PcpT_Dec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733800"/>
            <a:ext cx="2329511" cy="2653584"/>
          </a:xfrm>
        </p:spPr>
      </p:pic>
      <p:pic>
        <p:nvPicPr>
          <p:cNvPr id="6" name="Content Placeholder 5" descr="PcpT_Jan.t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05600" y="3657600"/>
            <a:ext cx="2339337" cy="2697163"/>
          </a:xfrm>
        </p:spPr>
      </p:pic>
      <p:sp>
        <p:nvSpPr>
          <p:cNvPr id="7" name="TextBox 6"/>
          <p:cNvSpPr txBox="1"/>
          <p:nvPr/>
        </p:nvSpPr>
        <p:spPr>
          <a:xfrm>
            <a:off x="381000" y="3276600"/>
            <a:ext cx="1636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 25-31 Total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3200400"/>
            <a:ext cx="146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1-15 Total</a:t>
            </a:r>
            <a:endParaRPr lang="en-US" dirty="0"/>
          </a:p>
        </p:txBody>
      </p:sp>
      <p:pic>
        <p:nvPicPr>
          <p:cNvPr id="9" name="Picture 8" descr="PcpT_all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620764"/>
            <a:ext cx="3971925" cy="4551436"/>
          </a:xfrm>
          <a:prstGeom prst="rect">
            <a:avLst/>
          </a:prstGeom>
          <a:effectLst>
            <a:outerShdw blurRad="533400" dist="50800" dir="5400000" sx="112000" sy="112000" algn="ctr" rotWithShape="0">
              <a:srgbClr val="000000">
                <a:alpha val="78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67000" y="1143000"/>
            <a:ext cx="39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Event Precipitation (Dec 25-Jan 15)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838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COOP and SNOTEL data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333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Analysis of the Santa Clara River flood: Jan 9-12, 2005</vt:lpstr>
      <vt:lpstr>Where is the Santa Clara Basin?</vt:lpstr>
      <vt:lpstr>Initial duties:</vt:lpstr>
      <vt:lpstr>Base map with monitoring stations</vt:lpstr>
      <vt:lpstr>When did the precipitation occur?</vt:lpstr>
      <vt:lpstr>When did the precipitation occur?</vt:lpstr>
      <vt:lpstr>Some Radar Imagery</vt:lpstr>
      <vt:lpstr>Limitations of Radar Data</vt:lpstr>
      <vt:lpstr>How much precipitation fell?</vt:lpstr>
      <vt:lpstr>So what’s normal?</vt:lpstr>
      <vt:lpstr>Precipitation Anomalies for the event </vt:lpstr>
      <vt:lpstr>Percent of Normal</vt:lpstr>
      <vt:lpstr>Stream Response</vt:lpstr>
      <vt:lpstr>Land use near the river</vt:lpstr>
      <vt:lpstr>SNOTEL data shows other factors at play:</vt:lpstr>
      <vt:lpstr>Further Work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Santa Clara River flood: Jan 9-12, 2005</dc:title>
  <dc:creator>Alan Moller</dc:creator>
  <cp:lastModifiedBy>Alan Moller</cp:lastModifiedBy>
  <cp:revision>25</cp:revision>
  <dcterms:created xsi:type="dcterms:W3CDTF">2009-12-01T08:17:24Z</dcterms:created>
  <dcterms:modified xsi:type="dcterms:W3CDTF">2009-12-01T17:28:15Z</dcterms:modified>
</cp:coreProperties>
</file>