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sldIdLst>
    <p:sldId id="256" r:id="rId2"/>
    <p:sldId id="257" r:id="rId3"/>
    <p:sldId id="260" r:id="rId4"/>
    <p:sldId id="264" r:id="rId5"/>
    <p:sldId id="279" r:id="rId6"/>
    <p:sldId id="299" r:id="rId7"/>
    <p:sldId id="258" r:id="rId8"/>
    <p:sldId id="262" r:id="rId9"/>
    <p:sldId id="297" r:id="rId10"/>
    <p:sldId id="266" r:id="rId11"/>
    <p:sldId id="274" r:id="rId12"/>
    <p:sldId id="263" r:id="rId13"/>
    <p:sldId id="295" r:id="rId14"/>
    <p:sldId id="287" r:id="rId15"/>
    <p:sldId id="265" r:id="rId16"/>
    <p:sldId id="296" r:id="rId17"/>
    <p:sldId id="288" r:id="rId18"/>
    <p:sldId id="277" r:id="rId19"/>
    <p:sldId id="278" r:id="rId20"/>
    <p:sldId id="280" r:id="rId21"/>
    <p:sldId id="271" r:id="rId22"/>
    <p:sldId id="285" r:id="rId23"/>
    <p:sldId id="289" r:id="rId24"/>
    <p:sldId id="290" r:id="rId25"/>
    <p:sldId id="298" r:id="rId26"/>
    <p:sldId id="281" r:id="rId27"/>
    <p:sldId id="282" r:id="rId28"/>
    <p:sldId id="29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39" autoAdjust="0"/>
    <p:restoredTop sz="93719" autoAdjust="0"/>
  </p:normalViewPr>
  <p:slideViewPr>
    <p:cSldViewPr>
      <p:cViewPr varScale="1">
        <p:scale>
          <a:sx n="106" d="100"/>
          <a:sy n="106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FA1614-09A3-4A85-A678-108A294F03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A93C5-A693-40FE-AA49-9979CCF3269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D1F4E-6C8B-4895-B607-16A3D6CC2275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CA4A6-3B22-4992-96CC-70B6C1AE4E7F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A8EE0-9206-46A8-810E-DD8C9DD14474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A62DC-D69D-4DBC-832E-53A200F94A90}" type="slidenum">
              <a:rPr lang="en-US"/>
              <a:pPr/>
              <a:t>13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69931-A0FF-421C-B814-9B495D8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9A41E-4AB5-4AC5-84D9-FA1D7632B712}" type="slidenum">
              <a:rPr lang="en-US"/>
              <a:pPr/>
              <a:t>15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FF259-B934-45B0-9040-ED2FF5A0FC6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C688C-F6AB-42D4-942D-15E998C1C681}" type="slidenum">
              <a:rPr lang="en-US"/>
              <a:pPr/>
              <a:t>17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89DC9-C920-40A4-A348-637A87BCDDF1}" type="slidenum">
              <a:rPr lang="en-US"/>
              <a:pPr/>
              <a:t>18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73449-A151-41FF-9BFA-A1C28D5A571D}" type="slidenum">
              <a:rPr lang="en-US"/>
              <a:pPr/>
              <a:t>19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88874-804F-4DE0-89FA-85FFF471F12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A6168-4CDC-4E90-9DF8-A4FB097AA23D}" type="slidenum">
              <a:rPr lang="en-US"/>
              <a:pPr/>
              <a:t>20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C61A2-3646-411A-875C-B4D6C3E58F32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89912-4AA5-4C9C-9C1A-B5A6DA3E5981}" type="slidenum">
              <a:rPr lang="en-US"/>
              <a:pPr/>
              <a:t>22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C1D20-EA53-4BC3-9B54-05C8D906679C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7B413-3C45-4049-856D-FDBDEE7172FA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EF4A9-3302-4F61-9EFA-21B5C76E7EE3}" type="slidenum">
              <a:rPr lang="en-US"/>
              <a:pPr/>
              <a:t>25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22067-9EC4-41A1-BC42-8FBF6559BA7A}" type="slidenum">
              <a:rPr lang="en-US"/>
              <a:pPr/>
              <a:t>26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04FDC-E42F-4E71-A17A-E8835D7B694E}" type="slidenum">
              <a:rPr lang="en-US"/>
              <a:pPr/>
              <a:t>27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9B561-BE6E-40B4-B5C4-51CEAAB2E522}" type="slidenum">
              <a:rPr lang="en-US"/>
              <a:pPr/>
              <a:t>28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87ABB-D272-43DD-BFE0-60824E8FE565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74974-F30F-428E-A6DF-F56A6E3528B6}" type="slidenum">
              <a:rPr lang="en-US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D4F2D-8F2C-4F63-ACE3-0C651CD63C6A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DC5B3-38EE-4301-B744-63DF09314B81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648A3-C259-474D-8F4A-14FB65CF7372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FDB87-560E-47C5-9DCA-F8C085F09000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D2F8B-8787-468B-B750-63A608F2C051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63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63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63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3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E8A776-294B-4BF2-8DA5-9F1E01A28D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9B6CF-F879-485D-9788-DAC8002B6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654E-B178-4FE3-90D4-8C5DF2B90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D8BE4A-F1D7-40A8-ABE0-AA0B65B0E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03DB34-A00C-4F86-BF05-F15081B61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42EC-D7B4-4FAC-AFA8-8D8D7C2E4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ED42-AC66-421B-B13A-A5277A9F7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9EB3-1490-4806-BC50-638C5B439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4ACEB-5F90-44CE-9155-7371F7A7F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5E9A2-C7B2-48E8-AEA7-A0A165C95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FD784-C396-4179-8D73-9DBAE2BE0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D8BA2-1B3A-47DF-BE55-B63992FEC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09E9-BAB1-4C83-80CF-8AFA02D85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5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5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5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77389F7-D909-4DF4-9E94-C1A31D860A6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riverprogram.org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590800"/>
          </a:xfrm>
        </p:spPr>
        <p:txBody>
          <a:bodyPr/>
          <a:lstStyle/>
          <a:p>
            <a:r>
              <a:rPr lang="en-US" sz="3500" b="1"/>
              <a:t>Using GIS and Aerial Photography to Monitor Riparian Changes in the Virgin River, UT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r>
              <a:rPr lang="en-US" sz="2500"/>
              <a:t>Shannon Clemens</a:t>
            </a:r>
          </a:p>
          <a:p>
            <a:r>
              <a:rPr lang="en-US" sz="2500"/>
              <a:t>GIS for Water Resources</a:t>
            </a:r>
          </a:p>
          <a:p>
            <a:r>
              <a:rPr lang="en-US" sz="2500"/>
              <a:t>December 2,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Prepare “pre-flood” baseline delineation data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Acquire “post-flood” imagery for field mapping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Complete ground based riparian delineation in the field at intensive sites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Perform calculations on digitized/attributed polygons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Examine aerial imagery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AreaMapHillsh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 “</a:t>
            </a:r>
            <a:r>
              <a:rPr lang="en-US">
                <a:solidFill>
                  <a:srgbClr val="FF0000"/>
                </a:solidFill>
              </a:rPr>
              <a:t>Pre-flood</a:t>
            </a:r>
            <a:r>
              <a:rPr lang="en-US"/>
              <a:t>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800600" cy="4724400"/>
          </a:xfrm>
        </p:spPr>
        <p:txBody>
          <a:bodyPr/>
          <a:lstStyle/>
          <a:p>
            <a:r>
              <a:rPr lang="en-US"/>
              <a:t>In 2002, a basin wide assessment of aquatic and riparian habitats were delineated</a:t>
            </a:r>
          </a:p>
          <a:p>
            <a:r>
              <a:rPr lang="en-US"/>
              <a:t>Accomplished through ground based delineations and aerial photography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9460" name="Picture 4" descr="fieldwor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1908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500"/>
              <a:t>Preparing 2002 Data for Comparison</a:t>
            </a:r>
            <a:r>
              <a:rPr lang="en-US" sz="4000"/>
              <a:t>	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51911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6" name="Picture 4" descr="2002 pre clipped v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90600"/>
            <a:ext cx="4241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2002 “</a:t>
            </a:r>
            <a:r>
              <a:rPr lang="en-US" sz="4000">
                <a:solidFill>
                  <a:srgbClr val="FF0000"/>
                </a:solidFill>
              </a:rPr>
              <a:t>Pre Flood</a:t>
            </a:r>
            <a:r>
              <a:rPr lang="en-US" sz="4000"/>
              <a:t>” </a:t>
            </a:r>
            <a:br>
              <a:rPr lang="en-US" sz="4000"/>
            </a:br>
            <a:r>
              <a:rPr lang="en-US" sz="4000"/>
              <a:t>Mapping and Statistics</a:t>
            </a:r>
          </a:p>
        </p:txBody>
      </p:sp>
      <p:pic>
        <p:nvPicPr>
          <p:cNvPr id="84996" name="Picture 4" descr="2002 veg poly w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884613" cy="5026025"/>
          </a:xfrm>
          <a:prstGeom prst="rect">
            <a:avLst/>
          </a:prstGeom>
          <a:noFill/>
        </p:spPr>
      </p:pic>
      <p:pic>
        <p:nvPicPr>
          <p:cNvPr id="84997" name="Picture 5" descr="2002 veg poly filled 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884613" cy="502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 “</a:t>
            </a:r>
            <a:r>
              <a:rPr lang="en-US">
                <a:solidFill>
                  <a:srgbClr val="FF0000"/>
                </a:solidFill>
              </a:rPr>
              <a:t>Post-flood</a:t>
            </a:r>
            <a:r>
              <a:rPr lang="en-US"/>
              <a:t>”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2007 “</a:t>
            </a:r>
            <a:r>
              <a:rPr lang="en-US" dirty="0">
                <a:solidFill>
                  <a:srgbClr val="FF0000"/>
                </a:solidFill>
              </a:rPr>
              <a:t>post-flood</a:t>
            </a:r>
            <a:r>
              <a:rPr lang="en-US" dirty="0"/>
              <a:t>” aquatic and riparian delineations were completed on selected sites (10 initial intensive sites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Use</a:t>
            </a:r>
            <a:r>
              <a:rPr lang="en-US" dirty="0" smtClean="0"/>
              <a:t> ground based delineation and aerial photography</a:t>
            </a:r>
            <a:endParaRPr lang="en-US" dirty="0"/>
          </a:p>
          <a:p>
            <a:r>
              <a:rPr lang="en-US" dirty="0" smtClean="0"/>
              <a:t>Selected </a:t>
            </a:r>
            <a:r>
              <a:rPr lang="en-US" dirty="0"/>
              <a:t>sites were to be used as </a:t>
            </a:r>
            <a:r>
              <a:rPr lang="en-US" dirty="0">
                <a:solidFill>
                  <a:srgbClr val="FF0000"/>
                </a:solidFill>
              </a:rPr>
              <a:t>ground </a:t>
            </a:r>
            <a:r>
              <a:rPr lang="en-US" dirty="0" err="1">
                <a:solidFill>
                  <a:srgbClr val="FF0000"/>
                </a:solidFill>
              </a:rPr>
              <a:t>truthing</a:t>
            </a:r>
            <a:r>
              <a:rPr lang="en-US" dirty="0"/>
              <a:t> for entire basin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Outdated Aerial Imagery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82" name="Picture 6" descr="oudat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884613" cy="5026025"/>
          </a:xfrm>
          <a:prstGeom prst="rect">
            <a:avLst/>
          </a:prstGeom>
          <a:noFill/>
        </p:spPr>
      </p:pic>
      <p:pic>
        <p:nvPicPr>
          <p:cNvPr id="101383" name="Picture 7" descr="oudate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66800"/>
            <a:ext cx="3884613" cy="502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2007 “Post Flood” </a:t>
            </a:r>
            <a:br>
              <a:rPr lang="en-US" sz="4000"/>
            </a:br>
            <a:r>
              <a:rPr lang="en-US" sz="4000"/>
              <a:t>Mapping and Statistics</a:t>
            </a:r>
          </a:p>
        </p:txBody>
      </p:sp>
      <p:pic>
        <p:nvPicPr>
          <p:cNvPr id="87044" name="Picture 4" descr="2007 veg poly w map NAIP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884613" cy="5026025"/>
          </a:xfrm>
          <a:prstGeom prst="rect">
            <a:avLst/>
          </a:prstGeom>
          <a:noFill/>
        </p:spPr>
      </p:pic>
      <p:pic>
        <p:nvPicPr>
          <p:cNvPr id="87045" name="Picture 5" descr="2007 veg poly filled 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884613" cy="502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ArcToolboxSnap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2771775" cy="381000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“Union” tool to compare data</a:t>
            </a:r>
          </a:p>
        </p:txBody>
      </p:sp>
      <p:pic>
        <p:nvPicPr>
          <p:cNvPr id="57348" name="Picture 4" descr="unionsnapsh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676400"/>
            <a:ext cx="5715000" cy="458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r>
              <a:rPr lang="en-US"/>
              <a:t>Where did change occur?</a:t>
            </a:r>
          </a:p>
        </p:txBody>
      </p:sp>
      <p:pic>
        <p:nvPicPr>
          <p:cNvPr id="59396" name="Picture 4" descr="BLWBG_change-no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3830638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unioned_poly_results"/>
          <p:cNvPicPr>
            <a:picLocks noChangeAspect="1" noChangeArrowheads="1"/>
          </p:cNvPicPr>
          <p:nvPr/>
        </p:nvPicPr>
        <p:blipFill>
          <a:blip r:embed="rId4" cstate="print"/>
          <a:srcRect l="2118" t="1636" r="4941" b="1636"/>
          <a:stretch>
            <a:fillRect/>
          </a:stretch>
        </p:blipFill>
        <p:spPr bwMode="auto">
          <a:xfrm>
            <a:off x="762000" y="1295400"/>
            <a:ext cx="3729038" cy="5026025"/>
          </a:xfrm>
          <a:prstGeom prst="rect">
            <a:avLst/>
          </a:prstGeom>
          <a:noFill/>
        </p:spPr>
      </p:pic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038600" y="36576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867400"/>
            <a:ext cx="2400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14450"/>
            <a:r>
              <a:rPr lang="en-US"/>
              <a:t>Background</a:t>
            </a:r>
          </a:p>
          <a:p>
            <a:pPr marL="1314450"/>
            <a:r>
              <a:rPr lang="en-US"/>
              <a:t>Objectives/Goals</a:t>
            </a:r>
          </a:p>
          <a:p>
            <a:pPr marL="1314450"/>
            <a:r>
              <a:rPr lang="en-US"/>
              <a:t>Methodology</a:t>
            </a:r>
          </a:p>
          <a:p>
            <a:pPr marL="1314450"/>
            <a:r>
              <a:rPr lang="en-US"/>
              <a:t>Data collection</a:t>
            </a:r>
          </a:p>
          <a:p>
            <a:pPr marL="1314450"/>
            <a:r>
              <a:rPr lang="en-US"/>
              <a:t>Results</a:t>
            </a:r>
          </a:p>
          <a:p>
            <a:pPr marL="1314450"/>
            <a:r>
              <a:rPr lang="en-US"/>
              <a:t>Conclusions and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65544" name="Picture 8" descr="VO codes"/>
          <p:cNvPicPr>
            <a:picLocks noChangeAspect="1" noChangeArrowheads="1"/>
          </p:cNvPicPr>
          <p:nvPr/>
        </p:nvPicPr>
        <p:blipFill>
          <a:blip r:embed="rId3"/>
          <a:srcRect l="4938"/>
          <a:stretch>
            <a:fillRect/>
          </a:stretch>
        </p:blipFill>
        <p:spPr bwMode="auto">
          <a:xfrm>
            <a:off x="1752600" y="3810000"/>
            <a:ext cx="5867400" cy="1982788"/>
          </a:xfrm>
          <a:prstGeom prst="rect">
            <a:avLst/>
          </a:prstGeom>
          <a:noFill/>
        </p:spPr>
      </p:pic>
      <p:pic>
        <p:nvPicPr>
          <p:cNvPr id="6554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1524000"/>
            <a:ext cx="8458200" cy="1938338"/>
          </a:xfrm>
          <a:solidFill>
            <a:schemeClr val="tx1"/>
          </a:solidFill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/>
              </a:rPr>
              <a:t>Results</a:t>
            </a:r>
          </a:p>
        </p:txBody>
      </p:sp>
      <p:pic>
        <p:nvPicPr>
          <p:cNvPr id="35849" name="Picture 9" descr="resultscolor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4176713" cy="54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Aerial Imagery Quality</a:t>
            </a:r>
          </a:p>
        </p:txBody>
      </p:sp>
      <p:pic>
        <p:nvPicPr>
          <p:cNvPr id="71685" name="Picture 5" descr="200201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157413" cy="3651250"/>
          </a:xfrm>
          <a:prstGeom prst="rect">
            <a:avLst/>
          </a:prstGeom>
          <a:noFill/>
        </p:spPr>
      </p:pic>
      <p:pic>
        <p:nvPicPr>
          <p:cNvPr id="71686" name="Picture 6" descr="200604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2157413" cy="3651250"/>
          </a:xfrm>
          <a:prstGeom prst="rect">
            <a:avLst/>
          </a:prstGeom>
          <a:noFill/>
        </p:spPr>
      </p:pic>
      <p:pic>
        <p:nvPicPr>
          <p:cNvPr id="71687" name="Picture 7" descr="200607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76400"/>
            <a:ext cx="2157413" cy="3651250"/>
          </a:xfrm>
          <a:prstGeom prst="rect">
            <a:avLst/>
          </a:prstGeom>
          <a:noFill/>
        </p:spPr>
      </p:pic>
      <p:pic>
        <p:nvPicPr>
          <p:cNvPr id="71688" name="Picture 8" descr="200608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676400"/>
            <a:ext cx="2157413" cy="365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 which resolution is </a:t>
            </a:r>
            <a:br>
              <a:rPr lang="en-US" sz="4000"/>
            </a:br>
            <a:r>
              <a:rPr lang="en-US" sz="4000"/>
              <a:t>change detected?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7" name="Picture 5" descr="zoo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1588" cy="4576763"/>
          </a:xfrm>
          <a:prstGeom prst="rect">
            <a:avLst/>
          </a:prstGeom>
          <a:noFill/>
        </p:spPr>
      </p:pic>
      <p:pic>
        <p:nvPicPr>
          <p:cNvPr id="90118" name="Picture 6" descr="zoo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1588" cy="457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 which resolution is </a:t>
            </a:r>
            <a:br>
              <a:rPr lang="en-US" sz="4000"/>
            </a:br>
            <a:r>
              <a:rPr lang="en-US" sz="4000"/>
              <a:t>change detected?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 descr="zoo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11588" cy="4573588"/>
          </a:xfrm>
          <a:prstGeom prst="rect">
            <a:avLst/>
          </a:prstGeom>
          <a:noFill/>
        </p:spPr>
      </p:pic>
      <p:pic>
        <p:nvPicPr>
          <p:cNvPr id="92165" name="Picture 5" descr="zoo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3811588" cy="457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with this Study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495800"/>
          </a:xfrm>
        </p:spPr>
        <p:txBody>
          <a:bodyPr/>
          <a:lstStyle/>
          <a:p>
            <a:r>
              <a:rPr lang="en-US" sz="3600"/>
              <a:t>Mapping Styles – 2002 vs 2007</a:t>
            </a:r>
          </a:p>
          <a:p>
            <a:r>
              <a:rPr lang="en-US" sz="3600"/>
              <a:t>Inadequate universal vegetation mapping code system </a:t>
            </a:r>
          </a:p>
          <a:p>
            <a:r>
              <a:rPr lang="en-US" sz="3600"/>
              <a:t>Outdated and coarse aerial imagery</a:t>
            </a:r>
          </a:p>
          <a:p>
            <a:r>
              <a:rPr lang="en-US" sz="3600"/>
              <a:t>Study site boundaries – area of flood change vs. 2002 area mapped</a:t>
            </a:r>
          </a:p>
          <a:p>
            <a:r>
              <a:rPr lang="en-US" sz="3600"/>
              <a:t>Addressing river coverage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Recommendations for Long Term Vegetation Monitoring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Establish a </a:t>
            </a:r>
            <a:r>
              <a:rPr lang="en-US">
                <a:solidFill>
                  <a:srgbClr val="FF0000"/>
                </a:solidFill>
              </a:rPr>
              <a:t>vegetation classification system/key</a:t>
            </a:r>
            <a:r>
              <a:rPr lang="en-US"/>
              <a:t> (including minimum mapping unit)</a:t>
            </a:r>
          </a:p>
          <a:p>
            <a:pPr>
              <a:lnSpc>
                <a:spcPct val="90000"/>
              </a:lnSpc>
            </a:pPr>
            <a:r>
              <a:rPr lang="en-US"/>
              <a:t>Fly </a:t>
            </a:r>
            <a:r>
              <a:rPr lang="en-US">
                <a:solidFill>
                  <a:srgbClr val="FF0000"/>
                </a:solidFill>
              </a:rPr>
              <a:t>UAVs</a:t>
            </a:r>
            <a:r>
              <a:rPr lang="en-US"/>
              <a:t> once a year (preferably summer) for yearly monitoring – high resolution, updated imagery</a:t>
            </a:r>
          </a:p>
          <a:p>
            <a:pPr>
              <a:lnSpc>
                <a:spcPct val="90000"/>
              </a:lnSpc>
            </a:pPr>
            <a:r>
              <a:rPr lang="en-US"/>
              <a:t>Perform </a:t>
            </a:r>
            <a:r>
              <a:rPr lang="en-US">
                <a:solidFill>
                  <a:srgbClr val="FF0000"/>
                </a:solidFill>
              </a:rPr>
              <a:t>aerial photo interpretation</a:t>
            </a:r>
            <a:r>
              <a:rPr lang="en-US"/>
              <a:t> and digitize homogeneous vegetation stands</a:t>
            </a:r>
          </a:p>
          <a:p>
            <a:pPr>
              <a:lnSpc>
                <a:spcPct val="90000"/>
              </a:lnSpc>
            </a:pPr>
            <a:r>
              <a:rPr lang="en-US"/>
              <a:t>Use existing </a:t>
            </a:r>
            <a:r>
              <a:rPr lang="en-US">
                <a:solidFill>
                  <a:srgbClr val="FF0000"/>
                </a:solidFill>
              </a:rPr>
              <a:t>ground truthing</a:t>
            </a:r>
            <a:r>
              <a:rPr lang="en-US"/>
              <a:t> to QA/QC digitizing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467600" cy="4495800"/>
          </a:xfrm>
        </p:spPr>
        <p:txBody>
          <a:bodyPr/>
          <a:lstStyle/>
          <a:p>
            <a:r>
              <a:rPr lang="en-US" dirty="0"/>
              <a:t>GIS and </a:t>
            </a:r>
            <a:r>
              <a:rPr lang="en-US" dirty="0" smtClean="0"/>
              <a:t>aerial photography interpretation can </a:t>
            </a:r>
            <a:r>
              <a:rPr lang="en-US" dirty="0"/>
              <a:t>be used to monitor changes in riparian vegetation when high resolution, </a:t>
            </a:r>
            <a:r>
              <a:rPr lang="en-US" dirty="0" smtClean="0"/>
              <a:t>current imagery </a:t>
            </a:r>
            <a:r>
              <a:rPr lang="en-US" dirty="0"/>
              <a:t>is used</a:t>
            </a:r>
          </a:p>
          <a:p>
            <a:r>
              <a:rPr lang="en-US" dirty="0" smtClean="0"/>
              <a:t>Imagery </a:t>
            </a:r>
            <a:r>
              <a:rPr lang="en-US" dirty="0"/>
              <a:t>should be no less than 0.3 meters in pixel </a:t>
            </a:r>
            <a:r>
              <a:rPr lang="en-US" dirty="0" smtClean="0"/>
              <a:t>resolution – the finer the better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181600" cy="942975"/>
          </a:xfrm>
        </p:spPr>
        <p:txBody>
          <a:bodyPr/>
          <a:lstStyle/>
          <a:p>
            <a:r>
              <a:rPr lang="en-US" sz="4000"/>
              <a:t>Virgin River Overview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4876800"/>
          </a:xfrm>
        </p:spPr>
        <p:txBody>
          <a:bodyPr/>
          <a:lstStyle/>
          <a:p>
            <a:r>
              <a:rPr lang="en-US" sz="2800"/>
              <a:t>Nearly 160 mile long tributary of the Colorado River</a:t>
            </a:r>
          </a:p>
          <a:p>
            <a:r>
              <a:rPr lang="en-US" sz="2800"/>
              <a:t>Headwaters above Zion National Park</a:t>
            </a:r>
          </a:p>
          <a:p>
            <a:r>
              <a:rPr lang="en-US" sz="2800"/>
              <a:t>Desert stream characterized by </a:t>
            </a:r>
            <a:r>
              <a:rPr lang="en-US" sz="2800">
                <a:solidFill>
                  <a:srgbClr val="FF0000"/>
                </a:solidFill>
              </a:rPr>
              <a:t>huge flow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fluctuations</a:t>
            </a:r>
            <a:r>
              <a:rPr lang="en-US" sz="2800"/>
              <a:t> ranging from a trickle to flash floods </a:t>
            </a:r>
          </a:p>
        </p:txBody>
      </p:sp>
      <p:pic>
        <p:nvPicPr>
          <p:cNvPr id="11268" name="Picture 4" descr="wikipedia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5763"/>
            <a:ext cx="3467100" cy="3005137"/>
          </a:xfrm>
          <a:prstGeom prst="rect">
            <a:avLst/>
          </a:prstGeom>
          <a:noFill/>
        </p:spPr>
      </p:pic>
      <p:pic>
        <p:nvPicPr>
          <p:cNvPr id="11273" name="Picture 9" descr="http://media-2.web.britannica.com/eb-media/16/94216-004-73065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3581400"/>
            <a:ext cx="4038600" cy="295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4000"/>
              <a:t>Great Flood of January 9-11, 2005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 r="1076"/>
          <a:stretch>
            <a:fillRect/>
          </a:stretch>
        </p:blipFill>
        <p:spPr bwMode="auto">
          <a:xfrm>
            <a:off x="1143000" y="11430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USGS Flow Data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315200" cy="5002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NEXRAD Rainfall Data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95400"/>
            <a:ext cx="4267200" cy="4495800"/>
          </a:xfrm>
        </p:spPr>
      </p:pic>
      <p:pic>
        <p:nvPicPr>
          <p:cNvPr id="10650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" y="6248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Data Source:  Wilkowske, C. D.; Kenney, T. A.; McKinney, T. S., Flooding and streamflow in Utah during water year 2005, Utah Water Science Center, 2006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Virgin River 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“Created to recover, enhance and protect the Virgin River and its inhabitants for all who depend on this precious resource.”     </a:t>
            </a:r>
          </a:p>
          <a:p>
            <a:pPr algn="ctr">
              <a:buFontTx/>
              <a:buNone/>
            </a:pPr>
            <a:r>
              <a:rPr lang="en-US" sz="2400"/>
              <a:t>www.virginriverprogram.org</a:t>
            </a:r>
          </a:p>
          <a:p>
            <a:endParaRPr lang="en-US" sz="2400"/>
          </a:p>
        </p:txBody>
      </p:sp>
      <p:pic>
        <p:nvPicPr>
          <p:cNvPr id="7172" name="Picture 4" descr="template-sec_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1320" t="20476" r="8868" b="22430"/>
          <a:stretch>
            <a:fillRect/>
          </a:stretch>
        </p:blipFill>
        <p:spPr bwMode="auto">
          <a:xfrm>
            <a:off x="3581400" y="4038600"/>
            <a:ext cx="20574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Objectives/Goals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To determine if high resolution aerial photography and GIS can be used to quantitatively assess changes is riparian habitat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To learn the </a:t>
            </a:r>
            <a:r>
              <a:rPr lang="en-US" sz="2800" dirty="0" smtClean="0"/>
              <a:t>effectiveness of </a:t>
            </a:r>
            <a:r>
              <a:rPr lang="en-US" sz="2800" dirty="0"/>
              <a:t>this approach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To suggest a plan for future riparian mapping, data collection and aerial photo acquisition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is change detection information useful?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For monitoring the effectiveness of the introduced beetle on tamarisk   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For managing habitat for the </a:t>
            </a:r>
            <a:r>
              <a:rPr lang="en-US" sz="2000">
                <a:solidFill>
                  <a:srgbClr val="FF0000"/>
                </a:solidFill>
              </a:rPr>
              <a:t>Southwestern Willow Flycatcher</a:t>
            </a:r>
            <a:r>
              <a:rPr lang="en-US" sz="2000"/>
              <a:t> (endangered species) and for </a:t>
            </a:r>
            <a:r>
              <a:rPr lang="en-US" sz="2000">
                <a:solidFill>
                  <a:srgbClr val="FF0000"/>
                </a:solidFill>
              </a:rPr>
              <a:t>Desert Tortoise</a:t>
            </a:r>
            <a:r>
              <a:rPr lang="en-US" sz="2000"/>
              <a:t> (threatened species)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For other resource planning, management and research projects</a:t>
            </a:r>
          </a:p>
        </p:txBody>
      </p:sp>
      <p:pic>
        <p:nvPicPr>
          <p:cNvPr id="102404" name="Picture 4"/>
          <p:cNvPicPr>
            <a:picLocks noGrp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91400" y="2590800"/>
            <a:ext cx="1371600" cy="1828800"/>
          </a:xfrm>
          <a:noFill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76400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57600"/>
            <a:ext cx="20764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1669</TotalTime>
  <Words>536</Words>
  <Application>Microsoft Office PowerPoint</Application>
  <PresentationFormat>On-screen Show (4:3)</PresentationFormat>
  <Paragraphs>105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Mountain Top</vt:lpstr>
      <vt:lpstr>Using GIS and Aerial Photography to Monitor Riparian Changes in the Virgin River, UT</vt:lpstr>
      <vt:lpstr>Outline</vt:lpstr>
      <vt:lpstr>Virgin River Overview</vt:lpstr>
      <vt:lpstr>Great Flood of January 9-11, 2005</vt:lpstr>
      <vt:lpstr>USGS Flow Data</vt:lpstr>
      <vt:lpstr>NEXRAD Rainfall Data</vt:lpstr>
      <vt:lpstr>Virgin River Program</vt:lpstr>
      <vt:lpstr>Objectives/Goals</vt:lpstr>
      <vt:lpstr>Why is change detection information useful?</vt:lpstr>
      <vt:lpstr>Methodology</vt:lpstr>
      <vt:lpstr>Slide 11</vt:lpstr>
      <vt:lpstr>Data Collection “Pre-flood”</vt:lpstr>
      <vt:lpstr>Preparing 2002 Data for Comparison </vt:lpstr>
      <vt:lpstr>2002 “Pre Flood”  Mapping and Statistics</vt:lpstr>
      <vt:lpstr>Data Collection “Post-flood”</vt:lpstr>
      <vt:lpstr>Outdated Aerial Imagery</vt:lpstr>
      <vt:lpstr>2007 “Post Flood”  Mapping and Statistics</vt:lpstr>
      <vt:lpstr>“Union” tool to compare data</vt:lpstr>
      <vt:lpstr>Where did change occur?</vt:lpstr>
      <vt:lpstr>Results</vt:lpstr>
      <vt:lpstr>Results</vt:lpstr>
      <vt:lpstr>Aerial Imagery Quality</vt:lpstr>
      <vt:lpstr>At which resolution is  change detected?</vt:lpstr>
      <vt:lpstr>At which resolution is  change detected?</vt:lpstr>
      <vt:lpstr>Issues with this Study</vt:lpstr>
      <vt:lpstr>Recommendations for Long Term Vegetation Monitoring</vt:lpstr>
      <vt:lpstr>Conclusion</vt:lpstr>
      <vt:lpstr>Questions?</vt:lpstr>
    </vt:vector>
  </TitlesOfParts>
  <Company>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Riparian Vegetation Monitoring using GIS and Aerial Imagery on the Virgin River, Utah</dc:title>
  <dc:creator>Institute for Natural Systems Engineering</dc:creator>
  <cp:lastModifiedBy>IT Computer Labs</cp:lastModifiedBy>
  <cp:revision>53</cp:revision>
  <dcterms:created xsi:type="dcterms:W3CDTF">2008-11-19T03:08:19Z</dcterms:created>
  <dcterms:modified xsi:type="dcterms:W3CDTF">2008-12-02T18:11:28Z</dcterms:modified>
</cp:coreProperties>
</file>