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6252BD3-D9AC-4E3D-A11B-594E619D72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769A15-CAEF-4BAE-ACD5-42DE2A275F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mospher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Wavenumber" TargetMode="External"/><Relationship Id="rId4" Type="http://schemas.openxmlformats.org/officeDocument/2006/relationships/hyperlink" Target="http://en.wikipedia.org/wiki/Electromagnetic_radiatio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2C718-2F72-4FD1-B52F-05B3CC435E53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79C05-2B07-4804-B6B7-5C8CDB4F6B72}" type="slidenum">
              <a:rPr lang="en-US"/>
              <a:pPr/>
              <a:t>10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BD605-A472-481E-97FF-387E7FFFFB70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88982-AA04-4495-AE7E-90D68DA9D41A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6137E-5EB8-4B0E-93FE-34A6CC21F31A}" type="slidenum">
              <a:rPr lang="en-US"/>
              <a:pPr/>
              <a:t>14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2BC61-D014-42A7-A5C1-C6859D37D5D5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C8B55-7740-405F-BDF1-5AB3581FA97D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0561A-28A5-4F60-B1CE-319C0870A832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F568E-50D4-4262-9BCA-E2DADBDC0CED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62C03-2D70-46B3-BD24-6C1623741669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A8A21-16FD-4B88-8CED-3D2CD7FC2175}" type="slidenum">
              <a:rPr lang="en-US"/>
              <a:pPr/>
              <a:t>4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Dead Zone explanation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Why new channel widths and dead zone areas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D27B6-FD70-4443-9D78-FA7D20022456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Simultaneous instream temperatures aided in image calibration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2D2FF-DA7E-40C2-AEED-AA9C1712E272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MODTRAN is a computer program designed to model </a:t>
            </a:r>
            <a:r>
              <a:rPr lang="en-US">
                <a:hlinkClick r:id="rId3" tooltip="Atmosphere"/>
              </a:rPr>
              <a:t>atmospheric</a:t>
            </a:r>
            <a:r>
              <a:rPr lang="en-US"/>
              <a:t> propagation of </a:t>
            </a:r>
            <a:r>
              <a:rPr lang="en-US">
                <a:hlinkClick r:id="rId4" tooltip="Electromagnetic radiation"/>
              </a:rPr>
              <a:t>electromagnetic radiation</a:t>
            </a:r>
            <a:r>
              <a:rPr lang="en-US"/>
              <a:t> from 100-50000 cm-1 with a spectral resolution of 1 </a:t>
            </a:r>
            <a:r>
              <a:rPr lang="en-US">
                <a:hlinkClick r:id="rId5" tooltip="Wavenumber"/>
              </a:rPr>
              <a:t>cm-1</a:t>
            </a:r>
            <a:r>
              <a:rPr lang="en-US"/>
              <a:t>. </a:t>
            </a:r>
          </a:p>
          <a:p>
            <a:r>
              <a:rPr lang="en-US"/>
              <a:t>Next slides are 3-band and TIR examples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0D19D-0B3C-4CAB-A5A7-95E5DE0FBC11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55D80-7036-482B-B42D-DBF34FAAFBFC}" type="slidenum">
              <a:rPr lang="en-US"/>
              <a:pPr/>
              <a:t>8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7593C-E350-49A5-B90A-ED87AF1D7655}" type="slidenum">
              <a:rPr lang="en-US"/>
              <a:pPr/>
              <a:t>9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68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8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C5CC3-DCF0-4DE9-89A5-C749BA2FF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80B0E-FAE8-4A21-B956-CFC1CBB097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2B7AF-2B43-42E6-B0B5-899208B855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EBE2CD-3774-4821-875A-B4C438927A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6CC29-CB4A-435F-AABC-49D206481B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8EA4B-2A94-4226-994B-BC7F902AC7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12D43-74BF-4678-9B49-4E90EA6E66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F130AB-8178-4B16-8E95-5E338A0FBB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3D66B3-9C8B-4D4E-8576-1A7F68751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1A0F9-32B7-40B6-AE85-7693FE1A19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4258F8-E089-414C-8DD7-356BDF82D2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8ACD07-E268-4CE1-A712-51C1762542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47B6FFA-723F-4788-9C06-3995CD2F06E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8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6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16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116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1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924800" cy="3219450"/>
          </a:xfrm>
        </p:spPr>
        <p:txBody>
          <a:bodyPr/>
          <a:lstStyle/>
          <a:p>
            <a:r>
              <a:rPr lang="en-US" sz="4400" b="0"/>
              <a:t>INCORPORATION OF THERMAL IMAGERY IN PARAMETER ESTIMATION AND MODEL CALIBRATION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Quinten G. Bingham</a:t>
            </a:r>
          </a:p>
          <a:p>
            <a:pPr>
              <a:lnSpc>
                <a:spcPct val="90000"/>
              </a:lnSpc>
            </a:pPr>
            <a:r>
              <a:rPr lang="en-US" sz="2800"/>
              <a:t>Term Project Presentation</a:t>
            </a:r>
          </a:p>
          <a:p>
            <a:pPr>
              <a:lnSpc>
                <a:spcPct val="90000"/>
              </a:lnSpc>
            </a:pPr>
            <a:r>
              <a:rPr lang="en-US" sz="2800"/>
              <a:t>GIS in Water Resources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Clip TIR Imagery &amp; Segment River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River Polygon was used to clip TIR imagery</a:t>
            </a:r>
          </a:p>
          <a:p>
            <a:pPr>
              <a:lnSpc>
                <a:spcPct val="90000"/>
              </a:lnSpc>
            </a:pPr>
            <a:r>
              <a:rPr lang="en-US" sz="2400"/>
              <a:t>3 River Segments (Upper, Middle, &amp; Lower)</a:t>
            </a:r>
          </a:p>
        </p:txBody>
      </p:sp>
      <p:pic>
        <p:nvPicPr>
          <p:cNvPr id="53254" name="Picture 6" descr="VRprior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341813" cy="2809875"/>
          </a:xfrm>
          <a:prstGeom prst="rect">
            <a:avLst/>
          </a:prstGeom>
          <a:noFill/>
        </p:spPr>
      </p:pic>
      <p:pic>
        <p:nvPicPr>
          <p:cNvPr id="53255" name="Picture 7" descr="VR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0"/>
            <a:ext cx="434181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j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512286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4191000" cy="914400"/>
          </a:xfrm>
        </p:spPr>
        <p:txBody>
          <a:bodyPr/>
          <a:lstStyle/>
          <a:p>
            <a:pPr algn="l"/>
            <a:r>
              <a:rPr lang="en-US" sz="3600"/>
              <a:t>Raster Calculation</a:t>
            </a:r>
          </a:p>
        </p:txBody>
      </p:sp>
      <p:pic>
        <p:nvPicPr>
          <p:cNvPr id="54280" name="Picture 8" descr="GWcorr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341813" cy="3355975"/>
          </a:xfrm>
          <a:prstGeom prst="rect">
            <a:avLst/>
          </a:prstGeom>
          <a:noFill/>
        </p:spPr>
      </p:pic>
      <p:pic>
        <p:nvPicPr>
          <p:cNvPr id="54281" name="Picture 9" descr="GWprecorr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4341813" cy="3355975"/>
          </a:xfrm>
          <a:prstGeom prst="rect">
            <a:avLst/>
          </a:prstGeom>
          <a:noFill/>
        </p:spPr>
      </p:pic>
      <p:pic>
        <p:nvPicPr>
          <p:cNvPr id="54282" name="Picture 10" descr="Gouldwa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341813" cy="3355975"/>
          </a:xfrm>
          <a:prstGeom prst="rect">
            <a:avLst/>
          </a:prstGeo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con([raster]&gt;36,0,[raster])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Dead Zone Area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5438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Instream Temperature data used to determine temperature break between the main channel and dead zone.</a:t>
            </a:r>
          </a:p>
        </p:txBody>
      </p:sp>
      <p:pic>
        <p:nvPicPr>
          <p:cNvPr id="55300" name="Picture 4" descr="dz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5943600" cy="459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Dead Zone Area</a:t>
            </a:r>
          </a:p>
        </p:txBody>
      </p:sp>
      <p:graphicFrame>
        <p:nvGraphicFramePr>
          <p:cNvPr id="56516" name="Group 196"/>
          <p:cNvGraphicFramePr>
            <a:graphicFrameLocks noGrp="1"/>
          </p:cNvGraphicFramePr>
          <p:nvPr>
            <p:ph idx="1"/>
          </p:nvPr>
        </p:nvGraphicFramePr>
        <p:xfrm>
          <a:off x="1219200" y="5105400"/>
          <a:ext cx="6477000" cy="1033463"/>
        </p:xfrm>
        <a:graphic>
          <a:graphicData uri="http://schemas.openxmlformats.org/drawingml/2006/table">
            <a:tbl>
              <a:tblPr/>
              <a:tblGrid>
                <a:gridCol w="1803400"/>
                <a:gridCol w="1662113"/>
                <a:gridCol w="1644650"/>
                <a:gridCol w="676275"/>
                <a:gridCol w="690562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Sub-Reach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DZ Area (m^2)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MC Area (m^2)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% DZ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% MC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Lower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104423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74878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Middle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45932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67491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Upper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59435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94951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16" charset="0"/>
                          <a:cs typeface="Times New Roman" pitchFamily="116" charset="0"/>
                        </a:rPr>
                        <a:t>62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434" name="Picture 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37528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435" name="Picture 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066800"/>
            <a:ext cx="4524375" cy="3482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56436" name="Line 116"/>
          <p:cNvSpPr>
            <a:spLocks noChangeShapeType="1"/>
          </p:cNvSpPr>
          <p:nvPr/>
        </p:nvSpPr>
        <p:spPr bwMode="auto">
          <a:xfrm flipV="1">
            <a:off x="3505200" y="1066800"/>
            <a:ext cx="685800" cy="1447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437" name="Line 117"/>
          <p:cNvSpPr>
            <a:spLocks noChangeShapeType="1"/>
          </p:cNvSpPr>
          <p:nvPr/>
        </p:nvSpPr>
        <p:spPr bwMode="auto">
          <a:xfrm>
            <a:off x="3505200" y="2590800"/>
            <a:ext cx="685800" cy="1905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438" name="Oval 118"/>
          <p:cNvSpPr>
            <a:spLocks noChangeArrowheads="1"/>
          </p:cNvSpPr>
          <p:nvPr/>
        </p:nvSpPr>
        <p:spPr bwMode="auto">
          <a:xfrm>
            <a:off x="6781800" y="1066800"/>
            <a:ext cx="1981200" cy="144780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600"/>
              <a:t>Centerline/31m Points/Sub-Polygons</a:t>
            </a:r>
          </a:p>
        </p:txBody>
      </p:sp>
      <p:pic>
        <p:nvPicPr>
          <p:cNvPr id="58372" name="Picture 4" descr="centerpoint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341813" cy="3355975"/>
          </a:xfrm>
          <a:prstGeom prst="rect">
            <a:avLst/>
          </a:prstGeom>
          <a:noFill/>
        </p:spPr>
      </p:pic>
      <p:pic>
        <p:nvPicPr>
          <p:cNvPr id="58373" name="Picture 5" descr="subpolyg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4341813" cy="335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Conclusion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Total River Surface Area &amp; Dead Zone Areas may be calculated with TIR imagery</a:t>
            </a:r>
          </a:p>
          <a:p>
            <a:pPr>
              <a:lnSpc>
                <a:spcPct val="90000"/>
              </a:lnSpc>
            </a:pPr>
            <a:r>
              <a:rPr lang="en-US" sz="2800"/>
              <a:t>The area &amp; width calculation appear promising</a:t>
            </a:r>
          </a:p>
          <a:p>
            <a:pPr>
              <a:lnSpc>
                <a:spcPct val="90000"/>
              </a:lnSpc>
            </a:pPr>
            <a:r>
              <a:rPr lang="en-US" sz="2800"/>
              <a:t>Modeling results still pending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 typeface="Wingdings" pitchFamily="116" charset="2"/>
              <a:buNone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60423" name="Picture 7" descr="images"/>
          <p:cNvPicPr>
            <a:picLocks noChangeAspect="1" noChangeArrowheads="1"/>
          </p:cNvPicPr>
          <p:nvPr/>
        </p:nvPicPr>
        <p:blipFill>
          <a:blip r:embed="rId3"/>
          <a:srcRect t="9013" r="9654" b="16620"/>
          <a:stretch>
            <a:fillRect/>
          </a:stretch>
        </p:blipFill>
        <p:spPr bwMode="auto">
          <a:xfrm>
            <a:off x="3352800" y="2438400"/>
            <a:ext cx="2362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Introduction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3352800"/>
          </a:xfrm>
        </p:spPr>
        <p:txBody>
          <a:bodyPr/>
          <a:lstStyle/>
          <a:p>
            <a:r>
              <a:rPr lang="en-US"/>
              <a:t>Background</a:t>
            </a:r>
          </a:p>
          <a:p>
            <a:r>
              <a:rPr lang="en-US"/>
              <a:t>Project Objectives</a:t>
            </a:r>
          </a:p>
          <a:p>
            <a:r>
              <a:rPr lang="en-US"/>
              <a:t>Data Acquisition</a:t>
            </a:r>
          </a:p>
          <a:p>
            <a:r>
              <a:rPr lang="en-US"/>
              <a:t>Analysis and Results</a:t>
            </a:r>
          </a:p>
          <a:p>
            <a:r>
              <a:rPr lang="en-US"/>
              <a:t>Conclusions</a:t>
            </a:r>
          </a:p>
          <a:p>
            <a:pPr>
              <a:buFont typeface="Wingdings" pitchFamily="116" charset="2"/>
              <a:buNone/>
            </a:pPr>
            <a:endParaRPr lang="en-US"/>
          </a:p>
        </p:txBody>
      </p:sp>
      <p:pic>
        <p:nvPicPr>
          <p:cNvPr id="38917" name="Picture 5" descr="P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86200"/>
            <a:ext cx="4570413" cy="269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Background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400"/>
              <a:t>Virgin River, Utah</a:t>
            </a:r>
          </a:p>
          <a:p>
            <a:r>
              <a:rPr lang="en-US" sz="2400"/>
              <a:t>Heightened Water demands</a:t>
            </a:r>
          </a:p>
          <a:p>
            <a:r>
              <a:rPr lang="en-US" sz="2400"/>
              <a:t>Drought</a:t>
            </a:r>
          </a:p>
          <a:p>
            <a:r>
              <a:rPr lang="en-US" sz="2400"/>
              <a:t>Clean Water Act</a:t>
            </a:r>
          </a:p>
          <a:p>
            <a:r>
              <a:rPr lang="en-US" sz="2400"/>
              <a:t>Endangered Species</a:t>
            </a:r>
          </a:p>
          <a:p>
            <a:r>
              <a:rPr lang="en-US" sz="2400"/>
              <a:t>TZTS Model</a:t>
            </a:r>
          </a:p>
          <a:p>
            <a:endParaRPr lang="en-US" sz="2400"/>
          </a:p>
        </p:txBody>
      </p:sp>
      <p:pic>
        <p:nvPicPr>
          <p:cNvPr id="39940" name="Picture 4" descr="Ut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89425" cy="5068888"/>
          </a:xfrm>
          <a:prstGeom prst="rect">
            <a:avLst/>
          </a:prstGeom>
          <a:noFill/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800600" y="5486400"/>
            <a:ext cx="762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Project Objectives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sz="2000" b="1"/>
              <a:t>Incorporation of thermal imagery in parameter estimation and model calibration</a:t>
            </a:r>
          </a:p>
          <a:p>
            <a:r>
              <a:rPr lang="en-US" sz="2000" b="1"/>
              <a:t>Improve the estimation of two model parameters</a:t>
            </a:r>
          </a:p>
          <a:p>
            <a:pPr lvl="1"/>
            <a:r>
              <a:rPr lang="en-US" sz="1800" b="1"/>
              <a:t>1. Average Channel Widths</a:t>
            </a:r>
          </a:p>
          <a:p>
            <a:pPr lvl="1"/>
            <a:r>
              <a:rPr lang="en-US" sz="1800" b="1"/>
              <a:t>2. Average Dead Zone Areas</a:t>
            </a:r>
          </a:p>
          <a:p>
            <a:pPr lvl="1"/>
            <a:endParaRPr lang="en-US" sz="1800" b="1"/>
          </a:p>
        </p:txBody>
      </p:sp>
      <p:pic>
        <p:nvPicPr>
          <p:cNvPr id="43012" name="Picture 4" descr="PF"/>
          <p:cNvPicPr>
            <a:picLocks noChangeAspect="1" noChangeArrowheads="1"/>
          </p:cNvPicPr>
          <p:nvPr/>
        </p:nvPicPr>
        <p:blipFill>
          <a:blip r:embed="rId3"/>
          <a:srcRect t="24455" r="49983"/>
          <a:stretch>
            <a:fillRect/>
          </a:stretch>
        </p:blipFill>
        <p:spPr bwMode="auto">
          <a:xfrm>
            <a:off x="4495800" y="2667000"/>
            <a:ext cx="3565525" cy="4038600"/>
          </a:xfrm>
          <a:prstGeom prst="rect">
            <a:avLst/>
          </a:prstGeom>
          <a:noFill/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638800" y="4191000"/>
            <a:ext cx="21336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5638800" y="41148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7772400" y="44958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400800" y="4343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400800" y="3886200"/>
            <a:ext cx="11430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6400800" y="37338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7543800" y="39624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705600" y="3886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5181600" y="5029200"/>
            <a:ext cx="838200" cy="838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477000" y="5181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DZ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7467600" y="4953000"/>
            <a:ext cx="5334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6096000" y="5334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69342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Data Acquisition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Thermal Infrared (TIR) Imagery </a:t>
            </a:r>
          </a:p>
          <a:p>
            <a:pPr lvl="1"/>
            <a:r>
              <a:rPr lang="en-US"/>
              <a:t>FLIR Camera</a:t>
            </a:r>
          </a:p>
          <a:p>
            <a:pPr lvl="1">
              <a:buFont typeface="Wingdings" pitchFamily="116" charset="2"/>
              <a:buNone/>
            </a:pPr>
            <a:endParaRPr lang="en-US"/>
          </a:p>
          <a:p>
            <a:r>
              <a:rPr lang="en-US"/>
              <a:t>3-Band Imagery</a:t>
            </a:r>
          </a:p>
          <a:p>
            <a:pPr lvl="1"/>
            <a:endParaRPr lang="en-US"/>
          </a:p>
          <a:p>
            <a:r>
              <a:rPr lang="en-US"/>
              <a:t>Instream Temperatures</a:t>
            </a:r>
          </a:p>
          <a:p>
            <a:pPr lvl="1"/>
            <a:r>
              <a:rPr lang="en-US" b="1"/>
              <a:t>HOBO® Pro v2 Water Temperature Data Logger</a:t>
            </a:r>
            <a:r>
              <a:rPr lang="en-US"/>
              <a:t> 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098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Image Processing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Mosaic of Images (TIR and 3-band imagery)</a:t>
            </a:r>
          </a:p>
          <a:p>
            <a:r>
              <a:rPr lang="en-US"/>
              <a:t>Image Calibration</a:t>
            </a:r>
          </a:p>
          <a:p>
            <a:pPr lvl="1"/>
            <a:r>
              <a:rPr lang="en-US"/>
              <a:t>Instream Temperatures</a:t>
            </a:r>
          </a:p>
          <a:p>
            <a:pPr lvl="1"/>
            <a:r>
              <a:rPr lang="en-US"/>
              <a:t>MODTRAN </a:t>
            </a:r>
            <a:r>
              <a:rPr lang="en-US" sz="2000"/>
              <a:t>(MODerate resolution atmospheric TRANsmission)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3bandmosa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839200" cy="5716588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4000"/>
              <a:t>3-Band Mosaic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/>
          <a:srcRect l="22722" t="23282" r="30220" b="13181"/>
          <a:stretch>
            <a:fillRect/>
          </a:stretch>
        </p:blipFill>
        <p:spPr bwMode="auto">
          <a:xfrm>
            <a:off x="5105400" y="2971800"/>
            <a:ext cx="2460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191000" y="2819400"/>
            <a:ext cx="304800" cy="30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495800" y="3124200"/>
            <a:ext cx="60960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4495800" y="2819400"/>
            <a:ext cx="198120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4000"/>
              <a:t>TIR Mosaic</a:t>
            </a:r>
          </a:p>
        </p:txBody>
      </p:sp>
      <p:pic>
        <p:nvPicPr>
          <p:cNvPr id="51204" name="Picture 4" descr="TIRmosa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829675" cy="5711825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 l="26021" t="18759" r="34344" b="15297"/>
          <a:stretch>
            <a:fillRect/>
          </a:stretch>
        </p:blipFill>
        <p:spPr bwMode="auto">
          <a:xfrm>
            <a:off x="5180013" y="2820988"/>
            <a:ext cx="22129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4267200" y="3124200"/>
            <a:ext cx="914400" cy="243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419600" y="2819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191000" y="2819400"/>
            <a:ext cx="304800" cy="304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River Polygon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Polygon of river was generated using a mask of the river.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Edits necessary</a:t>
            </a:r>
          </a:p>
        </p:txBody>
      </p:sp>
      <p:pic>
        <p:nvPicPr>
          <p:cNvPr id="52230" name="Picture 6" descr="riverpolyp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4113213" cy="2662238"/>
          </a:xfrm>
          <a:prstGeom prst="rect">
            <a:avLst/>
          </a:prstGeom>
          <a:noFill/>
        </p:spPr>
      </p:pic>
      <p:pic>
        <p:nvPicPr>
          <p:cNvPr id="52231" name="Picture 7" descr="riverpolyed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0"/>
            <a:ext cx="4113213" cy="266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16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296</TotalTime>
  <Words>327</Words>
  <Application>Microsoft Office PowerPoint</Application>
  <PresentationFormat>On-screen Show (4:3)</PresentationFormat>
  <Paragraphs>100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Stream</vt:lpstr>
      <vt:lpstr>INCORPORATION OF THERMAL IMAGERY IN PARAMETER ESTIMATION AND MODEL CALIBRATION</vt:lpstr>
      <vt:lpstr>Introduction</vt:lpstr>
      <vt:lpstr>Background</vt:lpstr>
      <vt:lpstr>Project Objectives </vt:lpstr>
      <vt:lpstr>Data Acquisition</vt:lpstr>
      <vt:lpstr>Image Processing</vt:lpstr>
      <vt:lpstr>3-Band Mosaic</vt:lpstr>
      <vt:lpstr>TIR Mosaic</vt:lpstr>
      <vt:lpstr>River Polygon</vt:lpstr>
      <vt:lpstr>Clip TIR Imagery &amp; Segment River</vt:lpstr>
      <vt:lpstr>Slide 11</vt:lpstr>
      <vt:lpstr>Raster Calculation</vt:lpstr>
      <vt:lpstr>Dead Zone Area </vt:lpstr>
      <vt:lpstr>Dead Zone Area</vt:lpstr>
      <vt:lpstr>Centerline/31m Points/Sub-Polygons</vt:lpstr>
      <vt:lpstr>Conclusion</vt:lpstr>
      <vt:lpstr>Questions?</vt:lpstr>
    </vt:vector>
  </TitlesOfParts>
  <Company>UWRL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INCORPORATION OF THERMAL IMAGERY IN PARAMETER ESTIMATION AND MODEL CALIBRATION</dc:title>
  <dc:creator>Quinten Bingham</dc:creator>
  <cp:lastModifiedBy>STS Classroom</cp:lastModifiedBy>
  <cp:revision>30</cp:revision>
  <dcterms:created xsi:type="dcterms:W3CDTF">2008-11-20T18:39:59Z</dcterms:created>
  <dcterms:modified xsi:type="dcterms:W3CDTF">2008-12-26T18:27:14Z</dcterms:modified>
</cp:coreProperties>
</file>