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0" r:id="rId4"/>
    <p:sldId id="258" r:id="rId5"/>
    <p:sldId id="260" r:id="rId6"/>
    <p:sldId id="261" r:id="rId7"/>
    <p:sldId id="264" r:id="rId8"/>
    <p:sldId id="265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879D0-ABEC-4332-9DCD-6A455B1C763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48CC3-955C-4989-87DC-3E8C56F6D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48CC3-955C-4989-87DC-3E8C56F6D0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0ACB-2896-46FE-9DDE-701B49427A4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F93E-7DC5-4BE8-BC63-7A2A7139E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http://www.mathworks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osh\My%20Documents\School\CEE%206440\Project\Presentation\GridMov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P3.gif"/>
          <p:cNvPicPr>
            <a:picLocks noChangeAspect="1"/>
          </p:cNvPicPr>
          <p:nvPr/>
        </p:nvPicPr>
        <p:blipFill>
          <a:blip r:embed="rId2">
            <a:lum bright="50000" contrast="-79000"/>
          </a:blip>
          <a:stretch>
            <a:fillRect/>
          </a:stretch>
        </p:blipFill>
        <p:spPr>
          <a:xfrm>
            <a:off x="4800600" y="2133600"/>
            <a:ext cx="3286474" cy="2100262"/>
          </a:xfrm>
          <a:prstGeom prst="rect">
            <a:avLst/>
          </a:prstGeom>
        </p:spPr>
      </p:pic>
      <p:pic>
        <p:nvPicPr>
          <p:cNvPr id="8" name="Picture 7" descr="TP2.gif"/>
          <p:cNvPicPr>
            <a:picLocks noChangeAspect="1"/>
          </p:cNvPicPr>
          <p:nvPr/>
        </p:nvPicPr>
        <p:blipFill>
          <a:blip r:embed="rId3">
            <a:lum bright="50000" contrast="-70000"/>
          </a:blip>
          <a:stretch>
            <a:fillRect/>
          </a:stretch>
        </p:blipFill>
        <p:spPr>
          <a:xfrm>
            <a:off x="1524000" y="1981200"/>
            <a:ext cx="1688421" cy="2197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Visualizing Raster Data in 3D using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for GIS in Water Resources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2008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Joshua Roundy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05200" y="3200400"/>
            <a:ext cx="1295400" cy="16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05200" y="2971800"/>
            <a:ext cx="1295400" cy="16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Precipitation Analysis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057400"/>
            <a:ext cx="50432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TP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2590800"/>
            <a:ext cx="5108940" cy="3264932"/>
          </a:xfrm>
          <a:prstGeom prst="rect">
            <a:avLst/>
          </a:prstGeom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3200400" y="1371600"/>
            <a:ext cx="2514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4343400" cy="3429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Precipitation increases with elevation </a:t>
            </a:r>
            <a:endParaRPr lang="en-US" sz="2000" dirty="0" smtClean="0"/>
          </a:p>
          <a:p>
            <a:pPr lvl="1"/>
            <a:r>
              <a:rPr lang="en-US" sz="1600" dirty="0" smtClean="0"/>
              <a:t>Should consider this for hydrologic modeling</a:t>
            </a:r>
            <a:endParaRPr lang="en-US" sz="1600" dirty="0" smtClean="0"/>
          </a:p>
          <a:p>
            <a:r>
              <a:rPr lang="en-US" sz="2000" dirty="0" smtClean="0"/>
              <a:t>Uncertainty</a:t>
            </a:r>
          </a:p>
          <a:p>
            <a:pPr lvl="1"/>
            <a:r>
              <a:rPr lang="en-US" sz="1800" dirty="0" smtClean="0"/>
              <a:t>Accuracy of </a:t>
            </a:r>
            <a:r>
              <a:rPr lang="en-US" sz="1800" dirty="0" smtClean="0"/>
              <a:t>Radar Data</a:t>
            </a:r>
            <a:endParaRPr lang="en-US" sz="1800" dirty="0" smtClean="0"/>
          </a:p>
          <a:p>
            <a:pPr lvl="1"/>
            <a:r>
              <a:rPr lang="en-US" sz="1800" dirty="0" smtClean="0"/>
              <a:t>Compare to Rain Gages</a:t>
            </a:r>
          </a:p>
          <a:p>
            <a:r>
              <a:rPr lang="en-US" sz="2000" dirty="0" smtClean="0"/>
              <a:t>Remaining Tasks</a:t>
            </a:r>
          </a:p>
          <a:p>
            <a:pPr lvl="1"/>
            <a:r>
              <a:rPr lang="en-US" sz="1800" dirty="0" smtClean="0"/>
              <a:t>Clean up and comment code</a:t>
            </a:r>
          </a:p>
          <a:p>
            <a:pPr lvl="1"/>
            <a:r>
              <a:rPr lang="en-US" sz="1800" dirty="0" smtClean="0"/>
              <a:t>Write a readme file detailing how to use with other raster data sets</a:t>
            </a:r>
          </a:p>
        </p:txBody>
      </p:sp>
      <p:pic>
        <p:nvPicPr>
          <p:cNvPr id="2163" name="Picture 115" descr="C:\Documents and Settings\Josh\My Documents\My Pictures\Microsoft Clip Organizer\j043438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86200"/>
            <a:ext cx="1206500" cy="190182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3962400" cy="197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&amp;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434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sz="1800" dirty="0" smtClean="0"/>
              <a:t>Matlab Mapping Toolbox  Documentation available on line at </a:t>
            </a:r>
            <a:r>
              <a:rPr lang="en-US" sz="1800" dirty="0" smtClean="0">
                <a:hlinkClick r:id="rId2"/>
              </a:rPr>
              <a:t>http://www.mathworks.com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Reed, S.M., and D.R. </a:t>
            </a:r>
            <a:r>
              <a:rPr lang="en-US" sz="1800" dirty="0" err="1" smtClean="0"/>
              <a:t>Maidment</a:t>
            </a:r>
            <a:r>
              <a:rPr lang="en-US" sz="1800" dirty="0" smtClean="0"/>
              <a:t>, "Coordinate Transformations for Using NEXRAD Data in GIS-based Hydrologic Modeling," </a:t>
            </a:r>
            <a:r>
              <a:rPr lang="en-US" sz="1800" i="1" dirty="0" smtClean="0"/>
              <a:t>Journal of Hydrologic Engineering</a:t>
            </a:r>
            <a:r>
              <a:rPr lang="en-US" sz="1800" dirty="0" smtClean="0"/>
              <a:t>, 4, 2, 174-182, April 1999</a:t>
            </a:r>
            <a:endParaRPr lang="en-US" sz="1800" dirty="0"/>
          </a:p>
        </p:txBody>
      </p:sp>
      <p:pic>
        <p:nvPicPr>
          <p:cNvPr id="3074" name="Picture 2" descr="C:\Documents and Settings\Josh\My Documents\My Pictures\Microsoft Clip Organizer\j04344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09800"/>
            <a:ext cx="22606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LB.gif"/>
          <p:cNvPicPr>
            <a:picLocks noChangeAspect="1"/>
          </p:cNvPicPr>
          <p:nvPr/>
        </p:nvPicPr>
        <p:blipFill>
          <a:blip r:embed="rId2">
            <a:lum bright="50000" contrast="-70000"/>
          </a:blip>
          <a:stretch>
            <a:fillRect/>
          </a:stretch>
        </p:blipFill>
        <p:spPr>
          <a:xfrm>
            <a:off x="2667000" y="2286000"/>
            <a:ext cx="4114800" cy="38885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2600"/>
            <a:ext cx="5562600" cy="1828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Matlab Mapping Toolbox</a:t>
            </a:r>
          </a:p>
          <a:p>
            <a:r>
              <a:rPr lang="en-US" sz="2000" dirty="0" smtClean="0"/>
              <a:t>Data Sources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Creation of  Matlab Tool Kit (</a:t>
            </a:r>
            <a:r>
              <a:rPr lang="en-US" sz="2000" dirty="0" smtClean="0">
                <a:solidFill>
                  <a:schemeClr val="tx1"/>
                </a:solidFill>
              </a:rPr>
              <a:t>DRI)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Precipitation Analysis Using  </a:t>
            </a:r>
            <a:r>
              <a:rPr lang="en-US" sz="2000" dirty="0" smtClean="0"/>
              <a:t>DRI </a:t>
            </a:r>
            <a:r>
              <a:rPr lang="en-US" sz="2000" dirty="0" smtClean="0"/>
              <a:t>Tool 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Matlab?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62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Great 3D Plotting Capabilities</a:t>
            </a:r>
          </a:p>
          <a:p>
            <a:r>
              <a:rPr lang="en-US" sz="2400" dirty="0" smtClean="0"/>
              <a:t>Ability to </a:t>
            </a:r>
            <a:r>
              <a:rPr lang="en-US" sz="2400" dirty="0" smtClean="0"/>
              <a:t>view</a:t>
            </a:r>
            <a:r>
              <a:rPr lang="en-US" sz="2400" dirty="0" smtClean="0"/>
              <a:t> Raster data along with Elevation data</a:t>
            </a:r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ccess large datasets with multiple files</a:t>
            </a:r>
          </a:p>
          <a:p>
            <a:r>
              <a:rPr lang="en-US" sz="2400" dirty="0" smtClean="0"/>
              <a:t>Thousands of built in functions for analysis</a:t>
            </a:r>
          </a:p>
          <a:p>
            <a:r>
              <a:rPr lang="en-US" sz="2400" dirty="0" smtClean="0"/>
              <a:t>Link Complex models written in FORTRAN or C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Ter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4419600" cy="2831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Matlab GIS Data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Data</a:t>
            </a:r>
          </a:p>
          <a:p>
            <a:pPr lvl="1"/>
            <a:r>
              <a:rPr lang="en-US" sz="1700" dirty="0" smtClean="0"/>
              <a:t>Map Structure</a:t>
            </a:r>
          </a:p>
          <a:p>
            <a:pPr lvl="1"/>
            <a:endParaRPr lang="en-US" sz="1700" dirty="0"/>
          </a:p>
          <a:p>
            <a:pPr lvl="1"/>
            <a:endParaRPr lang="en-US" sz="1700" dirty="0" smtClean="0"/>
          </a:p>
          <a:p>
            <a:pPr lvl="1"/>
            <a:endParaRPr lang="en-US" sz="1700" dirty="0" smtClean="0"/>
          </a:p>
          <a:p>
            <a:pPr lvl="1">
              <a:buNone/>
            </a:pPr>
            <a:endParaRPr lang="en-US" sz="1700" dirty="0" smtClean="0"/>
          </a:p>
          <a:p>
            <a:pPr lvl="1"/>
            <a:endParaRPr lang="en-US" sz="1700" dirty="0"/>
          </a:p>
          <a:p>
            <a:pPr lvl="1">
              <a:buNone/>
            </a:pPr>
            <a:endParaRPr lang="en-US" sz="1700" dirty="0"/>
          </a:p>
          <a:p>
            <a:pPr lvl="1"/>
            <a:r>
              <a:rPr lang="en-US" sz="1700" dirty="0" err="1"/>
              <a:t>s</a:t>
            </a:r>
            <a:r>
              <a:rPr lang="en-US" sz="1700" dirty="0" err="1" smtClean="0"/>
              <a:t>haperead</a:t>
            </a:r>
            <a:r>
              <a:rPr lang="en-US" sz="1700" dirty="0" smtClean="0"/>
              <a:t> (Matlab Function)</a:t>
            </a:r>
          </a:p>
          <a:p>
            <a:pPr lvl="2"/>
            <a:r>
              <a:rPr lang="en-US" sz="1700" dirty="0" smtClean="0"/>
              <a:t>Reads in shapefiles</a:t>
            </a:r>
          </a:p>
          <a:p>
            <a:pPr lvl="1"/>
            <a:r>
              <a:rPr lang="en-US" sz="1700" dirty="0" err="1" smtClean="0"/>
              <a:t>shapewrite</a:t>
            </a:r>
            <a:r>
              <a:rPr lang="en-US" sz="1700" dirty="0" smtClean="0"/>
              <a:t> (Matlab Function)</a:t>
            </a:r>
          </a:p>
          <a:p>
            <a:pPr lvl="2"/>
            <a:r>
              <a:rPr lang="en-US" sz="1700" dirty="0" smtClean="0"/>
              <a:t>Writes shapefiles from Map </a:t>
            </a:r>
            <a:r>
              <a:rPr lang="en-US" sz="1700" dirty="0" smtClean="0"/>
              <a:t>Structure</a:t>
            </a:r>
            <a:endParaRPr lang="en-US" sz="17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Raster Data</a:t>
            </a:r>
          </a:p>
          <a:p>
            <a:pPr lvl="1"/>
            <a:r>
              <a:rPr lang="en-US" sz="1600" dirty="0" smtClean="0"/>
              <a:t>Reference </a:t>
            </a:r>
            <a:r>
              <a:rPr lang="en-US" sz="1600" dirty="0" smtClean="0"/>
              <a:t>Vector</a:t>
            </a:r>
          </a:p>
          <a:p>
            <a:pPr lvl="2"/>
            <a:r>
              <a:rPr lang="en-US" sz="1600" dirty="0" smtClean="0"/>
              <a:t>Number of Cells per Degree</a:t>
            </a:r>
          </a:p>
          <a:p>
            <a:pPr lvl="2"/>
            <a:r>
              <a:rPr lang="en-US" sz="1600" dirty="0" smtClean="0"/>
              <a:t>Latitude and Longitude of Top Left </a:t>
            </a:r>
            <a:r>
              <a:rPr lang="en-US" sz="1600" dirty="0" smtClean="0"/>
              <a:t>Corner</a:t>
            </a:r>
          </a:p>
          <a:p>
            <a:pPr lvl="1"/>
            <a:r>
              <a:rPr lang="en-US" sz="1600" dirty="0" smtClean="0"/>
              <a:t>Matrix of Data</a:t>
            </a:r>
          </a:p>
          <a:p>
            <a:pPr lvl="2"/>
            <a:r>
              <a:rPr lang="en-US" sz="1600" dirty="0" smtClean="0"/>
              <a:t>Top of Matrix is bottom of </a:t>
            </a:r>
            <a:r>
              <a:rPr lang="en-US" sz="1600" dirty="0" smtClean="0"/>
              <a:t>Map</a:t>
            </a:r>
            <a:endParaRPr lang="en-US" sz="1600" dirty="0" smtClean="0"/>
          </a:p>
        </p:txBody>
      </p:sp>
      <p:pic>
        <p:nvPicPr>
          <p:cNvPr id="9" name="Picture 8" descr="ShapeStru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2741220" cy="1766887"/>
          </a:xfrm>
          <a:prstGeom prst="rect">
            <a:avLst/>
          </a:prstGeom>
        </p:spPr>
      </p:pic>
      <p:pic>
        <p:nvPicPr>
          <p:cNvPr id="6" name="Picture 5" descr="Te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021448"/>
            <a:ext cx="1981200" cy="28365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76800" y="4495800"/>
            <a:ext cx="1752600" cy="1600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7" idx="2"/>
          </p:cNvCxnSpPr>
          <p:nvPr/>
        </p:nvCxnSpPr>
        <p:spPr>
          <a:xfrm rot="16200000" flipH="1">
            <a:off x="4953000" y="5295900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687094" y="5295106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382294" y="5295106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220494" y="5295106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525294" y="5295106"/>
            <a:ext cx="1600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7" idx="3"/>
          </p:cNvCxnSpPr>
          <p:nvPr/>
        </p:nvCxnSpPr>
        <p:spPr>
          <a:xfrm rot="10800000" flipH="1">
            <a:off x="4876800" y="52959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>
            <a:off x="4876800" y="55626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H="1">
            <a:off x="4876800" y="57912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H="1">
            <a:off x="4876800" y="50292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H="1">
            <a:off x="4876800" y="4800600"/>
            <a:ext cx="1752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7680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hape 22"/>
          <p:cNvCxnSpPr>
            <a:stCxn id="21" idx="2"/>
          </p:cNvCxnSpPr>
          <p:nvPr/>
        </p:nvCxnSpPr>
        <p:spPr>
          <a:xfrm rot="5400000" flipH="1" flipV="1">
            <a:off x="5334000" y="4038600"/>
            <a:ext cx="1752600" cy="2362200"/>
          </a:xfrm>
          <a:prstGeom prst="bentConnector4">
            <a:avLst>
              <a:gd name="adj1" fmla="val -13043"/>
              <a:gd name="adj2" fmla="val 73503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Digital Elevation Model (DEM)</a:t>
            </a:r>
          </a:p>
          <a:p>
            <a:pPr lvl="1"/>
            <a:r>
              <a:rPr lang="en-US" sz="1800" dirty="0" smtClean="0"/>
              <a:t>Data Format</a:t>
            </a:r>
          </a:p>
          <a:p>
            <a:pPr lvl="2"/>
            <a:r>
              <a:rPr lang="en-US" sz="1800" dirty="0" smtClean="0"/>
              <a:t>DEM Format</a:t>
            </a:r>
          </a:p>
          <a:p>
            <a:pPr lvl="1"/>
            <a:r>
              <a:rPr lang="en-US" sz="1800" dirty="0" smtClean="0"/>
              <a:t>Projection</a:t>
            </a:r>
          </a:p>
          <a:p>
            <a:pPr lvl="2"/>
            <a:r>
              <a:rPr lang="en-US" sz="1800" dirty="0" smtClean="0"/>
              <a:t>(WGS84) &amp; (NGVD 29)</a:t>
            </a:r>
          </a:p>
          <a:p>
            <a:pPr lvl="1"/>
            <a:r>
              <a:rPr lang="en-US" sz="1800" dirty="0" smtClean="0"/>
              <a:t>1-degree quadrangles (3 arc second grid ~90 meters)</a:t>
            </a:r>
            <a:endParaRPr lang="en-US" sz="1800" dirty="0" smtClean="0"/>
          </a:p>
          <a:p>
            <a:pPr lvl="1"/>
            <a:r>
              <a:rPr lang="en-US" sz="1800" dirty="0" smtClean="0"/>
              <a:t>Download from Web at</a:t>
            </a:r>
          </a:p>
          <a:p>
            <a:pPr lvl="2"/>
            <a:r>
              <a:rPr lang="en-US" sz="1100" dirty="0" smtClean="0"/>
              <a:t>http://edc2.usgs.gov/geodata/index.php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NEXRAD Radar Data</a:t>
            </a:r>
          </a:p>
          <a:p>
            <a:pPr lvl="1"/>
            <a:r>
              <a:rPr lang="en-US" sz="1800" dirty="0" smtClean="0"/>
              <a:t>Data Format</a:t>
            </a:r>
          </a:p>
          <a:p>
            <a:pPr lvl="2"/>
            <a:r>
              <a:rPr lang="en-US" sz="1800" dirty="0" smtClean="0"/>
              <a:t>XMRG Binary Files</a:t>
            </a:r>
          </a:p>
          <a:p>
            <a:pPr lvl="1"/>
            <a:r>
              <a:rPr lang="en-US" sz="1800" dirty="0" smtClean="0"/>
              <a:t>Projection</a:t>
            </a:r>
          </a:p>
          <a:p>
            <a:pPr lvl="2"/>
            <a:r>
              <a:rPr lang="en-US" sz="1800" dirty="0" smtClean="0"/>
              <a:t>HRAP</a:t>
            </a:r>
          </a:p>
          <a:p>
            <a:pPr lvl="2"/>
            <a:r>
              <a:rPr lang="en-US" sz="1800" dirty="0" smtClean="0"/>
              <a:t>Polar </a:t>
            </a:r>
            <a:r>
              <a:rPr lang="en-US" sz="1800" dirty="0" smtClean="0"/>
              <a:t>Stereographic Projection</a:t>
            </a:r>
            <a:endParaRPr lang="en-US" sz="1800" dirty="0" smtClean="0"/>
          </a:p>
          <a:p>
            <a:pPr lvl="2"/>
            <a:r>
              <a:rPr lang="en-US" sz="1800" dirty="0" smtClean="0"/>
              <a:t>Spherical Datum</a:t>
            </a:r>
          </a:p>
          <a:p>
            <a:pPr lvl="1"/>
            <a:r>
              <a:rPr lang="en-US" sz="1800" dirty="0" smtClean="0"/>
              <a:t>6 hour Precipitation (1996-97)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724400"/>
            <a:ext cx="1143000" cy="1143000"/>
          </a:xfrm>
          <a:prstGeom prst="rect">
            <a:avLst/>
          </a:prstGeom>
        </p:spPr>
      </p:pic>
      <p:pic>
        <p:nvPicPr>
          <p:cNvPr id="7" name="Picture 6" descr="us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876800"/>
            <a:ext cx="137160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Matlab Tool </a:t>
            </a:r>
            <a:r>
              <a:rPr lang="en-US" dirty="0" smtClean="0"/>
              <a:t>(DRI)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DEM (Easy)</a:t>
            </a:r>
          </a:p>
          <a:p>
            <a:pPr lvl="1"/>
            <a:r>
              <a:rPr lang="en-US" sz="1800" dirty="0" smtClean="0"/>
              <a:t>usgsdems (Matlab)</a:t>
            </a:r>
            <a:endParaRPr lang="en-US" sz="1800" dirty="0"/>
          </a:p>
          <a:p>
            <a:pPr lvl="2"/>
            <a:r>
              <a:rPr lang="en-US" sz="1800" dirty="0" smtClean="0"/>
              <a:t>List required DEM files for given map limits</a:t>
            </a:r>
            <a:endParaRPr lang="en-US" sz="1800" dirty="0"/>
          </a:p>
          <a:p>
            <a:pPr lvl="1"/>
            <a:r>
              <a:rPr lang="en-US" sz="1800" dirty="0"/>
              <a:t>u</a:t>
            </a:r>
            <a:r>
              <a:rPr lang="en-US" sz="1800" dirty="0" smtClean="0"/>
              <a:t>sgsdem (Matlab)</a:t>
            </a:r>
          </a:p>
          <a:p>
            <a:pPr lvl="2"/>
            <a:r>
              <a:rPr lang="en-US" sz="1800" dirty="0" smtClean="0"/>
              <a:t>Reads DEM files into GEO-Referenced  Grid</a:t>
            </a:r>
          </a:p>
          <a:p>
            <a:pPr lvl="1"/>
            <a:r>
              <a:rPr lang="en-US" sz="1800" dirty="0" smtClean="0"/>
              <a:t>Created routine to piece together different grids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NEXRAD </a:t>
            </a:r>
            <a:r>
              <a:rPr lang="en-US" dirty="0" smtClean="0"/>
              <a:t>(Hard)</a:t>
            </a:r>
            <a:endParaRPr lang="en-US" dirty="0" smtClean="0"/>
          </a:p>
          <a:p>
            <a:pPr lvl="1"/>
            <a:r>
              <a:rPr lang="en-US" sz="1800" dirty="0" smtClean="0"/>
              <a:t>Could not read binary had to convert to ASCII</a:t>
            </a:r>
          </a:p>
          <a:p>
            <a:pPr lvl="1"/>
            <a:r>
              <a:rPr lang="en-US" sz="1800" dirty="0" smtClean="0"/>
              <a:t>Create Lat-Lon grid and resample from Radar Data at 2 KM resolution </a:t>
            </a:r>
          </a:p>
          <a:p>
            <a:pPr lvl="1"/>
            <a:r>
              <a:rPr lang="en-US" sz="1800" dirty="0" smtClean="0"/>
              <a:t>Create function to Convert Lat-Lon to HRAP Coordinates</a:t>
            </a:r>
          </a:p>
        </p:txBody>
      </p:sp>
      <p:pic>
        <p:nvPicPr>
          <p:cNvPr id="1026" name="Picture 2" descr="C:\Documents and Settings\Josh\Local Settings\Temporary Internet Files\Content.IE5\KQOX0GD2\MCj042446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724400"/>
            <a:ext cx="1828800" cy="1403350"/>
          </a:xfrm>
          <a:prstGeom prst="rect">
            <a:avLst/>
          </a:prstGeom>
          <a:noFill/>
        </p:spPr>
      </p:pic>
      <p:pic>
        <p:nvPicPr>
          <p:cNvPr id="1028" name="Picture 4" descr="C:\Documents and Settings\Josh\My Documents\My Pictures\Microsoft Clip Organizer\j042385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648200"/>
            <a:ext cx="1581150" cy="1493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Precipitation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6324600" cy="762000"/>
          </a:xfrm>
        </p:spPr>
        <p:txBody>
          <a:bodyPr/>
          <a:lstStyle/>
          <a:p>
            <a:r>
              <a:rPr lang="en-US" dirty="0" smtClean="0"/>
              <a:t>Animas River Basin (Durango, CO) 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533400" y="2209801"/>
            <a:ext cx="4191000" cy="2362200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Area of ~ 3,555 KM</a:t>
            </a:r>
            <a:r>
              <a:rPr lang="en-US" sz="1800" baseline="60000" dirty="0" smtClean="0"/>
              <a:t>2 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Animas River</a:t>
            </a:r>
          </a:p>
          <a:p>
            <a:pPr lvl="2"/>
            <a:r>
              <a:rPr lang="en-US" sz="1800" dirty="0" smtClean="0"/>
              <a:t>Average Annual Discharge ~890 CFS</a:t>
            </a:r>
          </a:p>
          <a:p>
            <a:pPr lvl="1"/>
            <a:r>
              <a:rPr lang="en-US" sz="1800" dirty="0" smtClean="0"/>
              <a:t>See what kind of relationship exists between precipitation and elevation</a:t>
            </a:r>
          </a:p>
        </p:txBody>
      </p:sp>
      <p:pic>
        <p:nvPicPr>
          <p:cNvPr id="11" name="Picture 10" descr="SubBas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495800"/>
            <a:ext cx="1833289" cy="1776706"/>
          </a:xfrm>
          <a:prstGeom prst="rect">
            <a:avLst/>
          </a:prstGeom>
        </p:spPr>
      </p:pic>
      <p:pic>
        <p:nvPicPr>
          <p:cNvPr id="7" name="Picture 6" descr="Ter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667000"/>
            <a:ext cx="5947316" cy="38100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1905000" y="4724400"/>
            <a:ext cx="2362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Precipitation Analysis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200400" y="1371600"/>
            <a:ext cx="2514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1997</a:t>
            </a:r>
          </a:p>
        </p:txBody>
      </p:sp>
      <p:pic>
        <p:nvPicPr>
          <p:cNvPr id="8" name="GridMov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76350" y="1838325"/>
            <a:ext cx="6591300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Precipitation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914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Total 6 hour periods with precipitation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Average Value of Precipitation </a:t>
            </a:r>
            <a:endParaRPr lang="en-US" sz="2000" dirty="0"/>
          </a:p>
        </p:txBody>
      </p:sp>
      <p:pic>
        <p:nvPicPr>
          <p:cNvPr id="10" name="Picture 9" descr="WG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4292537" cy="2743200"/>
          </a:xfrm>
          <a:prstGeom prst="rect">
            <a:avLst/>
          </a:prstGeom>
        </p:spPr>
      </p:pic>
      <p:pic>
        <p:nvPicPr>
          <p:cNvPr id="11" name="Picture 10" descr="AP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124200"/>
            <a:ext cx="4292538" cy="2743200"/>
          </a:xfrm>
          <a:prstGeom prst="rect">
            <a:avLst/>
          </a:prstGeom>
        </p:spPr>
      </p:pic>
      <p:sp>
        <p:nvSpPr>
          <p:cNvPr id="12" name="Content Placeholder 5"/>
          <p:cNvSpPr txBox="1">
            <a:spLocks/>
          </p:cNvSpPr>
          <p:nvPr/>
        </p:nvSpPr>
        <p:spPr>
          <a:xfrm>
            <a:off x="3200400" y="1371600"/>
            <a:ext cx="2514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403</Words>
  <Application>Microsoft Office PowerPoint</Application>
  <PresentationFormat>On-screen Show (4:3)</PresentationFormat>
  <Paragraphs>91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Visualizing Raster Data in 3D using Matlab</vt:lpstr>
      <vt:lpstr>Outline</vt:lpstr>
      <vt:lpstr>Why Matlab?</vt:lpstr>
      <vt:lpstr>Matlab GIS Data Structure</vt:lpstr>
      <vt:lpstr>Data Sources</vt:lpstr>
      <vt:lpstr>Create Matlab Tool (DRI)</vt:lpstr>
      <vt:lpstr>Precipitation Analysis</vt:lpstr>
      <vt:lpstr>Precipitation Analysis</vt:lpstr>
      <vt:lpstr>Precipitation Analysis</vt:lpstr>
      <vt:lpstr>Precipitation Analysis</vt:lpstr>
      <vt:lpstr>Conclusion</vt:lpstr>
      <vt:lpstr>Sources &amp;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in MatLab</dc:title>
  <dc:creator> </dc:creator>
  <cp:lastModifiedBy> </cp:lastModifiedBy>
  <cp:revision>80</cp:revision>
  <dcterms:created xsi:type="dcterms:W3CDTF">2008-11-23T04:30:18Z</dcterms:created>
  <dcterms:modified xsi:type="dcterms:W3CDTF">2008-11-25T15:08:27Z</dcterms:modified>
</cp:coreProperties>
</file>