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2" r:id="rId5"/>
    <p:sldId id="276" r:id="rId6"/>
    <p:sldId id="275" r:id="rId7"/>
    <p:sldId id="259" r:id="rId8"/>
    <p:sldId id="268" r:id="rId9"/>
    <p:sldId id="271" r:id="rId10"/>
    <p:sldId id="277" r:id="rId11"/>
    <p:sldId id="260" r:id="rId12"/>
    <p:sldId id="281" r:id="rId13"/>
    <p:sldId id="282" r:id="rId14"/>
    <p:sldId id="278" r:id="rId15"/>
    <p:sldId id="284" r:id="rId16"/>
    <p:sldId id="290" r:id="rId17"/>
    <p:sldId id="283" r:id="rId18"/>
    <p:sldId id="291" r:id="rId19"/>
    <p:sldId id="261" r:id="rId20"/>
    <p:sldId id="289" r:id="rId21"/>
    <p:sldId id="285" r:id="rId22"/>
    <p:sldId id="286" r:id="rId23"/>
    <p:sldId id="287" r:id="rId24"/>
    <p:sldId id="288" r:id="rId25"/>
    <p:sldId id="262" r:id="rId26"/>
    <p:sldId id="263" r:id="rId27"/>
    <p:sldId id="264" r:id="rId28"/>
    <p:sldId id="26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us-ascii"/>
  <p:clrMru>
    <a:srgbClr val="FF0000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0"/>
    <p:restoredTop sz="94900" autoAdjust="0"/>
  </p:normalViewPr>
  <p:slideViewPr>
    <p:cSldViewPr>
      <p:cViewPr>
        <p:scale>
          <a:sx n="50" d="100"/>
          <a:sy n="50" d="100"/>
        </p:scale>
        <p:origin x="-4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B7814-E573-454F-B689-ADCE711B4B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04E4F-8FEB-489F-B3B8-EF9AD3327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E3D41-893C-42DB-8081-3F6C2CCF8B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C59B2F-0C1E-427B-8E1B-030170EA34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431386-09A4-40E3-B7AE-80CC615C28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4B406F-FA86-4E15-B62D-D50F30A4A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52060-3D0A-4384-B9ED-84E06BE26F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08403-5EA7-4AE1-9555-4CC6B5607E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0C055-F76A-4FAF-90D0-0F89ED3E16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7DB34-CBDB-4D28-9510-153113AC7D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2A0F6-C749-4192-BF39-AA784740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4F57-81A9-4E1F-B2BA-4EA7A4334E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182AF-18E7-4CFA-9E77-FF77278D75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DC4CE-7489-4931-AA50-52C6DEE48A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spcAft>
                <a:spcPct val="0"/>
              </a:spcAft>
              <a:defRPr sz="1400">
                <a:latin typeface="+mn-lt"/>
              </a:defRPr>
            </a:lvl1pPr>
          </a:lstStyle>
          <a:p>
            <a:fld id="{6C36FA67-7650-4063-B208-AF25595E71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/>
          <a:lstStyle/>
          <a:p>
            <a:r>
              <a:rPr lang="en-US" sz="4000"/>
              <a:t>Bear River Range Groundwater Recharge and Discharge Estimate Map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By </a:t>
            </a:r>
          </a:p>
          <a:p>
            <a:pPr>
              <a:lnSpc>
                <a:spcPct val="80000"/>
              </a:lnSpc>
            </a:pPr>
            <a:r>
              <a:rPr lang="en-US" sz="2800"/>
              <a:t>Greg Parry</a:t>
            </a:r>
          </a:p>
          <a:p>
            <a:pPr>
              <a:lnSpc>
                <a:spcPct val="80000"/>
              </a:lnSpc>
            </a:pPr>
            <a:r>
              <a:rPr lang="en-US" sz="2800"/>
              <a:t>GIS in Water Resources</a:t>
            </a:r>
          </a:p>
          <a:p>
            <a:pPr>
              <a:lnSpc>
                <a:spcPct val="80000"/>
              </a:lnSpc>
            </a:pPr>
            <a:r>
              <a:rPr lang="en-US" sz="2800"/>
              <a:t>UTAH STATE UNIVERSITY</a:t>
            </a:r>
          </a:p>
          <a:p>
            <a:pPr>
              <a:lnSpc>
                <a:spcPct val="80000"/>
              </a:lnSpc>
            </a:pPr>
            <a:endParaRPr 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INTRODUCTION</a:t>
            </a:r>
            <a:br>
              <a:rPr lang="en-US" sz="4000"/>
            </a:br>
            <a:endParaRPr lang="en-US" sz="4000"/>
          </a:p>
        </p:txBody>
      </p:sp>
      <p:pic>
        <p:nvPicPr>
          <p:cNvPr id="46086" name="Picture 6" descr="NHD SUBBASION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9188" y="1371600"/>
            <a:ext cx="4240212" cy="5486400"/>
          </a:xfrm>
          <a:noFill/>
          <a:ln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524000" y="8382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NHD SUBBASIN 16010202 &amp; 16010203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46093" name="Picture 13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24600" y="4648200"/>
            <a:ext cx="1196975" cy="1874838"/>
          </a:xfrm>
          <a:noFill/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PROJECT OBJECTIVE</a:t>
            </a:r>
            <a:br>
              <a:rPr lang="en-US" sz="4000"/>
            </a:br>
            <a:endParaRPr lang="en-US" sz="40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BETTER UNDERSTANDING OF THE HYDROLOGICAL CYCLE OF THE BEAR RIVER RANGE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latin typeface="Arial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COMPUTER SIMULATION MODELS CAN PREDICT THE CONSEQUENCES THAT WILL RESULT FROM CONTINUING CURRENT PUMPING RATES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PROJECT OBJECTIVE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PRO-GRADE: (Pattern Recognition Organizer and Groundwater Recharge and Discharge Estimator)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 </a:t>
            </a:r>
            <a:r>
              <a:rPr lang="en-US" sz="2800">
                <a:latin typeface="Arial" charset="0"/>
              </a:rPr>
              <a:t>Geographical Information System (GIS) plug-in tool package for recognizing patterns for raster data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PATTERN RECOGNITION ORGANIZER FOR GIS (PRO-GIS)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GROUNDWATER RECHARGE AND DISCHARGE ESTIMATOR FOR GIS 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(GRADE-GIS)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1295400" y="6172200"/>
            <a:ext cx="671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http://www.isws.illinois.edu/gws/sware/prograde/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3581400"/>
            <a:ext cx="5638800" cy="3228975"/>
          </a:xfrm>
          <a:noFill/>
          <a:ln/>
        </p:spPr>
      </p:pic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PROJECT OBJECTIVE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PRO-GRADE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Identifies recharge and discharge zones from existing ancillary data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 pattern recognition plug-ins for ArcMap to estimate recharge and discharge more efficiently</a:t>
            </a: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181600" y="6400800"/>
            <a:ext cx="2474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latin typeface="Arial" charset="0"/>
              </a:rPr>
              <a:t> 2008 Illinois State Water Survey</a:t>
            </a:r>
            <a:r>
              <a:rPr lang="en-US" sz="240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PROJECT OBJECTIVE</a:t>
            </a:r>
            <a:br>
              <a:rPr lang="en-US" sz="4000"/>
            </a:br>
            <a:endParaRPr lang="en-US" sz="4000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09600" y="8382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Pattern Recognized by Image Processing and Segmentation in GIS (PRO-GIS)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Organizes several images into one graphical user interface (GUI) to extract patterns according to set parameters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PROJECT OBJECTIVE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609600" y="1143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Pattern Recognized by Image Processing and Segmentation in GIS (PRO-GIS)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60425" name="Picture 9" descr="groundwater_3_l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14575"/>
            <a:ext cx="4495800" cy="3857625"/>
          </a:xfrm>
          <a:noFill/>
          <a:ln/>
        </p:spPr>
      </p:pic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4724400" y="1828800"/>
            <a:ext cx="441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2D Moving Average: ArcGIS Spatial Analyst extension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Normalization: FORTRAN code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TVLA Low Pass Filter: Medical Magnetic Resonance Imaging (MRI) scan analysis.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457200" y="6172200"/>
            <a:ext cx="460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2008 Illinois State Water Survey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333625"/>
            <a:ext cx="5105400" cy="3697288"/>
          </a:xfrm>
          <a:noFill/>
          <a:ln/>
        </p:spPr>
      </p:pic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tx2"/>
                </a:solidFill>
                <a:latin typeface="Arial" charset="0"/>
              </a:rPr>
              <a:t>PROJECT OBJECTIVE</a:t>
            </a:r>
            <a:r>
              <a:rPr lang="en-US" sz="440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sz="4400">
                <a:solidFill>
                  <a:schemeClr val="tx2"/>
                </a:solidFill>
                <a:latin typeface="Arial" charset="0"/>
              </a:rPr>
            </a:b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762000" y="1143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Groundwater Recharge and Discharge Estimator in GIS (GRADE-GIS)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876800" y="1828800"/>
            <a:ext cx="441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ASSUMPTIONS: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latin typeface="Arial" charset="0"/>
              </a:rPr>
              <a:t>HORIZONTAL 2-D FLOW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0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latin typeface="Arial" charset="0"/>
              </a:rPr>
              <a:t>NO SOURCE OR SINK,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latin typeface="Arial" charset="0"/>
              </a:rPr>
              <a:t>	JUST RECHARGE AND DISCHARGE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latin typeface="Arial" charset="0"/>
              </a:rPr>
              <a:t>WATER TABLE ALWAYS HIGHER THAN BOTTOM ELEVATION</a:t>
            </a:r>
            <a:r>
              <a:rPr lang="en-US" sz="2400">
                <a:latin typeface="Arial" charset="0"/>
              </a:rPr>
              <a:t> 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88925" y="583088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Stoertz and Bradbury (1989)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PROJECT OBJECTIVE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609600" y="1143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762000" y="1143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Groundwater Recharge and Discharge Estimator in GIS (GRADE-GIS)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58378" name="Picture 10" descr="groundwater_GradeGis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286000"/>
            <a:ext cx="5276850" cy="3541713"/>
          </a:xfrm>
          <a:noFill/>
          <a:ln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5638800" y="2133600"/>
            <a:ext cx="3505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Hydraulic Conductivity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Water Table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Bedrock Elevation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PROJECT OBJECTIVE</a:t>
            </a:r>
            <a:br>
              <a:rPr lang="en-US"/>
            </a:br>
            <a:endParaRPr lang="en-US"/>
          </a:p>
        </p:txBody>
      </p:sp>
      <p:pic>
        <p:nvPicPr>
          <p:cNvPr id="77830" name="Picture 6" descr="GRADE-GIS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27075" y="1722438"/>
            <a:ext cx="3497263" cy="4525962"/>
          </a:xfrm>
          <a:noFill/>
          <a:ln/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62000" y="1143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GRADE-GIS &amp; PRO-GIS EXAMPLES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77832" name="Picture 8" descr="PRO-GIS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18075" y="1600200"/>
            <a:ext cx="3497263" cy="4525963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250950"/>
            <a:ext cx="7010400" cy="5607050"/>
          </a:xfrm>
          <a:noFill/>
          <a:ln/>
        </p:spPr>
      </p:pic>
      <p:pic>
        <p:nvPicPr>
          <p:cNvPr id="7180" name="Picture 12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38400" y="1295400"/>
            <a:ext cx="4038600" cy="622300"/>
          </a:xfrm>
          <a:noFill/>
          <a:ln/>
        </p:spPr>
      </p:pic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2209800" y="838200"/>
            <a:ext cx="472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HYDRAULIC CONDUCTIVITY 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DATA ACQUISITION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BACKGROUND</a:t>
            </a:r>
          </a:p>
          <a:p>
            <a:pPr lvl="1"/>
            <a:r>
              <a:rPr lang="en-US"/>
              <a:t>SETTING</a:t>
            </a:r>
          </a:p>
          <a:p>
            <a:r>
              <a:rPr lang="en-US"/>
              <a:t>PROJECT OBJECTIVE</a:t>
            </a:r>
          </a:p>
          <a:p>
            <a:r>
              <a:rPr lang="en-US"/>
              <a:t>DATA ACQUISITION </a:t>
            </a:r>
          </a:p>
          <a:p>
            <a:r>
              <a:rPr lang="en-US"/>
              <a:t>RESULTS</a:t>
            </a:r>
          </a:p>
          <a:p>
            <a:r>
              <a:rPr lang="en-US"/>
              <a:t>ADDITIONAL WORK</a:t>
            </a:r>
          </a:p>
          <a:p>
            <a:r>
              <a:rPr lang="en-US"/>
              <a:t>CONCLUSION </a:t>
            </a:r>
          </a:p>
          <a:p>
            <a:endParaRPr lang="en-US"/>
          </a:p>
          <a:p>
            <a:pPr>
              <a:buFontTx/>
              <a:buNone/>
            </a:pPr>
            <a:endParaRPr lang="en-US"/>
          </a:p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OUTLINE</a:t>
            </a:r>
            <a:br>
              <a:rPr lang="en-US" sz="4000"/>
            </a:br>
            <a:endParaRPr lang="en-US" sz="4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143000" y="838200"/>
            <a:ext cx="693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HYDRAULIC CONDUCTIVITY RASTER FILE 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DATA ACQUISITION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  <p:pic>
        <p:nvPicPr>
          <p:cNvPr id="72709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8513" y="1600200"/>
            <a:ext cx="5005387" cy="4525963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Picture 10" descr="WATERTABLEb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38400" y="1143000"/>
            <a:ext cx="4533900" cy="5867400"/>
          </a:xfrm>
          <a:noFill/>
          <a:ln/>
        </p:spPr>
      </p:pic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DATA ACQUISITION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200400" y="8382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WATER TABLE 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DATA ACQUISITION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514600" y="838200"/>
            <a:ext cx="396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BEDROCK ELEVATION 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pic>
        <p:nvPicPr>
          <p:cNvPr id="66566" name="Picture 6" descr="GEOLOGYCACH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214438"/>
            <a:ext cx="7500938" cy="5795962"/>
          </a:xfrm>
          <a:noFill/>
          <a:ln/>
        </p:spPr>
      </p:pic>
      <p:sp>
        <p:nvSpPr>
          <p:cNvPr id="66571" name="Line 11"/>
          <p:cNvSpPr>
            <a:spLocks noChangeShapeType="1"/>
          </p:cNvSpPr>
          <p:nvPr/>
        </p:nvSpPr>
        <p:spPr bwMode="auto">
          <a:xfrm flipH="1">
            <a:off x="2743200" y="2209800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DATA ACQUISITION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LAUNCHING PRO-GIS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All feature layers must be converted to raster files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Import at least one file into ArcMap before launching PRO-GIS icon from tool bar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800">
                <a:latin typeface="Arial" charset="0"/>
              </a:rPr>
              <a:t>GUI interface prompts input raster layer for the pattern recognition process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93725" y="1495425"/>
            <a:ext cx="7956550" cy="5438775"/>
          </a:xfrm>
          <a:noFill/>
          <a:ln/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tx2"/>
                </a:solidFill>
                <a:latin typeface="Arial" charset="0"/>
              </a:rPr>
              <a:t>DATA ACQUISITION</a:t>
            </a:r>
            <a:r>
              <a:rPr lang="en-US" sz="4400">
                <a:solidFill>
                  <a:schemeClr val="tx2"/>
                </a:solidFill>
                <a:latin typeface="Arial" charset="0"/>
              </a:rPr>
              <a:t>  </a:t>
            </a:r>
            <a:br>
              <a:rPr lang="en-US" sz="4400">
                <a:solidFill>
                  <a:schemeClr val="tx2"/>
                </a:solidFill>
                <a:latin typeface="Arial" charset="0"/>
              </a:rPr>
            </a:b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09600" y="11430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LAUNCHING PRO-GIS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Recharge Map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0" y="1219200"/>
            <a:ext cx="4722813" cy="5257800"/>
          </a:xfrm>
          <a:noFill/>
          <a:ln/>
        </p:spPr>
      </p:pic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143000" y="838200"/>
            <a:ext cx="693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RECHARGE AND DISCHARGE PATTERNS 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RESULTS  </a:t>
            </a:r>
            <a:br>
              <a:rPr lang="en-US" sz="4000"/>
            </a:br>
            <a:endParaRPr lang="en-US" sz="4000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2286000" y="6400800"/>
            <a:ext cx="460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2008 Illinois State Water Survey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WORK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PRO-GRADE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CREATING AND MODIFYING MASK TO DEFINE BEAR RIVER RANGE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>
                <a:latin typeface="Arial" charset="0"/>
              </a:rPr>
              <a:t>REGISTRATION AND MASKING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latin typeface="Arial" charset="0"/>
              </a:rPr>
              <a:t>REGISTERING ALL RASTER DATASETS TO FORM A STACK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>
                <a:latin typeface="Arial" charset="0"/>
              </a:rPr>
              <a:t>SPATIAL RESOLUTION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>
                <a:latin typeface="Arial" charset="0"/>
              </a:rPr>
              <a:t>GEOGRAPHIC PROJECTION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endParaRPr lang="en-US">
              <a:latin typeface="Arial" charset="0"/>
            </a:endParaRP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endParaRPr lang="en-US" sz="20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9600" y="1143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2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800">
              <a:latin typeface="Arial" charset="0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62000" y="12954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GRADE-GIS: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OUTPUT FORMAT-READY FOR PRO-GIS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GENERATE AS MANY ALTERNATIVE MAPS AS NECESSARY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USED AS INITIAL CONDITIONS FOR MORE DETAILED ANALYSIS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8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latin typeface="Arial" charset="0"/>
              </a:rPr>
              <a:t>PRO-GIS: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PRO-GIS DEMONSTRATES THE BENEFITS OF ORGANIZING DIFFERENT SENERIOS OF ONTO GUI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WORKS WITH ARCOBJECTS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NOT LIMITED TO PATTERN RECOGNITION OF GROUNDWATER RECHARGE AND DISCHARGE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tate map broken down by basins.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11313"/>
            <a:ext cx="4038600" cy="4503737"/>
          </a:xfrm>
          <a:noFill/>
          <a:ln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tx2"/>
                </a:solidFill>
                <a:latin typeface="Arial" charset="0"/>
              </a:rPr>
              <a:t>INTRODUCTION</a:t>
            </a:r>
            <a:br>
              <a:rPr lang="en-US" sz="4000">
                <a:solidFill>
                  <a:schemeClr val="tx2"/>
                </a:solidFill>
                <a:latin typeface="Arial" charset="0"/>
              </a:rPr>
            </a:br>
            <a:endParaRPr lang="en-US" sz="40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16" name="Picture 4" descr="map of Bear River Basin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89100"/>
            <a:ext cx="4038600" cy="4346575"/>
          </a:xfrm>
          <a:noFill/>
          <a:ln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914400" y="6324600"/>
            <a:ext cx="7315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latin typeface="Arial" charset="0"/>
              </a:rPr>
              <a:t>USGS</a:t>
            </a:r>
            <a:r>
              <a:rPr lang="en-US" sz="1200">
                <a:latin typeface="Arial" charset="0"/>
              </a:rPr>
              <a:t> Water Resources of the United States: Utah Water Science Center; Interactive Basin Map of Utah</a:t>
            </a:r>
            <a:endParaRPr lang="en-US" sz="2400">
              <a:latin typeface="Arial" charset="0"/>
            </a:endParaRP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2667000" y="2971800"/>
            <a:ext cx="4876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2286000" y="1676400"/>
            <a:ext cx="411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533400" y="8382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BEAR RIVER BASIN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INTRODUCTION</a:t>
            </a:r>
            <a:br>
              <a:rPr lang="en-US" sz="4000"/>
            </a:br>
            <a:endParaRPr lang="en-US" sz="4000"/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0" y="762000"/>
          <a:ext cx="5124450" cy="6629400"/>
        </p:xfrm>
        <a:graphic>
          <a:graphicData uri="http://schemas.openxmlformats.org/presentationml/2006/ole">
            <p:oleObj spid="_x0000_s33796" name="Acrobat Document" r:id="rId3" imgW="5830114" imgH="7542857" progId="AcroExch.Document.7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3733800" y="5638800"/>
          <a:ext cx="1295400" cy="1676400"/>
        </p:xfrm>
        <a:graphic>
          <a:graphicData uri="http://schemas.openxmlformats.org/presentationml/2006/ole">
            <p:oleObj spid="_x0000_s33795" name="Acrobat Document" r:id="rId4" imgW="5830114" imgH="7542857" progId="AcroExch.Document.7">
              <p:embed/>
            </p:oleObj>
          </a:graphicData>
        </a:graphic>
      </p:graphicFrame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4222750" y="5883275"/>
            <a:ext cx="119063" cy="119063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4495800" y="8382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CACHE VALLEY, UTAH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</a:t>
            </a:r>
            <a:r>
              <a:rPr lang="en-US" sz="2000">
                <a:latin typeface="Arial" charset="0"/>
              </a:rPr>
              <a:t>NORTH-SOUTH TRENDING 	</a:t>
            </a:r>
            <a:r>
              <a:rPr lang="en-US">
                <a:latin typeface="Arial" charset="0"/>
              </a:rPr>
              <a:t>Northern portion in Idaho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	</a:t>
            </a:r>
            <a:r>
              <a:rPr lang="en-US">
                <a:latin typeface="Arial" charset="0"/>
              </a:rPr>
              <a:t>Southern portion in Utah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latin typeface="Arial" charset="0"/>
              </a:rPr>
              <a:t>	EASTERN BOUNDARY</a:t>
            </a:r>
            <a:r>
              <a:rPr lang="en-US" sz="2400">
                <a:latin typeface="Arial" charset="0"/>
              </a:rPr>
              <a:t>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	</a:t>
            </a:r>
            <a:r>
              <a:rPr lang="en-US">
                <a:latin typeface="Arial" charset="0"/>
              </a:rPr>
              <a:t>Bear River Range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</a:t>
            </a:r>
            <a:r>
              <a:rPr lang="en-US" sz="2000">
                <a:latin typeface="Arial" charset="0"/>
              </a:rPr>
              <a:t>WESTERN BOUNDARY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latin typeface="Arial" charset="0"/>
              </a:rPr>
              <a:t>		Bannock Range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latin typeface="Arial" charset="0"/>
              </a:rPr>
              <a:t>		Malad Range</a:t>
            </a:r>
            <a:r>
              <a:rPr lang="en-US" sz="2400">
                <a:latin typeface="Arial" charset="0"/>
              </a:rPr>
              <a:t>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		</a:t>
            </a:r>
            <a:r>
              <a:rPr lang="en-US">
                <a:latin typeface="Arial" charset="0"/>
              </a:rPr>
              <a:t>Wellsville Mountains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latin typeface="Arial" charset="0"/>
              </a:rPr>
              <a:t>	</a:t>
            </a:r>
            <a:r>
              <a:rPr lang="en-US" sz="2000">
                <a:latin typeface="Arial" charset="0"/>
              </a:rPr>
              <a:t>ENTIRE VALLEY WITHIN BEAR RIVER DRAINAGE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2133600"/>
            <a:ext cx="5638800" cy="4237038"/>
          </a:xfrm>
          <a:noFill/>
          <a:ln/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tx2"/>
                </a:solidFill>
                <a:latin typeface="Arial" charset="0"/>
              </a:rPr>
              <a:t>INTRODUCTION</a:t>
            </a:r>
            <a:br>
              <a:rPr lang="en-US" sz="4000">
                <a:solidFill>
                  <a:schemeClr val="tx2"/>
                </a:solidFill>
                <a:latin typeface="Arial" charset="0"/>
              </a:rPr>
            </a:br>
            <a:endParaRPr lang="en-US" sz="4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33400" y="762000"/>
            <a:ext cx="830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GEOLOGY IN CACHE VALLEY</a:t>
            </a:r>
          </a:p>
          <a:p>
            <a:pPr marL="2057400" lvl="4" indent="-2286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Graben: a down-dropped block of the earth's crust resulting from extension, or pulling, of the crust. </a:t>
            </a:r>
            <a:br>
              <a:rPr lang="en-US" sz="2000">
                <a:latin typeface="Arial" charset="0"/>
              </a:rPr>
            </a:b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895600" y="61722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latin typeface="Arial" charset="0"/>
              </a:rPr>
              <a:t>U.S. GEOLOGICAL SURVEY:</a:t>
            </a:r>
            <a:r>
              <a:rPr lang="en-US" sz="2400">
                <a:latin typeface="Arial" charset="0"/>
              </a:rPr>
              <a:t> </a:t>
            </a:r>
            <a:r>
              <a:rPr lang="en-US" sz="1200">
                <a:latin typeface="Arial" charset="0"/>
              </a:rPr>
              <a:t>Visual Glossary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067050"/>
            <a:ext cx="8915400" cy="3562350"/>
          </a:xfrm>
          <a:noFill/>
          <a:ln/>
        </p:spPr>
      </p:pic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chemeClr val="tx2"/>
                </a:solidFill>
                <a:latin typeface="Arial" charset="0"/>
              </a:rPr>
              <a:t>INTRODUCTION</a:t>
            </a:r>
            <a:br>
              <a:rPr lang="en-US" sz="4000">
                <a:solidFill>
                  <a:schemeClr val="tx2"/>
                </a:solidFill>
                <a:latin typeface="Arial" charset="0"/>
              </a:rPr>
            </a:br>
            <a:endParaRPr lang="en-US" sz="40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533400" y="8382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BEDROCK GEOLOGY IN CACHE VALLEY</a:t>
            </a: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latin typeface="Arial" charset="0"/>
              </a:rPr>
              <a:t>Top Layer</a:t>
            </a: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Provo Formation (Pleistocene)</a:t>
            </a: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Alpine and Bonneville Formations (Pleistocene)</a:t>
            </a:r>
            <a:endParaRPr lang="en-US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latin typeface="Arial" charset="0"/>
              </a:rPr>
              <a:t>Bottom Layer</a:t>
            </a:r>
            <a:endParaRPr lang="en-US" sz="2400">
              <a:latin typeface="Arial" charset="0"/>
            </a:endParaRP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  <a:buFontTx/>
              <a:buChar char="»"/>
            </a:pPr>
            <a:r>
              <a:rPr lang="en-US" sz="2000">
                <a:latin typeface="Arial" charset="0"/>
              </a:rPr>
              <a:t>Salt Lake Formation (Pliocene and Miocene)</a:t>
            </a: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latin typeface="Arial" charset="0"/>
              </a:rPr>
              <a:t>	</a:t>
            </a: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latin typeface="Arial" charset="0"/>
            </a:endParaRPr>
          </a:p>
          <a:p>
            <a:pPr marL="2171700" lvl="4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Arial" charset="0"/>
            </a:endParaRPr>
          </a:p>
          <a:p>
            <a:pPr marL="1295400" lvl="2" indent="-3810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>
              <a:latin typeface="Arial" charset="0"/>
            </a:endParaRPr>
          </a:p>
          <a:p>
            <a:pPr marL="533400" indent="-5334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533400" indent="-5334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1752600" y="3810000"/>
            <a:ext cx="4343400" cy="1447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Line 30"/>
          <p:cNvSpPr>
            <a:spLocks noChangeShapeType="1"/>
          </p:cNvSpPr>
          <p:nvPr/>
        </p:nvSpPr>
        <p:spPr bwMode="auto">
          <a:xfrm flipV="1">
            <a:off x="3733800" y="50292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3505200" y="5562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?</a:t>
            </a:r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2362200" y="6400800"/>
            <a:ext cx="5265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latin typeface="Arial" charset="0"/>
              </a:rPr>
              <a:t>1996 UTAH GEOLOCICAL SURVEY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000"/>
              <a:t>INTRODUCTION</a:t>
            </a:r>
            <a:br>
              <a:rPr lang="en-US" sz="4000"/>
            </a:br>
            <a:endParaRPr lang="en-US" sz="4000"/>
          </a:p>
        </p:txBody>
      </p:sp>
      <p:pic>
        <p:nvPicPr>
          <p:cNvPr id="5130" name="Picture 10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6800" y="1395413"/>
            <a:ext cx="3352800" cy="2503487"/>
          </a:xfrm>
          <a:noFill/>
          <a:ln/>
        </p:spPr>
      </p:pic>
      <p:pic>
        <p:nvPicPr>
          <p:cNvPr id="5132" name="Picture 12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371600"/>
            <a:ext cx="3352800" cy="2508250"/>
          </a:xfrm>
          <a:noFill/>
          <a:ln/>
        </p:spPr>
      </p:pic>
      <p:pic>
        <p:nvPicPr>
          <p:cNvPr id="5134" name="Picture 14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66800" y="4038600"/>
            <a:ext cx="3352800" cy="2514600"/>
          </a:xfrm>
          <a:noFill/>
          <a:ln/>
        </p:spPr>
      </p:pic>
      <p:pic>
        <p:nvPicPr>
          <p:cNvPr id="5136" name="Picture 16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4049713"/>
            <a:ext cx="3352800" cy="2503487"/>
          </a:xfrm>
          <a:noFill/>
          <a:ln/>
        </p:spPr>
      </p:pic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533400" y="8382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GROUND-WATER RECHARGE IN CACHE VALLEY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INTRODUCTION</a:t>
            </a:r>
            <a:br>
              <a:rPr lang="en-US" sz="4000"/>
            </a:br>
            <a:endParaRPr lang="en-US" sz="4000"/>
          </a:p>
        </p:txBody>
      </p:sp>
      <p:pic>
        <p:nvPicPr>
          <p:cNvPr id="19459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143000"/>
            <a:ext cx="7162800" cy="5299075"/>
          </a:xfrm>
          <a:noFill/>
          <a:ln/>
        </p:spPr>
      </p:pic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838200"/>
            <a:ext cx="8305800" cy="609600"/>
          </a:xfrm>
        </p:spPr>
        <p:txBody>
          <a:bodyPr/>
          <a:lstStyle/>
          <a:p>
            <a:r>
              <a:rPr lang="en-US" sz="2400"/>
              <a:t>GROUND-WATER CONDITIONS IN CACHE VALLEY </a:t>
            </a:r>
            <a:endParaRPr lang="en-US" sz="2000"/>
          </a:p>
          <a:p>
            <a:pPr>
              <a:buFontTx/>
              <a:buNone/>
            </a:pPr>
            <a:endParaRPr lang="en-US" sz="2400"/>
          </a:p>
          <a:p>
            <a:pPr>
              <a:buFontTx/>
              <a:buNone/>
            </a:pPr>
            <a:endParaRPr lang="en-US" sz="240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6200" y="6361113"/>
            <a:ext cx="899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latin typeface="Arial" charset="0"/>
              </a:rPr>
              <a:t>Kariya, K.A., Roark, D.M., and Hanson, K.M., 1994, Utah Department of Natural Resources Technical Publication No. 108, 102 p.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INTRODUCTION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29706" name="Picture 10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84325" y="1600200"/>
            <a:ext cx="5975350" cy="4525963"/>
          </a:xfrm>
          <a:noFill/>
          <a:ln/>
        </p:spPr>
      </p:pic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1524000" y="8382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latin typeface="Arial" charset="0"/>
              </a:rPr>
              <a:t>NHD SUBBASIN 16010202 &amp; 16010203 </a:t>
            </a:r>
            <a:endParaRPr lang="en-US" sz="20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566</Words>
  <Application>Microsoft Office PowerPoint</Application>
  <PresentationFormat>On-screen Show (4:3)</PresentationFormat>
  <Paragraphs>184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Default Design</vt:lpstr>
      <vt:lpstr>Adobe Acrobat Document</vt:lpstr>
      <vt:lpstr>Bear River Range Groundwater Recharge and Discharge Estimate Map </vt:lpstr>
      <vt:lpstr>OUTLINE </vt:lpstr>
      <vt:lpstr>Slide 3</vt:lpstr>
      <vt:lpstr>INTRODUCTION </vt:lpstr>
      <vt:lpstr>Slide 5</vt:lpstr>
      <vt:lpstr>Slide 6</vt:lpstr>
      <vt:lpstr>INTRODUCTION </vt:lpstr>
      <vt:lpstr>INTRODUCTION </vt:lpstr>
      <vt:lpstr>INTRODUCTION </vt:lpstr>
      <vt:lpstr>INTRODUCTION </vt:lpstr>
      <vt:lpstr>PROJECT OBJECTIVE </vt:lpstr>
      <vt:lpstr>PROJECT OBJECTIVE </vt:lpstr>
      <vt:lpstr>PROJECT OBJECTIVE </vt:lpstr>
      <vt:lpstr>PROJECT OBJECTIVE </vt:lpstr>
      <vt:lpstr>PROJECT OBJECTIVE </vt:lpstr>
      <vt:lpstr>Slide 16</vt:lpstr>
      <vt:lpstr>PROJECT OBJECTIVE </vt:lpstr>
      <vt:lpstr>PROJECT OBJECTIVE </vt:lpstr>
      <vt:lpstr>DATA ACQUISITION   </vt:lpstr>
      <vt:lpstr>DATA ACQUISITION   </vt:lpstr>
      <vt:lpstr>DATA ACQUISITION   </vt:lpstr>
      <vt:lpstr>DATA ACQUISITION   </vt:lpstr>
      <vt:lpstr>DATA ACQUISITION   </vt:lpstr>
      <vt:lpstr>Slide 24</vt:lpstr>
      <vt:lpstr>RESULTS   </vt:lpstr>
      <vt:lpstr>ADDITIONAL WORK</vt:lpstr>
      <vt:lpstr>CONCLUSION</vt:lpstr>
      <vt:lpstr>QUESTIONS?</vt:lpstr>
    </vt:vector>
  </TitlesOfParts>
  <Company>Utah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River Range Groundwater Recharge and Discharge Estimate Map </dc:title>
  <dc:creator>prew</dc:creator>
  <cp:lastModifiedBy>STS Classroom</cp:lastModifiedBy>
  <cp:revision>10</cp:revision>
  <dcterms:created xsi:type="dcterms:W3CDTF">2008-11-30T22:38:55Z</dcterms:created>
  <dcterms:modified xsi:type="dcterms:W3CDTF">2008-12-02T18:17:55Z</dcterms:modified>
</cp:coreProperties>
</file>