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86" r:id="rId3"/>
    <p:sldId id="260" r:id="rId4"/>
    <p:sldId id="264" r:id="rId5"/>
    <p:sldId id="289" r:id="rId6"/>
    <p:sldId id="290" r:id="rId7"/>
    <p:sldId id="291" r:id="rId8"/>
    <p:sldId id="287" r:id="rId9"/>
    <p:sldId id="292" r:id="rId10"/>
    <p:sldId id="293" r:id="rId11"/>
    <p:sldId id="265" r:id="rId12"/>
    <p:sldId id="294" r:id="rId13"/>
    <p:sldId id="295" r:id="rId14"/>
    <p:sldId id="296" r:id="rId15"/>
    <p:sldId id="297" r:id="rId16"/>
    <p:sldId id="298" r:id="rId17"/>
    <p:sldId id="299" r:id="rId18"/>
    <p:sldId id="300" r:id="rId19"/>
    <p:sldId id="301" r:id="rId20"/>
    <p:sldId id="302" r:id="rId21"/>
    <p:sldId id="304" r:id="rId22"/>
    <p:sldId id="305" r:id="rId23"/>
    <p:sldId id="306" r:id="rId24"/>
    <p:sldId id="307" r:id="rId25"/>
    <p:sldId id="308" r:id="rId26"/>
    <p:sldId id="30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a:srgbClr val="0B162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34" autoAdjust="0"/>
    <p:restoredTop sz="94660"/>
  </p:normalViewPr>
  <p:slideViewPr>
    <p:cSldViewPr>
      <p:cViewPr varScale="1">
        <p:scale>
          <a:sx n="107" d="100"/>
          <a:sy n="107" d="100"/>
        </p:scale>
        <p:origin x="-10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ACB3E-6AFA-4EFC-A631-1BEFBA518F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8A49DA-842C-40D3-9E28-07E41A91C5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5A35AB-9EA6-419C-BBFA-FF54FEE4C9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0CB63B-946B-421C-9B50-8CB9E6E8BC8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C44858B-D13C-4824-94E3-5E789EED932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D4419D-FD76-4310-9874-F4A18C1735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14D69-D321-4373-9928-76301ECD6B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4D148B-FBC4-4113-B2F2-C42EDABFE7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8D985-75AF-4E3E-87D4-B1EDC6696F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0CD19E-A242-45BA-BA9E-7FD099B01D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9BF4C6-1290-48E0-872C-1C38867EE2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38980F-1005-4C33-A176-1D51313924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37FDA3-D7BD-434F-AF8F-96507A550F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A1A460-2659-495F-BFE4-DCBEB5834E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E1124FFC-A578-4CC0-9953-B716F705E50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304800"/>
            <a:ext cx="8229600" cy="2895600"/>
          </a:xfrm>
        </p:spPr>
        <p:txBody>
          <a:bodyPr/>
          <a:lstStyle/>
          <a:p>
            <a:pPr algn="l" eaLnBrk="1" hangingPunct="1">
              <a:defRPr/>
            </a:pPr>
            <a:r>
              <a:rPr lang="en-US" b="1">
                <a:solidFill>
                  <a:schemeClr val="bg2"/>
                </a:solidFill>
                <a:latin typeface="Calibri" pitchFamily="34" charset="0"/>
              </a:rPr>
              <a:t>Statistical Downscaling of GCM Simulations to Future Temperatures: A Regression-Based Approach</a:t>
            </a:r>
            <a:r>
              <a:rPr lang="en-US"/>
              <a:t> </a:t>
            </a:r>
          </a:p>
        </p:txBody>
      </p:sp>
      <p:sp>
        <p:nvSpPr>
          <p:cNvPr id="2053" name="Rectangle 5"/>
          <p:cNvSpPr>
            <a:spLocks noGrp="1" noChangeArrowheads="1"/>
          </p:cNvSpPr>
          <p:nvPr>
            <p:ph type="body" idx="1"/>
          </p:nvPr>
        </p:nvSpPr>
        <p:spPr>
          <a:xfrm>
            <a:off x="457200" y="3124200"/>
            <a:ext cx="8458200" cy="3352800"/>
          </a:xfrm>
        </p:spPr>
        <p:txBody>
          <a:bodyPr/>
          <a:lstStyle/>
          <a:p>
            <a:pPr eaLnBrk="1" hangingPunct="1">
              <a:buClr>
                <a:srgbClr val="000000"/>
              </a:buClr>
              <a:buSzPct val="80000"/>
              <a:buFont typeface="Wingdings" pitchFamily="2" charset="2"/>
              <a:buChar char="§"/>
              <a:defRPr/>
            </a:pPr>
            <a:endParaRPr lang="en-US" sz="2800">
              <a:latin typeface="Arial" charset="0"/>
            </a:endParaRPr>
          </a:p>
          <a:p>
            <a:pPr algn="ctr" eaLnBrk="1" hangingPunct="1">
              <a:buClr>
                <a:srgbClr val="000000"/>
              </a:buClr>
              <a:buSzPct val="80000"/>
              <a:buFont typeface="Wingdings" pitchFamily="2" charset="2"/>
              <a:buNone/>
              <a:defRPr/>
            </a:pPr>
            <a:r>
              <a:rPr lang="en-US" sz="2500">
                <a:latin typeface="Arial" charset="0"/>
              </a:rPr>
              <a:t>Dumindu Jayasekera</a:t>
            </a:r>
          </a:p>
          <a:p>
            <a:pPr eaLnBrk="1" hangingPunct="1">
              <a:buClr>
                <a:srgbClr val="000000"/>
              </a:buClr>
              <a:buSzPct val="80000"/>
              <a:buFont typeface="Wingdings" pitchFamily="2" charset="2"/>
              <a:buChar char="§"/>
              <a:defRPr/>
            </a:pPr>
            <a:endParaRPr lang="en-US" sz="2800">
              <a:latin typeface="Arial" charset="0"/>
            </a:endParaRPr>
          </a:p>
          <a:p>
            <a:pPr eaLnBrk="1" hangingPunct="1">
              <a:spcBef>
                <a:spcPct val="0"/>
              </a:spcBef>
              <a:buClr>
                <a:srgbClr val="000000"/>
              </a:buClr>
              <a:buSzPct val="80000"/>
              <a:buFont typeface="Wingdings" pitchFamily="2" charset="2"/>
              <a:buNone/>
              <a:defRPr/>
            </a:pPr>
            <a:endParaRPr lang="en-US" sz="2000">
              <a:latin typeface="Arial" charset="0"/>
            </a:endParaRPr>
          </a:p>
          <a:p>
            <a:pPr eaLnBrk="1" hangingPunct="1">
              <a:spcBef>
                <a:spcPct val="0"/>
              </a:spcBef>
              <a:buClr>
                <a:srgbClr val="000000"/>
              </a:buClr>
              <a:buSzPct val="80000"/>
              <a:buFont typeface="Wingdings" pitchFamily="2" charset="2"/>
              <a:buNone/>
              <a:defRPr/>
            </a:pPr>
            <a:endParaRPr lang="en-US" sz="2000">
              <a:latin typeface="Arial" charset="0"/>
            </a:endParaRPr>
          </a:p>
          <a:p>
            <a:pPr eaLnBrk="1" hangingPunct="1">
              <a:spcBef>
                <a:spcPct val="0"/>
              </a:spcBef>
              <a:buClr>
                <a:srgbClr val="000000"/>
              </a:buClr>
              <a:buSzPct val="80000"/>
              <a:buFont typeface="Wingdings" pitchFamily="2" charset="2"/>
              <a:buNone/>
              <a:defRPr/>
            </a:pPr>
            <a:r>
              <a:rPr lang="en-US" sz="2100">
                <a:latin typeface="Arial" charset="0"/>
              </a:rPr>
              <a:t>GIS in Water Resources</a:t>
            </a:r>
          </a:p>
          <a:p>
            <a:pPr eaLnBrk="1" hangingPunct="1">
              <a:spcBef>
                <a:spcPct val="0"/>
              </a:spcBef>
              <a:buClr>
                <a:srgbClr val="000000"/>
              </a:buClr>
              <a:buSzPct val="80000"/>
              <a:buFont typeface="Wingdings" pitchFamily="2" charset="2"/>
              <a:buNone/>
              <a:defRPr/>
            </a:pPr>
            <a:r>
              <a:rPr lang="en-US" sz="2100">
                <a:latin typeface="Arial" charset="0"/>
              </a:rPr>
              <a:t>Fall 2008</a:t>
            </a:r>
          </a:p>
          <a:p>
            <a:pPr eaLnBrk="1" hangingPunct="1">
              <a:spcBef>
                <a:spcPct val="0"/>
              </a:spcBef>
              <a:buClr>
                <a:srgbClr val="000000"/>
              </a:buClr>
              <a:buSzPct val="80000"/>
              <a:buFont typeface="Wingdings" pitchFamily="2" charset="2"/>
              <a:buNone/>
              <a:defRPr/>
            </a:pPr>
            <a:r>
              <a:rPr lang="en-US" sz="2100">
                <a:latin typeface="Arial" charset="0"/>
              </a:rPr>
              <a:t>Utah State University</a:t>
            </a:r>
            <a:r>
              <a:rPr lang="en-US" sz="2800">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457200" y="781050"/>
            <a:ext cx="8229600" cy="1981200"/>
          </a:xfrm>
        </p:spPr>
        <p:txBody>
          <a:bodyPr/>
          <a:lstStyle/>
          <a:p>
            <a:pPr eaLnBrk="1" hangingPunct="1">
              <a:defRPr/>
            </a:pPr>
            <a:r>
              <a:rPr lang="en-US" sz="2000">
                <a:latin typeface="Arial" charset="0"/>
              </a:rPr>
              <a:t>The Statistical Downscaling Model (SDSM) empirical-statistical downscaling (ESD) tool is developed by Rob Wilby and Chris Dawson in UK. This first downscaling model is a multiple regression based method and is referred to as Statistical Down-Scaling Model (SDSM) (Wilby, et al., 2002). This software is freely available at </a:t>
            </a:r>
            <a:r>
              <a:rPr lang="en-US" sz="2000" u="sng">
                <a:latin typeface="Arial" charset="0"/>
              </a:rPr>
              <a:t>https://copublic.lboro.ac.uk/cocwd/SDSM/.</a:t>
            </a:r>
            <a:endParaRPr lang="en-US"/>
          </a:p>
        </p:txBody>
      </p:sp>
      <p:sp>
        <p:nvSpPr>
          <p:cNvPr id="66563" name="Rectangle 3"/>
          <p:cNvSpPr>
            <a:spLocks noGrp="1" noChangeArrowheads="1"/>
          </p:cNvSpPr>
          <p:nvPr>
            <p:ph type="title"/>
          </p:nvPr>
        </p:nvSpPr>
        <p:spPr>
          <a:xfrm>
            <a:off x="457200" y="123825"/>
            <a:ext cx="8229600" cy="609600"/>
          </a:xfrm>
        </p:spPr>
        <p:txBody>
          <a:bodyPr/>
          <a:lstStyle/>
          <a:p>
            <a:pPr eaLnBrk="1" hangingPunct="1">
              <a:defRPr/>
            </a:pPr>
            <a:r>
              <a:rPr lang="en-US" sz="4000">
                <a:solidFill>
                  <a:schemeClr val="bg2"/>
                </a:solidFill>
              </a:rPr>
              <a:t>Methods and Analysis</a:t>
            </a:r>
          </a:p>
        </p:txBody>
      </p:sp>
      <p:pic>
        <p:nvPicPr>
          <p:cNvPr id="64515" name="Picture 4"/>
          <p:cNvPicPr>
            <a:picLocks noChangeAspect="1" noChangeArrowheads="1"/>
          </p:cNvPicPr>
          <p:nvPr/>
        </p:nvPicPr>
        <p:blipFill>
          <a:blip r:embed="rId2"/>
          <a:srcRect/>
          <a:stretch>
            <a:fillRect/>
          </a:stretch>
        </p:blipFill>
        <p:spPr bwMode="auto">
          <a:xfrm>
            <a:off x="2286000" y="2660650"/>
            <a:ext cx="5095875" cy="419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23825"/>
            <a:ext cx="8534400" cy="561975"/>
          </a:xfrm>
        </p:spPr>
        <p:txBody>
          <a:bodyPr/>
          <a:lstStyle/>
          <a:p>
            <a:pPr eaLnBrk="1" hangingPunct="1">
              <a:defRPr/>
            </a:pPr>
            <a:r>
              <a:rPr lang="en-US" sz="4000">
                <a:solidFill>
                  <a:schemeClr val="bg2"/>
                </a:solidFill>
              </a:rPr>
              <a:t>Downscaling using SDSM</a:t>
            </a:r>
          </a:p>
        </p:txBody>
      </p:sp>
      <p:sp>
        <p:nvSpPr>
          <p:cNvPr id="29699" name="Rectangle 3"/>
          <p:cNvSpPr>
            <a:spLocks noGrp="1" noChangeArrowheads="1"/>
          </p:cNvSpPr>
          <p:nvPr>
            <p:ph type="body" idx="1"/>
          </p:nvPr>
        </p:nvSpPr>
        <p:spPr>
          <a:xfrm>
            <a:off x="457200" y="838200"/>
            <a:ext cx="8229600" cy="5257800"/>
          </a:xfrm>
        </p:spPr>
        <p:txBody>
          <a:bodyPr/>
          <a:lstStyle/>
          <a:p>
            <a:pPr eaLnBrk="1" hangingPunct="1">
              <a:defRPr/>
            </a:pPr>
            <a:r>
              <a:rPr lang="en-US" sz="2000">
                <a:latin typeface="Arial" charset="0"/>
              </a:rPr>
              <a:t>In this study, the ‘observed’ large scale atmospheric predictors from the National Centers for Environmental Prediction (NCEP) reanalysis data sets were used  for calibration and validation of the downscaling models, and then the derived predictors of the HadCM3</a:t>
            </a:r>
          </a:p>
          <a:p>
            <a:pPr eaLnBrk="1" hangingPunct="1">
              <a:buClr>
                <a:srgbClr val="000000"/>
              </a:buClr>
              <a:buSzPct val="80000"/>
              <a:buFont typeface="Wingdings" pitchFamily="2" charset="2"/>
              <a:buNone/>
              <a:defRPr/>
            </a:pPr>
            <a:r>
              <a:rPr lang="en-US" sz="2000">
                <a:latin typeface="Arial" charset="0"/>
              </a:rPr>
              <a:t>	were used in simulating daily minimum temperature for the current period (1961-2001).</a:t>
            </a:r>
          </a:p>
          <a:p>
            <a:pPr eaLnBrk="1" hangingPunct="1">
              <a:buClr>
                <a:srgbClr val="000000"/>
              </a:buClr>
              <a:buSzPct val="80000"/>
              <a:buFont typeface="Wingdings" pitchFamily="2" charset="2"/>
              <a:buNone/>
              <a:defRPr/>
            </a:pPr>
            <a:endParaRPr lang="en-US" sz="2000">
              <a:latin typeface="Arial" charset="0"/>
            </a:endParaRPr>
          </a:p>
          <a:p>
            <a:pPr eaLnBrk="1" hangingPunct="1">
              <a:defRPr/>
            </a:pPr>
            <a:r>
              <a:rPr lang="en-US" sz="2000">
                <a:latin typeface="Arial" charset="0"/>
              </a:rPr>
              <a:t>Ten weather stations having daily minimum temperatures (T</a:t>
            </a:r>
            <a:r>
              <a:rPr lang="en-US" sz="2000" baseline="-25000">
                <a:latin typeface="Arial" charset="0"/>
              </a:rPr>
              <a:t>min</a:t>
            </a:r>
            <a:r>
              <a:rPr lang="en-US" sz="2000">
                <a:latin typeface="Arial" charset="0"/>
              </a:rPr>
              <a:t>) from 1/1/1961 to 12/31/2001 were used as the predictand variable. The ten weather stations are LoganUSU, Jensen, SaltLakeCity airport, WendoverAwos, Tooele, Oakcity, CastleDale, BlackRock, Boulder, and Zions National Park.</a:t>
            </a:r>
          </a:p>
          <a:p>
            <a:pPr eaLnBrk="1" hangingPunct="1">
              <a:defRPr/>
            </a:pPr>
            <a:endParaRPr lang="en-US" sz="2000">
              <a:latin typeface="Arial" charset="0"/>
            </a:endParaRPr>
          </a:p>
          <a:p>
            <a:pPr eaLnBrk="1" hangingPunct="1">
              <a:defRPr/>
            </a:pPr>
            <a:r>
              <a:rPr lang="en-US" sz="2000">
                <a:latin typeface="Arial" charset="0"/>
              </a:rPr>
              <a:t>LoganUSU will use as an example.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52400"/>
            <a:ext cx="8229600" cy="609600"/>
          </a:xfrm>
        </p:spPr>
        <p:txBody>
          <a:bodyPr/>
          <a:lstStyle/>
          <a:p>
            <a:pPr eaLnBrk="1" hangingPunct="1">
              <a:defRPr/>
            </a:pPr>
            <a:r>
              <a:rPr lang="en-US" sz="4000">
                <a:solidFill>
                  <a:schemeClr val="bg2"/>
                </a:solidFill>
              </a:rPr>
              <a:t>Screen Variables</a:t>
            </a:r>
          </a:p>
        </p:txBody>
      </p:sp>
      <p:sp>
        <p:nvSpPr>
          <p:cNvPr id="68611" name="Rectangle 3"/>
          <p:cNvSpPr>
            <a:spLocks noGrp="1" noChangeArrowheads="1"/>
          </p:cNvSpPr>
          <p:nvPr>
            <p:ph type="body" idx="1"/>
          </p:nvPr>
        </p:nvSpPr>
        <p:spPr>
          <a:xfrm>
            <a:off x="457200" y="914400"/>
            <a:ext cx="8229600" cy="5181600"/>
          </a:xfrm>
        </p:spPr>
        <p:txBody>
          <a:bodyPr/>
          <a:lstStyle/>
          <a:p>
            <a:pPr marL="609600" indent="-609600" eaLnBrk="1" hangingPunct="1">
              <a:lnSpc>
                <a:spcPct val="80000"/>
              </a:lnSpc>
              <a:buFont typeface="Wingdings" pitchFamily="2" charset="2"/>
              <a:buNone/>
              <a:defRPr/>
            </a:pPr>
            <a:r>
              <a:rPr lang="en-US" sz="1300">
                <a:latin typeface="Arial" charset="0"/>
              </a:rPr>
              <a:t>The NCEP large scale atmospheric predictor variables are, </a:t>
            </a:r>
          </a:p>
          <a:p>
            <a:pPr marL="609600" indent="-609600" eaLnBrk="1" hangingPunct="1">
              <a:lnSpc>
                <a:spcPct val="80000"/>
              </a:lnSpc>
              <a:buSzPct val="75000"/>
              <a:buFont typeface="Wingdings" pitchFamily="2" charset="2"/>
              <a:buAutoNum type="arabicPeriod"/>
              <a:defRPr/>
            </a:pPr>
            <a:r>
              <a:rPr lang="en-US" sz="1300">
                <a:latin typeface="Arial" charset="0"/>
              </a:rPr>
              <a:t>Mean Sea Level Pressure</a:t>
            </a:r>
          </a:p>
          <a:p>
            <a:pPr marL="609600" indent="-609600" eaLnBrk="1" hangingPunct="1">
              <a:lnSpc>
                <a:spcPct val="80000"/>
              </a:lnSpc>
              <a:buSzPct val="75000"/>
              <a:buFont typeface="Wingdings" pitchFamily="2" charset="2"/>
              <a:buAutoNum type="arabicPeriod"/>
              <a:defRPr/>
            </a:pPr>
            <a:r>
              <a:rPr lang="en-US" sz="1300">
                <a:latin typeface="Arial" charset="0"/>
              </a:rPr>
              <a:t>Surface Airflow Strength</a:t>
            </a:r>
          </a:p>
          <a:p>
            <a:pPr marL="609600" indent="-609600" eaLnBrk="1" hangingPunct="1">
              <a:lnSpc>
                <a:spcPct val="80000"/>
              </a:lnSpc>
              <a:buSzPct val="75000"/>
              <a:buFont typeface="Wingdings" pitchFamily="2" charset="2"/>
              <a:buAutoNum type="arabicPeriod"/>
              <a:defRPr/>
            </a:pPr>
            <a:r>
              <a:rPr lang="en-US" sz="1300">
                <a:latin typeface="Arial" charset="0"/>
              </a:rPr>
              <a:t>Surface Zonal Velocity</a:t>
            </a:r>
          </a:p>
          <a:p>
            <a:pPr marL="609600" indent="-609600" eaLnBrk="1" hangingPunct="1">
              <a:lnSpc>
                <a:spcPct val="80000"/>
              </a:lnSpc>
              <a:buSzPct val="75000"/>
              <a:buFont typeface="Wingdings" pitchFamily="2" charset="2"/>
              <a:buAutoNum type="arabicPeriod"/>
              <a:defRPr/>
            </a:pPr>
            <a:r>
              <a:rPr lang="en-US" sz="1300">
                <a:latin typeface="Arial" charset="0"/>
              </a:rPr>
              <a:t>Surface Meridional Velocity</a:t>
            </a:r>
          </a:p>
          <a:p>
            <a:pPr marL="609600" indent="-609600" eaLnBrk="1" hangingPunct="1">
              <a:lnSpc>
                <a:spcPct val="80000"/>
              </a:lnSpc>
              <a:buSzPct val="75000"/>
              <a:buFont typeface="Wingdings" pitchFamily="2" charset="2"/>
              <a:buAutoNum type="arabicPeriod"/>
              <a:defRPr/>
            </a:pPr>
            <a:r>
              <a:rPr lang="en-US" sz="1300">
                <a:latin typeface="Arial" charset="0"/>
              </a:rPr>
              <a:t>Surface Vorticity</a:t>
            </a:r>
          </a:p>
          <a:p>
            <a:pPr marL="609600" indent="-609600" eaLnBrk="1" hangingPunct="1">
              <a:lnSpc>
                <a:spcPct val="80000"/>
              </a:lnSpc>
              <a:buSzPct val="75000"/>
              <a:buFont typeface="Wingdings" pitchFamily="2" charset="2"/>
              <a:buAutoNum type="arabicPeriod"/>
              <a:defRPr/>
            </a:pPr>
            <a:r>
              <a:rPr lang="en-US" sz="1300">
                <a:latin typeface="Arial" charset="0"/>
              </a:rPr>
              <a:t>Surface Wind Direction</a:t>
            </a:r>
          </a:p>
          <a:p>
            <a:pPr marL="609600" indent="-609600" eaLnBrk="1" hangingPunct="1">
              <a:lnSpc>
                <a:spcPct val="80000"/>
              </a:lnSpc>
              <a:buSzPct val="75000"/>
              <a:buFont typeface="Wingdings" pitchFamily="2" charset="2"/>
              <a:buAutoNum type="arabicPeriod"/>
              <a:defRPr/>
            </a:pPr>
            <a:r>
              <a:rPr lang="en-US" sz="1300">
                <a:latin typeface="Arial" charset="0"/>
              </a:rPr>
              <a:t>Surface Divergence</a:t>
            </a:r>
          </a:p>
          <a:p>
            <a:pPr marL="609600" indent="-609600" eaLnBrk="1" hangingPunct="1">
              <a:lnSpc>
                <a:spcPct val="80000"/>
              </a:lnSpc>
              <a:buSzPct val="75000"/>
              <a:buFont typeface="Wingdings" pitchFamily="2" charset="2"/>
              <a:buAutoNum type="arabicPeriod"/>
              <a:defRPr/>
            </a:pPr>
            <a:r>
              <a:rPr lang="en-US" sz="1300">
                <a:latin typeface="Arial" charset="0"/>
              </a:rPr>
              <a:t>500hPa Airflow Strength</a:t>
            </a:r>
          </a:p>
          <a:p>
            <a:pPr marL="609600" indent="-609600" eaLnBrk="1" hangingPunct="1">
              <a:lnSpc>
                <a:spcPct val="80000"/>
              </a:lnSpc>
              <a:buSzPct val="75000"/>
              <a:buFont typeface="Wingdings" pitchFamily="2" charset="2"/>
              <a:buAutoNum type="arabicPeriod"/>
              <a:defRPr/>
            </a:pPr>
            <a:r>
              <a:rPr lang="en-US" sz="1300">
                <a:latin typeface="Arial" charset="0"/>
              </a:rPr>
              <a:t>500hPa Zonal Velocity</a:t>
            </a:r>
          </a:p>
          <a:p>
            <a:pPr marL="609600" indent="-609600" eaLnBrk="1" hangingPunct="1">
              <a:lnSpc>
                <a:spcPct val="80000"/>
              </a:lnSpc>
              <a:buSzPct val="75000"/>
              <a:buFont typeface="Wingdings" pitchFamily="2" charset="2"/>
              <a:buAutoNum type="arabicPeriod"/>
              <a:defRPr/>
            </a:pPr>
            <a:r>
              <a:rPr lang="en-US" sz="1300">
                <a:latin typeface="Arial" charset="0"/>
              </a:rPr>
              <a:t>500hPa Meridional Velocity </a:t>
            </a:r>
          </a:p>
          <a:p>
            <a:pPr marL="609600" indent="-609600" eaLnBrk="1" hangingPunct="1">
              <a:lnSpc>
                <a:spcPct val="80000"/>
              </a:lnSpc>
              <a:buSzPct val="75000"/>
              <a:buFont typeface="Wingdings" pitchFamily="2" charset="2"/>
              <a:buAutoNum type="arabicPeriod"/>
              <a:defRPr/>
            </a:pPr>
            <a:r>
              <a:rPr lang="en-US" sz="1300">
                <a:latin typeface="Arial" charset="0"/>
              </a:rPr>
              <a:t>500hPa Vorticity</a:t>
            </a:r>
          </a:p>
          <a:p>
            <a:pPr marL="609600" indent="-609600" eaLnBrk="1" hangingPunct="1">
              <a:lnSpc>
                <a:spcPct val="80000"/>
              </a:lnSpc>
              <a:buSzPct val="75000"/>
              <a:buFont typeface="Wingdings" pitchFamily="2" charset="2"/>
              <a:buAutoNum type="arabicPeriod"/>
              <a:defRPr/>
            </a:pPr>
            <a:r>
              <a:rPr lang="en-US" sz="1300">
                <a:latin typeface="Arial" charset="0"/>
              </a:rPr>
              <a:t>500hPa Geopotential Height</a:t>
            </a:r>
          </a:p>
          <a:p>
            <a:pPr marL="609600" indent="-609600" eaLnBrk="1" hangingPunct="1">
              <a:lnSpc>
                <a:spcPct val="80000"/>
              </a:lnSpc>
              <a:buSzPct val="75000"/>
              <a:buFont typeface="Wingdings" pitchFamily="2" charset="2"/>
              <a:buAutoNum type="arabicPeriod"/>
              <a:defRPr/>
            </a:pPr>
            <a:r>
              <a:rPr lang="en-US" sz="1300">
                <a:latin typeface="Arial" charset="0"/>
              </a:rPr>
              <a:t>500hPa Wind Direction</a:t>
            </a:r>
          </a:p>
          <a:p>
            <a:pPr marL="609600" indent="-609600" eaLnBrk="1" hangingPunct="1">
              <a:lnSpc>
                <a:spcPct val="80000"/>
              </a:lnSpc>
              <a:buSzPct val="75000"/>
              <a:buFont typeface="Wingdings" pitchFamily="2" charset="2"/>
              <a:buAutoNum type="arabicPeriod"/>
              <a:defRPr/>
            </a:pPr>
            <a:r>
              <a:rPr lang="en-US" sz="1300">
                <a:latin typeface="Arial" charset="0"/>
              </a:rPr>
              <a:t>500hPa Divergence</a:t>
            </a:r>
          </a:p>
          <a:p>
            <a:pPr marL="609600" indent="-609600" eaLnBrk="1" hangingPunct="1">
              <a:lnSpc>
                <a:spcPct val="80000"/>
              </a:lnSpc>
              <a:buSzPct val="75000"/>
              <a:buFont typeface="Wingdings" pitchFamily="2" charset="2"/>
              <a:buAutoNum type="arabicPeriod"/>
              <a:defRPr/>
            </a:pPr>
            <a:r>
              <a:rPr lang="en-US" sz="1300">
                <a:latin typeface="Arial" charset="0"/>
              </a:rPr>
              <a:t>850hPa Airflow Strength</a:t>
            </a:r>
          </a:p>
          <a:p>
            <a:pPr marL="609600" indent="-609600" eaLnBrk="1" hangingPunct="1">
              <a:lnSpc>
                <a:spcPct val="80000"/>
              </a:lnSpc>
              <a:buSzPct val="75000"/>
              <a:buFont typeface="Wingdings" pitchFamily="2" charset="2"/>
              <a:buAutoNum type="arabicPeriod"/>
              <a:defRPr/>
            </a:pPr>
            <a:r>
              <a:rPr lang="en-US" sz="1300">
                <a:latin typeface="Arial" charset="0"/>
              </a:rPr>
              <a:t>850hPa Zonal Velocity</a:t>
            </a:r>
          </a:p>
          <a:p>
            <a:pPr marL="609600" indent="-609600" eaLnBrk="1" hangingPunct="1">
              <a:lnSpc>
                <a:spcPct val="80000"/>
              </a:lnSpc>
              <a:buSzPct val="75000"/>
              <a:buFont typeface="Wingdings" pitchFamily="2" charset="2"/>
              <a:buAutoNum type="arabicPeriod"/>
              <a:defRPr/>
            </a:pPr>
            <a:r>
              <a:rPr lang="en-US" sz="1300">
                <a:latin typeface="Arial" charset="0"/>
              </a:rPr>
              <a:t>850hPa Meridional Velocity</a:t>
            </a:r>
          </a:p>
          <a:p>
            <a:pPr marL="609600" indent="-609600" eaLnBrk="1" hangingPunct="1">
              <a:lnSpc>
                <a:spcPct val="80000"/>
              </a:lnSpc>
              <a:buSzPct val="75000"/>
              <a:buFont typeface="Wingdings" pitchFamily="2" charset="2"/>
              <a:buAutoNum type="arabicPeriod"/>
              <a:defRPr/>
            </a:pPr>
            <a:r>
              <a:rPr lang="en-US" sz="1300">
                <a:latin typeface="Arial" charset="0"/>
              </a:rPr>
              <a:t>850hPa Vorticity</a:t>
            </a:r>
          </a:p>
          <a:p>
            <a:pPr marL="609600" indent="-609600" eaLnBrk="1" hangingPunct="1">
              <a:lnSpc>
                <a:spcPct val="80000"/>
              </a:lnSpc>
              <a:buSzPct val="75000"/>
              <a:buFont typeface="Wingdings" pitchFamily="2" charset="2"/>
              <a:buAutoNum type="arabicPeriod"/>
              <a:defRPr/>
            </a:pPr>
            <a:r>
              <a:rPr lang="en-US" sz="1300">
                <a:latin typeface="Arial" charset="0"/>
              </a:rPr>
              <a:t>850hPa Geopotential Height</a:t>
            </a:r>
          </a:p>
          <a:p>
            <a:pPr marL="609600" indent="-609600" eaLnBrk="1" hangingPunct="1">
              <a:lnSpc>
                <a:spcPct val="80000"/>
              </a:lnSpc>
              <a:buSzPct val="75000"/>
              <a:buFont typeface="Wingdings" pitchFamily="2" charset="2"/>
              <a:buAutoNum type="arabicPeriod"/>
              <a:defRPr/>
            </a:pPr>
            <a:r>
              <a:rPr lang="en-US" sz="1300">
                <a:latin typeface="Arial" charset="0"/>
              </a:rPr>
              <a:t>850hPa Wind Direction</a:t>
            </a:r>
          </a:p>
          <a:p>
            <a:pPr marL="609600" indent="-609600" eaLnBrk="1" hangingPunct="1">
              <a:lnSpc>
                <a:spcPct val="80000"/>
              </a:lnSpc>
              <a:buSzPct val="75000"/>
              <a:buFont typeface="Wingdings" pitchFamily="2" charset="2"/>
              <a:buAutoNum type="arabicPeriod"/>
              <a:defRPr/>
            </a:pPr>
            <a:r>
              <a:rPr lang="en-US" sz="1300">
                <a:latin typeface="Arial" charset="0"/>
              </a:rPr>
              <a:t>850hPa Divergence</a:t>
            </a:r>
          </a:p>
          <a:p>
            <a:pPr marL="609600" indent="-609600" eaLnBrk="1" hangingPunct="1">
              <a:lnSpc>
                <a:spcPct val="80000"/>
              </a:lnSpc>
              <a:buSzPct val="75000"/>
              <a:buFont typeface="Wingdings" pitchFamily="2" charset="2"/>
              <a:buAutoNum type="arabicPeriod"/>
              <a:defRPr/>
            </a:pPr>
            <a:r>
              <a:rPr lang="en-US" sz="1300">
                <a:latin typeface="Arial" charset="0"/>
              </a:rPr>
              <a:t>Relative Humidity at 500hPa</a:t>
            </a:r>
          </a:p>
          <a:p>
            <a:pPr marL="609600" indent="-609600" eaLnBrk="1" hangingPunct="1">
              <a:lnSpc>
                <a:spcPct val="80000"/>
              </a:lnSpc>
              <a:buSzPct val="75000"/>
              <a:buFont typeface="Wingdings" pitchFamily="2" charset="2"/>
              <a:buAutoNum type="arabicPeriod"/>
              <a:defRPr/>
            </a:pPr>
            <a:r>
              <a:rPr lang="en-US" sz="1300">
                <a:latin typeface="Arial" charset="0"/>
              </a:rPr>
              <a:t>Relative Humidity at 850hPa </a:t>
            </a:r>
          </a:p>
          <a:p>
            <a:pPr marL="609600" indent="-609600" eaLnBrk="1" hangingPunct="1">
              <a:lnSpc>
                <a:spcPct val="80000"/>
              </a:lnSpc>
              <a:buSzPct val="75000"/>
              <a:buFont typeface="Wingdings" pitchFamily="2" charset="2"/>
              <a:buAutoNum type="arabicPeriod"/>
              <a:defRPr/>
            </a:pPr>
            <a:r>
              <a:rPr lang="en-US" sz="1300">
                <a:latin typeface="Arial" charset="0"/>
              </a:rPr>
              <a:t>Near Surface Relative Humidity</a:t>
            </a:r>
          </a:p>
          <a:p>
            <a:pPr marL="609600" indent="-609600" eaLnBrk="1" hangingPunct="1">
              <a:lnSpc>
                <a:spcPct val="80000"/>
              </a:lnSpc>
              <a:buSzPct val="75000"/>
              <a:buFont typeface="Wingdings" pitchFamily="2" charset="2"/>
              <a:buAutoNum type="arabicPeriod"/>
              <a:defRPr/>
            </a:pPr>
            <a:r>
              <a:rPr lang="en-US" sz="1300">
                <a:latin typeface="Arial" charset="0"/>
              </a:rPr>
              <a:t>Surface Specific Humidity</a:t>
            </a:r>
          </a:p>
          <a:p>
            <a:pPr marL="609600" indent="-609600" eaLnBrk="1" hangingPunct="1">
              <a:lnSpc>
                <a:spcPct val="80000"/>
              </a:lnSpc>
              <a:buSzPct val="75000"/>
              <a:buFont typeface="Wingdings" pitchFamily="2" charset="2"/>
              <a:buAutoNum type="arabicPeriod"/>
              <a:defRPr/>
            </a:pPr>
            <a:r>
              <a:rPr lang="en-US" sz="1300">
                <a:latin typeface="Arial" charset="0"/>
              </a:rPr>
              <a:t>Mean Temperature at 2m</a:t>
            </a:r>
          </a:p>
          <a:p>
            <a:pPr marL="609600" indent="-609600" eaLnBrk="1" hangingPunct="1">
              <a:lnSpc>
                <a:spcPct val="80000"/>
              </a:lnSpc>
              <a:buSzPct val="75000"/>
              <a:buFont typeface="Wingdings" pitchFamily="2" charset="2"/>
              <a:buAutoNum type="arabicPeriod"/>
              <a:defRPr/>
            </a:pPr>
            <a:endParaRPr lang="en-US" sz="1300">
              <a:latin typeface="Arial" charset="0"/>
            </a:endParaRPr>
          </a:p>
        </p:txBody>
      </p:sp>
      <p:pic>
        <p:nvPicPr>
          <p:cNvPr id="66563" name="Picture 4"/>
          <p:cNvPicPr>
            <a:picLocks noChangeAspect="1" noChangeArrowheads="1"/>
          </p:cNvPicPr>
          <p:nvPr/>
        </p:nvPicPr>
        <p:blipFill>
          <a:blip r:embed="rId2"/>
          <a:srcRect/>
          <a:stretch>
            <a:fillRect/>
          </a:stretch>
        </p:blipFill>
        <p:spPr bwMode="auto">
          <a:xfrm>
            <a:off x="3657600" y="1524000"/>
            <a:ext cx="54864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52400"/>
            <a:ext cx="8229600" cy="609600"/>
          </a:xfrm>
        </p:spPr>
        <p:txBody>
          <a:bodyPr/>
          <a:lstStyle/>
          <a:p>
            <a:pPr eaLnBrk="1" hangingPunct="1">
              <a:defRPr/>
            </a:pPr>
            <a:r>
              <a:rPr lang="en-US" sz="4000">
                <a:solidFill>
                  <a:schemeClr val="bg2"/>
                </a:solidFill>
              </a:rPr>
              <a:t>Screen Variables…</a:t>
            </a:r>
          </a:p>
        </p:txBody>
      </p:sp>
      <p:sp>
        <p:nvSpPr>
          <p:cNvPr id="69635" name="Rectangle 3"/>
          <p:cNvSpPr>
            <a:spLocks noGrp="1" noChangeArrowheads="1"/>
          </p:cNvSpPr>
          <p:nvPr>
            <p:ph type="body" idx="1"/>
          </p:nvPr>
        </p:nvSpPr>
        <p:spPr>
          <a:xfrm>
            <a:off x="457200" y="990600"/>
            <a:ext cx="8229600" cy="5105400"/>
          </a:xfrm>
        </p:spPr>
        <p:txBody>
          <a:bodyPr/>
          <a:lstStyle/>
          <a:p>
            <a:pPr eaLnBrk="1" hangingPunct="1">
              <a:spcBef>
                <a:spcPct val="0"/>
              </a:spcBef>
              <a:buFont typeface="Wingdings" pitchFamily="2" charset="2"/>
              <a:buNone/>
              <a:defRPr/>
            </a:pPr>
            <a:r>
              <a:rPr lang="en-US" sz="2000">
                <a:latin typeface="Arial" charset="0"/>
              </a:rPr>
              <a:t>Screening variables were based on the variance explained, partial</a:t>
            </a:r>
          </a:p>
          <a:p>
            <a:pPr eaLnBrk="1" hangingPunct="1">
              <a:spcBef>
                <a:spcPct val="0"/>
              </a:spcBef>
              <a:buFont typeface="Wingdings" pitchFamily="2" charset="2"/>
              <a:buNone/>
              <a:defRPr/>
            </a:pPr>
            <a:r>
              <a:rPr lang="en-US" sz="2000">
                <a:latin typeface="Arial" charset="0"/>
              </a:rPr>
              <a:t>correlation, and scatter plots between predictor variable and</a:t>
            </a:r>
          </a:p>
          <a:p>
            <a:pPr eaLnBrk="1" hangingPunct="1">
              <a:spcBef>
                <a:spcPct val="0"/>
              </a:spcBef>
              <a:buFont typeface="Wingdings" pitchFamily="2" charset="2"/>
              <a:buNone/>
              <a:defRPr/>
            </a:pPr>
            <a:r>
              <a:rPr lang="en-US" sz="2000">
                <a:latin typeface="Arial" charset="0"/>
              </a:rPr>
              <a:t>predictand.</a:t>
            </a:r>
          </a:p>
        </p:txBody>
      </p:sp>
      <p:pic>
        <p:nvPicPr>
          <p:cNvPr id="67587" name="Picture 4"/>
          <p:cNvPicPr>
            <a:picLocks noChangeAspect="1" noChangeArrowheads="1"/>
          </p:cNvPicPr>
          <p:nvPr/>
        </p:nvPicPr>
        <p:blipFill>
          <a:blip r:embed="rId2"/>
          <a:srcRect r="25000" b="37685"/>
          <a:stretch>
            <a:fillRect/>
          </a:stretch>
        </p:blipFill>
        <p:spPr bwMode="auto">
          <a:xfrm>
            <a:off x="414338" y="1995488"/>
            <a:ext cx="4114800" cy="2819400"/>
          </a:xfrm>
          <a:prstGeom prst="rect">
            <a:avLst/>
          </a:prstGeom>
          <a:noFill/>
          <a:ln w="9525">
            <a:noFill/>
            <a:miter lim="800000"/>
            <a:headEnd/>
            <a:tailEnd/>
          </a:ln>
        </p:spPr>
      </p:pic>
      <p:pic>
        <p:nvPicPr>
          <p:cNvPr id="67588" name="Picture 5"/>
          <p:cNvPicPr>
            <a:picLocks noChangeAspect="1" noChangeArrowheads="1"/>
          </p:cNvPicPr>
          <p:nvPr/>
        </p:nvPicPr>
        <p:blipFill>
          <a:blip r:embed="rId3"/>
          <a:srcRect r="25000" b="37685"/>
          <a:stretch>
            <a:fillRect/>
          </a:stretch>
        </p:blipFill>
        <p:spPr bwMode="auto">
          <a:xfrm>
            <a:off x="4691063" y="1981200"/>
            <a:ext cx="4114800" cy="2819400"/>
          </a:xfrm>
          <a:prstGeom prst="rect">
            <a:avLst/>
          </a:prstGeom>
          <a:noFill/>
          <a:ln w="9525">
            <a:noFill/>
            <a:miter lim="800000"/>
            <a:headEnd/>
            <a:tailEnd/>
          </a:ln>
        </p:spPr>
      </p:pic>
      <p:pic>
        <p:nvPicPr>
          <p:cNvPr id="67589" name="Picture 6"/>
          <p:cNvPicPr>
            <a:picLocks noChangeAspect="1" noChangeArrowheads="1"/>
          </p:cNvPicPr>
          <p:nvPr/>
        </p:nvPicPr>
        <p:blipFill>
          <a:blip r:embed="rId4"/>
          <a:srcRect r="25000" b="57895"/>
          <a:stretch>
            <a:fillRect/>
          </a:stretch>
        </p:blipFill>
        <p:spPr bwMode="auto">
          <a:xfrm>
            <a:off x="2600325" y="4929188"/>
            <a:ext cx="4114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2400"/>
            <a:ext cx="8229600" cy="685800"/>
          </a:xfrm>
        </p:spPr>
        <p:txBody>
          <a:bodyPr/>
          <a:lstStyle/>
          <a:p>
            <a:pPr eaLnBrk="1" hangingPunct="1">
              <a:defRPr/>
            </a:pPr>
            <a:r>
              <a:rPr lang="en-US" sz="4000">
                <a:solidFill>
                  <a:schemeClr val="bg2"/>
                </a:solidFill>
              </a:rPr>
              <a:t>Partial Correlation Analysis</a:t>
            </a:r>
          </a:p>
        </p:txBody>
      </p:sp>
      <p:pic>
        <p:nvPicPr>
          <p:cNvPr id="68610" name="Picture 4"/>
          <p:cNvPicPr>
            <a:picLocks noGrp="1" noChangeAspect="1" noChangeArrowheads="1"/>
          </p:cNvPicPr>
          <p:nvPr>
            <p:ph type="body" idx="1"/>
          </p:nvPr>
        </p:nvPicPr>
        <p:blipFill>
          <a:blip r:embed="rId2"/>
          <a:srcRect r="19958" b="7463"/>
          <a:stretch>
            <a:fillRect/>
          </a:stretch>
        </p:blipFill>
        <p:spPr>
          <a:xfrm>
            <a:off x="0" y="990600"/>
            <a:ext cx="4724400" cy="4191000"/>
          </a:xfrm>
        </p:spPr>
      </p:pic>
      <p:pic>
        <p:nvPicPr>
          <p:cNvPr id="68611" name="Picture 5"/>
          <p:cNvPicPr>
            <a:picLocks noChangeAspect="1" noChangeArrowheads="1"/>
          </p:cNvPicPr>
          <p:nvPr/>
        </p:nvPicPr>
        <p:blipFill>
          <a:blip r:embed="rId3"/>
          <a:srcRect r="19444" b="7368"/>
          <a:stretch>
            <a:fillRect/>
          </a:stretch>
        </p:blipFill>
        <p:spPr bwMode="auto">
          <a:xfrm>
            <a:off x="4724400" y="990600"/>
            <a:ext cx="4419600" cy="4191000"/>
          </a:xfrm>
          <a:prstGeom prst="rect">
            <a:avLst/>
          </a:prstGeom>
          <a:noFill/>
          <a:ln w="9525">
            <a:noFill/>
            <a:miter lim="800000"/>
            <a:headEnd/>
            <a:tailEnd/>
          </a:ln>
        </p:spPr>
      </p:pic>
      <p:pic>
        <p:nvPicPr>
          <p:cNvPr id="68612" name="Picture 6"/>
          <p:cNvPicPr>
            <a:picLocks noChangeAspect="1" noChangeArrowheads="1"/>
          </p:cNvPicPr>
          <p:nvPr/>
        </p:nvPicPr>
        <p:blipFill>
          <a:blip r:embed="rId4"/>
          <a:srcRect r="61111" b="47789"/>
          <a:stretch>
            <a:fillRect/>
          </a:stretch>
        </p:blipFill>
        <p:spPr bwMode="auto">
          <a:xfrm>
            <a:off x="2590800" y="4495800"/>
            <a:ext cx="2133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14300"/>
            <a:ext cx="8229600" cy="685800"/>
          </a:xfrm>
        </p:spPr>
        <p:txBody>
          <a:bodyPr/>
          <a:lstStyle/>
          <a:p>
            <a:pPr eaLnBrk="1" hangingPunct="1">
              <a:defRPr/>
            </a:pPr>
            <a:r>
              <a:rPr lang="en-US" sz="4000">
                <a:solidFill>
                  <a:schemeClr val="bg2"/>
                </a:solidFill>
              </a:rPr>
              <a:t>Scatter Plot Analysis</a:t>
            </a:r>
          </a:p>
        </p:txBody>
      </p:sp>
      <p:pic>
        <p:nvPicPr>
          <p:cNvPr id="69634" name="Picture 4"/>
          <p:cNvPicPr>
            <a:picLocks noGrp="1" noChangeAspect="1" noChangeArrowheads="1"/>
          </p:cNvPicPr>
          <p:nvPr>
            <p:ph type="body" idx="1"/>
          </p:nvPr>
        </p:nvPicPr>
        <p:blipFill>
          <a:blip r:embed="rId2"/>
          <a:srcRect/>
          <a:stretch>
            <a:fillRect/>
          </a:stretch>
        </p:blipFill>
        <p:spPr>
          <a:xfrm>
            <a:off x="0" y="762000"/>
            <a:ext cx="4648200" cy="3251200"/>
          </a:xfrm>
          <a:solidFill>
            <a:schemeClr val="tx1"/>
          </a:solidFill>
        </p:spPr>
      </p:pic>
      <p:pic>
        <p:nvPicPr>
          <p:cNvPr id="69636" name="Picture 6"/>
          <p:cNvPicPr>
            <a:picLocks noChangeAspect="1" noChangeArrowheads="1"/>
          </p:cNvPicPr>
          <p:nvPr/>
        </p:nvPicPr>
        <p:blipFill>
          <a:blip r:embed="rId3"/>
          <a:srcRect/>
          <a:stretch>
            <a:fillRect/>
          </a:stretch>
        </p:blipFill>
        <p:spPr bwMode="auto">
          <a:xfrm>
            <a:off x="0" y="3727450"/>
            <a:ext cx="4648200" cy="3273425"/>
          </a:xfrm>
          <a:prstGeom prst="rect">
            <a:avLst/>
          </a:prstGeom>
          <a:solidFill>
            <a:schemeClr val="tx1"/>
          </a:solidFill>
          <a:ln w="9525">
            <a:noFill/>
            <a:miter lim="800000"/>
            <a:headEnd/>
            <a:tailEnd/>
          </a:ln>
        </p:spPr>
      </p:pic>
      <p:pic>
        <p:nvPicPr>
          <p:cNvPr id="69637" name="Picture 7"/>
          <p:cNvPicPr>
            <a:picLocks noChangeAspect="1" noChangeArrowheads="1"/>
          </p:cNvPicPr>
          <p:nvPr/>
        </p:nvPicPr>
        <p:blipFill>
          <a:blip r:embed="rId4"/>
          <a:srcRect/>
          <a:stretch>
            <a:fillRect/>
          </a:stretch>
        </p:blipFill>
        <p:spPr bwMode="auto">
          <a:xfrm>
            <a:off x="4648200" y="3657600"/>
            <a:ext cx="4495800" cy="3343275"/>
          </a:xfrm>
          <a:prstGeom prst="rect">
            <a:avLst/>
          </a:prstGeom>
          <a:solidFill>
            <a:schemeClr val="tx1"/>
          </a:solidFill>
          <a:ln w="9525">
            <a:noFill/>
            <a:miter lim="800000"/>
            <a:headEnd/>
            <a:tailEnd/>
          </a:ln>
        </p:spPr>
      </p:pic>
      <p:pic>
        <p:nvPicPr>
          <p:cNvPr id="69635" name="Picture 5"/>
          <p:cNvPicPr>
            <a:picLocks noChangeAspect="1" noChangeArrowheads="1"/>
          </p:cNvPicPr>
          <p:nvPr/>
        </p:nvPicPr>
        <p:blipFill>
          <a:blip r:embed="rId5"/>
          <a:srcRect/>
          <a:stretch>
            <a:fillRect/>
          </a:stretch>
        </p:blipFill>
        <p:spPr bwMode="auto">
          <a:xfrm>
            <a:off x="4572000" y="762000"/>
            <a:ext cx="4572000" cy="315277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76200"/>
            <a:ext cx="8229600" cy="762000"/>
          </a:xfrm>
        </p:spPr>
        <p:txBody>
          <a:bodyPr/>
          <a:lstStyle/>
          <a:p>
            <a:pPr eaLnBrk="1" hangingPunct="1">
              <a:defRPr/>
            </a:pPr>
            <a:r>
              <a:rPr lang="en-US" sz="4000">
                <a:solidFill>
                  <a:schemeClr val="bg2"/>
                </a:solidFill>
              </a:rPr>
              <a:t>Scatter Plot Analysis…</a:t>
            </a:r>
          </a:p>
        </p:txBody>
      </p:sp>
      <p:pic>
        <p:nvPicPr>
          <p:cNvPr id="70658" name="Picture 6"/>
          <p:cNvPicPr>
            <a:picLocks noGrp="1" noChangeAspect="1" noChangeArrowheads="1"/>
          </p:cNvPicPr>
          <p:nvPr>
            <p:ph type="body" idx="1"/>
          </p:nvPr>
        </p:nvPicPr>
        <p:blipFill>
          <a:blip r:embed="rId2"/>
          <a:srcRect/>
          <a:stretch>
            <a:fillRect/>
          </a:stretch>
        </p:blipFill>
        <p:spPr>
          <a:xfrm>
            <a:off x="0" y="738188"/>
            <a:ext cx="4572000" cy="3378200"/>
          </a:xfrm>
          <a:solidFill>
            <a:schemeClr val="tx1"/>
          </a:solidFill>
        </p:spPr>
      </p:pic>
      <p:pic>
        <p:nvPicPr>
          <p:cNvPr id="70659" name="Picture 8"/>
          <p:cNvPicPr>
            <a:picLocks noChangeAspect="1" noChangeArrowheads="1"/>
          </p:cNvPicPr>
          <p:nvPr/>
        </p:nvPicPr>
        <p:blipFill>
          <a:blip r:embed="rId3"/>
          <a:srcRect/>
          <a:stretch>
            <a:fillRect/>
          </a:stretch>
        </p:blipFill>
        <p:spPr bwMode="auto">
          <a:xfrm>
            <a:off x="4495800" y="733425"/>
            <a:ext cx="4648200" cy="3381375"/>
          </a:xfrm>
          <a:prstGeom prst="rect">
            <a:avLst/>
          </a:prstGeom>
          <a:solidFill>
            <a:schemeClr val="tx1"/>
          </a:solidFill>
          <a:ln w="9525">
            <a:noFill/>
            <a:miter lim="800000"/>
            <a:headEnd/>
            <a:tailEnd/>
          </a:ln>
        </p:spPr>
      </p:pic>
      <p:sp>
        <p:nvSpPr>
          <p:cNvPr id="72713" name="Rectangle 9"/>
          <p:cNvSpPr>
            <a:spLocks noChangeArrowheads="1"/>
          </p:cNvSpPr>
          <p:nvPr/>
        </p:nvSpPr>
        <p:spPr bwMode="auto">
          <a:xfrm>
            <a:off x="304800" y="4495800"/>
            <a:ext cx="8534400" cy="915988"/>
          </a:xfrm>
          <a:prstGeom prst="rect">
            <a:avLst/>
          </a:prstGeom>
          <a:noFill/>
          <a:ln w="9525">
            <a:noFill/>
            <a:miter lim="800000"/>
            <a:headEnd/>
            <a:tailEnd/>
          </a:ln>
          <a:effectLst/>
        </p:spPr>
        <p:txBody>
          <a:bodyPr>
            <a:spAutoFit/>
          </a:bodyPr>
          <a:lstStyle/>
          <a:p>
            <a:pPr eaLnBrk="0" hangingPunct="0">
              <a:defRPr/>
            </a:pPr>
            <a:r>
              <a:rPr lang="en-US">
                <a:effectLst>
                  <a:outerShdw blurRad="38100" dist="38100" dir="2700000" algn="tl">
                    <a:srgbClr val="000000"/>
                  </a:outerShdw>
                </a:effectLst>
              </a:rPr>
              <a:t>The predictor variables have a better correlation with the predictand (T</a:t>
            </a:r>
            <a:r>
              <a:rPr lang="en-US" baseline="-25000">
                <a:effectLst>
                  <a:outerShdw blurRad="38100" dist="38100" dir="2700000" algn="tl">
                    <a:srgbClr val="000000"/>
                  </a:outerShdw>
                </a:effectLst>
              </a:rPr>
              <a:t>min</a:t>
            </a:r>
            <a:r>
              <a:rPr lang="en-US">
                <a:effectLst>
                  <a:outerShdw blurRad="38100" dist="38100" dir="2700000" algn="tl">
                    <a:srgbClr val="000000"/>
                  </a:outerShdw>
                </a:effectLst>
              </a:rPr>
              <a:t>) are, </a:t>
            </a:r>
          </a:p>
          <a:p>
            <a:pPr eaLnBrk="0" hangingPunct="0">
              <a:defRPr/>
            </a:pPr>
            <a:r>
              <a:rPr lang="en-US">
                <a:effectLst>
                  <a:outerShdw blurRad="38100" dist="38100" dir="2700000" algn="tl">
                    <a:srgbClr val="000000"/>
                  </a:outerShdw>
                </a:effectLst>
              </a:rPr>
              <a:t>Mean sea level pressure, 500hPa vorticity, 500hPa geopotential height, 850hPa vorticity, surface specific humidity, and mean temperature at 2m.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685800"/>
          </a:xfrm>
        </p:spPr>
        <p:txBody>
          <a:bodyPr/>
          <a:lstStyle/>
          <a:p>
            <a:pPr eaLnBrk="1" hangingPunct="1">
              <a:defRPr/>
            </a:pPr>
            <a:r>
              <a:rPr lang="en-US" sz="4000">
                <a:solidFill>
                  <a:schemeClr val="bg2"/>
                </a:solidFill>
              </a:rPr>
              <a:t>Model Calibration</a:t>
            </a:r>
          </a:p>
        </p:txBody>
      </p:sp>
      <p:sp>
        <p:nvSpPr>
          <p:cNvPr id="73731" name="Rectangle 3"/>
          <p:cNvSpPr>
            <a:spLocks noGrp="1" noChangeArrowheads="1"/>
          </p:cNvSpPr>
          <p:nvPr>
            <p:ph type="body" idx="1"/>
          </p:nvPr>
        </p:nvSpPr>
        <p:spPr>
          <a:xfrm>
            <a:off x="457200" y="762000"/>
            <a:ext cx="8229600" cy="5334000"/>
          </a:xfrm>
        </p:spPr>
        <p:txBody>
          <a:bodyPr/>
          <a:lstStyle/>
          <a:p>
            <a:pPr eaLnBrk="1" hangingPunct="1">
              <a:buFont typeface="Wingdings" pitchFamily="2" charset="2"/>
              <a:buNone/>
              <a:defRPr/>
            </a:pPr>
            <a:r>
              <a:rPr lang="en-US" sz="2000">
                <a:latin typeface="Arial" charset="0"/>
              </a:rPr>
              <a:t>Model was calibrated for the period from 1/1/1961 to 12/31/1981 (21</a:t>
            </a:r>
          </a:p>
          <a:p>
            <a:pPr eaLnBrk="1" hangingPunct="1">
              <a:buFont typeface="Wingdings" pitchFamily="2" charset="2"/>
              <a:buNone/>
              <a:defRPr/>
            </a:pPr>
            <a:r>
              <a:rPr lang="en-US" sz="2000">
                <a:latin typeface="Arial" charset="0"/>
              </a:rPr>
              <a:t>yrs) and validated for the period from 1/1/1982 to 12/31/2001 (20 yrs).</a:t>
            </a:r>
          </a:p>
        </p:txBody>
      </p:sp>
      <p:pic>
        <p:nvPicPr>
          <p:cNvPr id="71683" name="Picture 4"/>
          <p:cNvPicPr>
            <a:picLocks noChangeAspect="1" noChangeArrowheads="1"/>
          </p:cNvPicPr>
          <p:nvPr/>
        </p:nvPicPr>
        <p:blipFill>
          <a:blip r:embed="rId2"/>
          <a:srcRect t="19377" r="58333" b="30795"/>
          <a:stretch>
            <a:fillRect/>
          </a:stretch>
        </p:blipFill>
        <p:spPr bwMode="auto">
          <a:xfrm>
            <a:off x="152400" y="1557338"/>
            <a:ext cx="2286000" cy="2743200"/>
          </a:xfrm>
          <a:prstGeom prst="rect">
            <a:avLst/>
          </a:prstGeom>
          <a:noFill/>
          <a:ln w="9525">
            <a:noFill/>
            <a:miter lim="800000"/>
            <a:headEnd/>
            <a:tailEnd/>
          </a:ln>
        </p:spPr>
      </p:pic>
      <p:pic>
        <p:nvPicPr>
          <p:cNvPr id="71684" name="Picture 5"/>
          <p:cNvPicPr>
            <a:picLocks noChangeAspect="1" noChangeArrowheads="1"/>
          </p:cNvPicPr>
          <p:nvPr/>
        </p:nvPicPr>
        <p:blipFill>
          <a:blip r:embed="rId3"/>
          <a:srcRect/>
          <a:stretch>
            <a:fillRect/>
          </a:stretch>
        </p:blipFill>
        <p:spPr bwMode="auto">
          <a:xfrm>
            <a:off x="5181600" y="1524000"/>
            <a:ext cx="3962400" cy="2909888"/>
          </a:xfrm>
          <a:prstGeom prst="rect">
            <a:avLst/>
          </a:prstGeom>
          <a:solidFill>
            <a:schemeClr val="tx1"/>
          </a:solidFill>
          <a:ln w="9525">
            <a:noFill/>
            <a:miter lim="800000"/>
            <a:headEnd/>
            <a:tailEnd/>
          </a:ln>
        </p:spPr>
      </p:pic>
      <p:pic>
        <p:nvPicPr>
          <p:cNvPr id="71685" name="Picture 6"/>
          <p:cNvPicPr>
            <a:picLocks noChangeAspect="1" noChangeArrowheads="1"/>
          </p:cNvPicPr>
          <p:nvPr/>
        </p:nvPicPr>
        <p:blipFill>
          <a:blip r:embed="rId4"/>
          <a:srcRect/>
          <a:stretch>
            <a:fillRect/>
          </a:stretch>
        </p:blipFill>
        <p:spPr bwMode="auto">
          <a:xfrm>
            <a:off x="2286000" y="4087813"/>
            <a:ext cx="3962400" cy="2770187"/>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762000"/>
          </a:xfrm>
        </p:spPr>
        <p:txBody>
          <a:bodyPr/>
          <a:lstStyle/>
          <a:p>
            <a:pPr eaLnBrk="1" hangingPunct="1">
              <a:defRPr/>
            </a:pPr>
            <a:r>
              <a:rPr lang="en-US" sz="4000">
                <a:solidFill>
                  <a:schemeClr val="bg2"/>
                </a:solidFill>
              </a:rPr>
              <a:t>Model Validation</a:t>
            </a:r>
          </a:p>
        </p:txBody>
      </p:sp>
      <p:graphicFrame>
        <p:nvGraphicFramePr>
          <p:cNvPr id="75192" name="Group 440"/>
          <p:cNvGraphicFramePr>
            <a:graphicFrameLocks noGrp="1"/>
          </p:cNvGraphicFramePr>
          <p:nvPr>
            <p:ph sz="half" idx="1"/>
          </p:nvPr>
        </p:nvGraphicFramePr>
        <p:xfrm>
          <a:off x="5105400" y="762000"/>
          <a:ext cx="4038600" cy="4191006"/>
        </p:xfrm>
        <a:graphic>
          <a:graphicData uri="http://schemas.openxmlformats.org/drawingml/2006/table">
            <a:tbl>
              <a:tblPr/>
              <a:tblGrid>
                <a:gridCol w="896938"/>
                <a:gridCol w="1047750"/>
                <a:gridCol w="1084262"/>
                <a:gridCol w="1009650"/>
              </a:tblGrid>
              <a:tr h="2460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1982-2001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OBSERVED</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SIMULATED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76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Month</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Mean</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Mean</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(Error)</a:t>
                      </a:r>
                      <a:r>
                        <a:rPr kumimoji="0" lang="en-US" sz="1000" b="0" i="0" u="none" strike="noStrike" cap="none" normalizeH="0" baseline="30000" smtClean="0">
                          <a:ln>
                            <a:noFill/>
                          </a:ln>
                          <a:solidFill>
                            <a:srgbClr val="000000"/>
                          </a:solidFill>
                          <a:effectLst/>
                          <a:latin typeface="Arial" charset="0"/>
                          <a:cs typeface="Arial" charset="0"/>
                        </a:rPr>
                        <a:t>2</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January</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-9.0480</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-8.5942</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0.2059</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February</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-6.3497</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-6.5753</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0.0509</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March</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-2.9124</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-1.7340</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1.3886</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April</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1.7106</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2.2526</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0.2939</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May</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6.5814</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6.7715</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0.0362</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June</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10.7753</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10.7691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0.0000</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July</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15.0771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14.6664</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0.1687</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August</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14.1256</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14.7388</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0.3760</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September</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8.9221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9.2363</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0.0987</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October</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3.5548</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2.9890</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0.3201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November</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-1.9503</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-2.5214</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0.3261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December</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-7.4477</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-8.2891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0.7081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0" b="0" i="0" u="none" strike="noStrike" cap="none" normalizeH="0" baseline="0" smtClean="0">
                        <a:ln>
                          <a:noFill/>
                        </a:ln>
                        <a:solidFill>
                          <a:srgbClr val="000000"/>
                        </a:solidFill>
                        <a:effectLst>
                          <a:outerShdw blurRad="38100" dist="38100" dir="2700000" algn="tl">
                            <a:srgbClr val="C0C0C0"/>
                          </a:outerShdw>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0" b="0" i="0" u="none" strike="noStrike" cap="none" normalizeH="0" baseline="0" smtClean="0">
                        <a:ln>
                          <a:noFill/>
                        </a:ln>
                        <a:solidFill>
                          <a:srgbClr val="000000"/>
                        </a:solidFill>
                        <a:effectLst>
                          <a:outerShdw blurRad="38100" dist="38100" dir="2700000" algn="tl">
                            <a:srgbClr val="C0C0C0"/>
                          </a:outerShdw>
                        </a:effectLst>
                        <a:latin typeface="Tahoma"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SUM</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3.9732</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0" b="0" i="0" u="none" strike="noStrike" cap="none" normalizeH="0" baseline="0" smtClean="0">
                        <a:ln>
                          <a:noFill/>
                        </a:ln>
                        <a:solidFill>
                          <a:srgbClr val="000000"/>
                        </a:solidFill>
                        <a:effectLst>
                          <a:outerShdw blurRad="38100" dist="38100" dir="2700000" algn="tl">
                            <a:srgbClr val="C0C0C0"/>
                          </a:outerShdw>
                        </a:effectLst>
                        <a:latin typeface="Tahoma" pitchFamily="34" charset="0"/>
                      </a:endParaRPr>
                    </a:p>
                  </a:txBody>
                  <a:tcPr anchor="b"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0" b="0" i="0" u="none" strike="noStrike" cap="none" normalizeH="0" baseline="0" smtClean="0">
                        <a:ln>
                          <a:noFill/>
                        </a:ln>
                        <a:solidFill>
                          <a:srgbClr val="000000"/>
                        </a:solidFill>
                        <a:effectLst>
                          <a:outerShdw blurRad="38100" dist="38100" dir="2700000" algn="tl">
                            <a:srgbClr val="C0C0C0"/>
                          </a:outerShdw>
                        </a:effectLst>
                        <a:latin typeface="Tahoma"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MSE</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0.3311</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0" b="0" i="0" u="none" strike="noStrike" cap="none" normalizeH="0" baseline="0" smtClean="0">
                        <a:ln>
                          <a:noFill/>
                        </a:ln>
                        <a:solidFill>
                          <a:srgbClr val="000000"/>
                        </a:solidFill>
                        <a:effectLst>
                          <a:outerShdw blurRad="38100" dist="38100" dir="2700000" algn="tl">
                            <a:srgbClr val="C0C0C0"/>
                          </a:outerShdw>
                        </a:effectLst>
                        <a:latin typeface="Tahoma" pitchFamily="34" charset="0"/>
                      </a:endParaRPr>
                    </a:p>
                  </a:txBody>
                  <a:tcPr anchor="b" horzOverflow="overflow">
                    <a:lnL>
                      <a:noFill/>
                    </a:lnL>
                    <a:lnR>
                      <a:noFill/>
                    </a:lnR>
                    <a:lnT>
                      <a:noFill/>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0" b="0" i="0" u="none" strike="noStrike" cap="none" normalizeH="0" baseline="0" smtClean="0">
                        <a:ln>
                          <a:noFill/>
                        </a:ln>
                        <a:solidFill>
                          <a:srgbClr val="000000"/>
                        </a:solidFill>
                        <a:effectLst>
                          <a:outerShdw blurRad="38100" dist="38100" dir="2700000" algn="tl">
                            <a:srgbClr val="C0C0C0"/>
                          </a:outerShdw>
                        </a:effectLst>
                        <a:latin typeface="Tahoma"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RMSE</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0.5754</a:t>
                      </a:r>
                      <a:endParaRPr kumimoji="0" lang="en-US" sz="10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75283" name="Picture 4"/>
          <p:cNvPicPr>
            <a:picLocks noGrp="1" noChangeAspect="1" noChangeArrowheads="1"/>
          </p:cNvPicPr>
          <p:nvPr>
            <p:ph type="body" idx="4294967295"/>
          </p:nvPr>
        </p:nvPicPr>
        <p:blipFill>
          <a:blip r:embed="rId3"/>
          <a:srcRect/>
          <a:stretch>
            <a:fillRect/>
          </a:stretch>
        </p:blipFill>
        <p:spPr>
          <a:xfrm>
            <a:off x="0" y="762000"/>
            <a:ext cx="5029200" cy="2708275"/>
          </a:xfrm>
          <a:solidFill>
            <a:schemeClr val="tx1"/>
          </a:solidFill>
        </p:spPr>
      </p:pic>
      <p:graphicFrame>
        <p:nvGraphicFramePr>
          <p:cNvPr id="75189" name="Object 437"/>
          <p:cNvGraphicFramePr>
            <a:graphicFrameLocks noChangeAspect="1"/>
          </p:cNvGraphicFramePr>
          <p:nvPr>
            <p:ph sz="half" idx="2"/>
          </p:nvPr>
        </p:nvGraphicFramePr>
        <p:xfrm>
          <a:off x="0" y="3962400"/>
          <a:ext cx="5105400" cy="2973388"/>
        </p:xfrm>
        <a:graphic>
          <a:graphicData uri="http://schemas.openxmlformats.org/presentationml/2006/ole">
            <p:oleObj spid="_x0000_s75189" name="Chart" r:id="rId4" imgW="4676851" imgH="2724302"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8575"/>
            <a:ext cx="8229600" cy="733425"/>
          </a:xfrm>
        </p:spPr>
        <p:txBody>
          <a:bodyPr/>
          <a:lstStyle/>
          <a:p>
            <a:pPr eaLnBrk="1" hangingPunct="1">
              <a:defRPr/>
            </a:pPr>
            <a:r>
              <a:rPr lang="en-US" sz="4000">
                <a:solidFill>
                  <a:schemeClr val="bg2"/>
                </a:solidFill>
              </a:rPr>
              <a:t>Frequency Analysis</a:t>
            </a:r>
          </a:p>
        </p:txBody>
      </p:sp>
      <p:pic>
        <p:nvPicPr>
          <p:cNvPr id="2" name="Picture 4"/>
          <p:cNvPicPr>
            <a:picLocks noGrp="1" noChangeAspect="1" noChangeArrowheads="1"/>
          </p:cNvPicPr>
          <p:nvPr>
            <p:ph type="body" idx="1"/>
          </p:nvPr>
        </p:nvPicPr>
        <p:blipFill>
          <a:blip r:embed="rId2"/>
          <a:srcRect/>
          <a:stretch>
            <a:fillRect/>
          </a:stretch>
        </p:blipFill>
        <p:spPr>
          <a:xfrm>
            <a:off x="1752600" y="1905000"/>
            <a:ext cx="5457825" cy="4114800"/>
          </a:xfrm>
          <a:solidFill>
            <a:schemeClr val="tx1"/>
          </a:solidFill>
        </p:spPr>
      </p:pic>
      <p:sp>
        <p:nvSpPr>
          <p:cNvPr id="75781" name="Rectangle 5"/>
          <p:cNvSpPr>
            <a:spLocks noChangeArrowheads="1"/>
          </p:cNvSpPr>
          <p:nvPr/>
        </p:nvSpPr>
        <p:spPr bwMode="auto">
          <a:xfrm>
            <a:off x="533400" y="812800"/>
            <a:ext cx="8458200" cy="1006475"/>
          </a:xfrm>
          <a:prstGeom prst="rect">
            <a:avLst/>
          </a:prstGeom>
          <a:noFill/>
          <a:ln w="9525">
            <a:noFill/>
            <a:miter lim="800000"/>
            <a:headEnd/>
            <a:tailEnd/>
          </a:ln>
          <a:effectLst/>
        </p:spPr>
        <p:txBody>
          <a:bodyPr>
            <a:spAutoFit/>
          </a:bodyPr>
          <a:lstStyle/>
          <a:p>
            <a:pPr eaLnBrk="0" hangingPunct="0">
              <a:defRPr/>
            </a:pPr>
            <a:r>
              <a:rPr lang="en-US" sz="2000">
                <a:effectLst>
                  <a:outerShdw blurRad="38100" dist="38100" dir="2700000" algn="tl">
                    <a:srgbClr val="000000"/>
                  </a:outerShdw>
                </a:effectLst>
              </a:rPr>
              <a:t>This quantile-quantile plot shows the simulated minimum temperatures for the current climate period (1961-2001) using HadCM3 plotted against the observed minimum temperatures from 1961-2001.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990600"/>
            <a:ext cx="8229600" cy="5105400"/>
          </a:xfrm>
        </p:spPr>
        <p:txBody>
          <a:bodyPr/>
          <a:lstStyle/>
          <a:p>
            <a:pPr eaLnBrk="1" hangingPunct="1">
              <a:lnSpc>
                <a:spcPct val="80000"/>
              </a:lnSpc>
              <a:buSzPct val="80000"/>
              <a:buFont typeface="Wingdings" pitchFamily="2" charset="2"/>
              <a:buChar char="§"/>
            </a:pPr>
            <a:r>
              <a:rPr lang="en-US" sz="2000" smtClean="0">
                <a:latin typeface="Arial" charset="0"/>
              </a:rPr>
              <a:t>Global warming became one of the biggest scientific issues during the 1980s. It has continued to attract scientific attention and also political and public concern. </a:t>
            </a:r>
          </a:p>
          <a:p>
            <a:pPr eaLnBrk="1" hangingPunct="1">
              <a:lnSpc>
                <a:spcPct val="80000"/>
              </a:lnSpc>
              <a:buSzPct val="80000"/>
              <a:buFont typeface="Wingdings" pitchFamily="2" charset="2"/>
              <a:buChar char="§"/>
            </a:pPr>
            <a:endParaRPr lang="en-US" sz="2000" smtClean="0">
              <a:latin typeface="Arial" charset="0"/>
            </a:endParaRPr>
          </a:p>
          <a:p>
            <a:pPr eaLnBrk="1" hangingPunct="1">
              <a:lnSpc>
                <a:spcPct val="80000"/>
              </a:lnSpc>
              <a:buSzPct val="80000"/>
              <a:buFont typeface="Wingdings" pitchFamily="2" charset="2"/>
              <a:buChar char="§"/>
            </a:pPr>
            <a:r>
              <a:rPr lang="en-US" sz="2000" smtClean="0">
                <a:latin typeface="Arial" charset="0"/>
              </a:rPr>
              <a:t>Based on extensive scientific research, there is a confidence that human induced greenhouse gas concentrations are responsible for most of the global warming observed during the past 50 years.</a:t>
            </a:r>
          </a:p>
          <a:p>
            <a:pPr eaLnBrk="1" hangingPunct="1">
              <a:lnSpc>
                <a:spcPct val="80000"/>
              </a:lnSpc>
              <a:buSzPct val="80000"/>
              <a:buFont typeface="Wingdings" pitchFamily="2" charset="2"/>
              <a:buChar char="§"/>
            </a:pPr>
            <a:endParaRPr lang="en-US" sz="2000" smtClean="0">
              <a:latin typeface="Arial" charset="0"/>
            </a:endParaRPr>
          </a:p>
          <a:p>
            <a:pPr eaLnBrk="1" hangingPunct="1">
              <a:lnSpc>
                <a:spcPct val="80000"/>
              </a:lnSpc>
              <a:buSzPct val="80000"/>
              <a:buFont typeface="Wingdings" pitchFamily="2" charset="2"/>
              <a:buChar char="§"/>
            </a:pPr>
            <a:r>
              <a:rPr lang="en-US" sz="2000" smtClean="0">
                <a:latin typeface="Arial" charset="0"/>
              </a:rPr>
              <a:t>Since pre-industrial times, CO</a:t>
            </a:r>
            <a:r>
              <a:rPr lang="en-US" sz="2000" baseline="-25000" smtClean="0">
                <a:latin typeface="Arial" charset="0"/>
              </a:rPr>
              <a:t>2</a:t>
            </a:r>
            <a:r>
              <a:rPr lang="en-US" sz="2000" smtClean="0">
                <a:latin typeface="Arial" charset="0"/>
              </a:rPr>
              <a:t>, the most important greenhouse gas, has increased by 31% (IPCC, 2001). Water vapor is the other most important greenhouse gas. Increasing in temperature has a positive feedback effect on water vapor content. Other gases present in the atmosphere in small amounts also contribute to the greenhouse effect.</a:t>
            </a:r>
          </a:p>
          <a:p>
            <a:pPr eaLnBrk="1" hangingPunct="1">
              <a:lnSpc>
                <a:spcPct val="80000"/>
              </a:lnSpc>
              <a:buSzPct val="80000"/>
              <a:buFont typeface="Wingdings" pitchFamily="2" charset="2"/>
              <a:buNone/>
            </a:pPr>
            <a:endParaRPr lang="en-US" sz="2000" smtClean="0">
              <a:latin typeface="Arial" charset="0"/>
            </a:endParaRPr>
          </a:p>
          <a:p>
            <a:pPr eaLnBrk="1" hangingPunct="1">
              <a:lnSpc>
                <a:spcPct val="80000"/>
              </a:lnSpc>
              <a:buSzPct val="80000"/>
              <a:buFont typeface="Wingdings" pitchFamily="2" charset="2"/>
              <a:buChar char="§"/>
            </a:pPr>
            <a:r>
              <a:rPr lang="en-US" sz="2000" smtClean="0">
                <a:latin typeface="Arial" charset="0"/>
              </a:rPr>
              <a:t>Collectively, this increase in greenhouse gases has altered the radiative balance of the earth to the point that it is now having a distinct influence on the global climate (IPCC, 1996). </a:t>
            </a:r>
          </a:p>
          <a:p>
            <a:pPr eaLnBrk="1" hangingPunct="1">
              <a:lnSpc>
                <a:spcPct val="80000"/>
              </a:lnSpc>
            </a:pPr>
            <a:endParaRPr lang="en-US" sz="2000" smtClean="0">
              <a:latin typeface="Arial" charset="0"/>
            </a:endParaRPr>
          </a:p>
        </p:txBody>
      </p:sp>
      <p:sp>
        <p:nvSpPr>
          <p:cNvPr id="56324" name="Rectangle 4"/>
          <p:cNvSpPr>
            <a:spLocks noGrp="1" noChangeArrowheads="1"/>
          </p:cNvSpPr>
          <p:nvPr>
            <p:ph type="title"/>
          </p:nvPr>
        </p:nvSpPr>
        <p:spPr>
          <a:xfrm>
            <a:off x="457200" y="119063"/>
            <a:ext cx="8229600" cy="795337"/>
          </a:xfrm>
        </p:spPr>
        <p:txBody>
          <a:bodyPr/>
          <a:lstStyle/>
          <a:p>
            <a:pPr eaLnBrk="1" hangingPunct="1">
              <a:defRPr/>
            </a:pPr>
            <a:r>
              <a:rPr lang="en-US" sz="4000">
                <a:solidFill>
                  <a:schemeClr val="bg2"/>
                </a:solidFill>
              </a:rPr>
              <a:t>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9600" cy="609600"/>
          </a:xfrm>
        </p:spPr>
        <p:txBody>
          <a:bodyPr/>
          <a:lstStyle/>
          <a:p>
            <a:pPr eaLnBrk="1" hangingPunct="1">
              <a:defRPr/>
            </a:pPr>
            <a:r>
              <a:rPr lang="en-US" sz="3600">
                <a:solidFill>
                  <a:schemeClr val="bg2"/>
                </a:solidFill>
              </a:rPr>
              <a:t>Future Climate Condition (2059_2099)</a:t>
            </a:r>
          </a:p>
        </p:txBody>
      </p:sp>
      <p:pic>
        <p:nvPicPr>
          <p:cNvPr id="2" name="Picture 4"/>
          <p:cNvPicPr>
            <a:picLocks noGrp="1" noChangeAspect="1" noChangeArrowheads="1"/>
          </p:cNvPicPr>
          <p:nvPr>
            <p:ph type="body" idx="4294967295"/>
          </p:nvPr>
        </p:nvPicPr>
        <p:blipFill>
          <a:blip r:embed="rId2"/>
          <a:srcRect/>
          <a:stretch>
            <a:fillRect/>
          </a:stretch>
        </p:blipFill>
        <p:spPr>
          <a:xfrm>
            <a:off x="457200" y="685800"/>
            <a:ext cx="8229600" cy="4433888"/>
          </a:xfrm>
          <a:solidFill>
            <a:schemeClr val="tx1"/>
          </a:solidFill>
        </p:spPr>
      </p:pic>
      <p:graphicFrame>
        <p:nvGraphicFramePr>
          <p:cNvPr id="77153" name="Group 353"/>
          <p:cNvGraphicFramePr>
            <a:graphicFrameLocks noGrp="1"/>
          </p:cNvGraphicFramePr>
          <p:nvPr>
            <p:ph idx="1"/>
          </p:nvPr>
        </p:nvGraphicFramePr>
        <p:xfrm>
          <a:off x="838200" y="5334000"/>
          <a:ext cx="7162800" cy="991871"/>
        </p:xfrm>
        <a:graphic>
          <a:graphicData uri="http://schemas.openxmlformats.org/drawingml/2006/table">
            <a:tbl>
              <a:tblPr/>
              <a:tblGrid>
                <a:gridCol w="1482725"/>
                <a:gridCol w="1230313"/>
                <a:gridCol w="1112837"/>
                <a:gridCol w="1111250"/>
                <a:gridCol w="1112838"/>
                <a:gridCol w="1112837"/>
              </a:tblGrid>
              <a:tr h="442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Winter</a:t>
                      </a:r>
                      <a:endParaRPr kumimoji="0" lang="en-US" sz="1200" b="1"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Spring</a:t>
                      </a:r>
                      <a:endParaRPr kumimoji="0" lang="en-US" sz="1200" b="1"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Summer</a:t>
                      </a:r>
                      <a:endParaRPr kumimoji="0" lang="en-US" sz="1200" b="1"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Fall</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Annual</a:t>
                      </a:r>
                      <a:endParaRPr kumimoji="0" lang="en-US" sz="1200" b="1"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1961_2001</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-7.629</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2.335</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13.537</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3.619</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3.033</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2059_2099</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-7.509</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1.825</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14.718</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3.157</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3.048</a:t>
                      </a:r>
                      <a:endParaRPr kumimoji="0" lang="en-US" sz="12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2863"/>
            <a:ext cx="8229600" cy="533400"/>
          </a:xfrm>
        </p:spPr>
        <p:txBody>
          <a:bodyPr/>
          <a:lstStyle/>
          <a:p>
            <a:pPr eaLnBrk="1" hangingPunct="1">
              <a:defRPr/>
            </a:pPr>
            <a:r>
              <a:rPr lang="en-US" sz="3600">
                <a:solidFill>
                  <a:schemeClr val="bg2"/>
                </a:solidFill>
              </a:rPr>
              <a:t>Minimum Winter Temperatures</a:t>
            </a:r>
          </a:p>
        </p:txBody>
      </p:sp>
      <p:pic>
        <p:nvPicPr>
          <p:cNvPr id="77826" name="Picture 5" descr="WinterCCF"/>
          <p:cNvPicPr>
            <a:picLocks noChangeAspect="1" noChangeArrowheads="1"/>
          </p:cNvPicPr>
          <p:nvPr/>
        </p:nvPicPr>
        <p:blipFill>
          <a:blip r:embed="rId2"/>
          <a:srcRect l="12865" t="8804" r="19701" b="9805"/>
          <a:stretch>
            <a:fillRect/>
          </a:stretch>
        </p:blipFill>
        <p:spPr bwMode="auto">
          <a:xfrm>
            <a:off x="0" y="838200"/>
            <a:ext cx="4572000" cy="4265613"/>
          </a:xfrm>
          <a:prstGeom prst="rect">
            <a:avLst/>
          </a:prstGeom>
          <a:noFill/>
          <a:ln w="9525">
            <a:noFill/>
            <a:miter lim="800000"/>
            <a:headEnd/>
            <a:tailEnd/>
          </a:ln>
        </p:spPr>
      </p:pic>
      <p:pic>
        <p:nvPicPr>
          <p:cNvPr id="77827" name="Picture 7" descr="WinterFCF"/>
          <p:cNvPicPr>
            <a:picLocks noChangeAspect="1" noChangeArrowheads="1"/>
          </p:cNvPicPr>
          <p:nvPr/>
        </p:nvPicPr>
        <p:blipFill>
          <a:blip r:embed="rId3"/>
          <a:srcRect l="12865" t="8804" r="18942" b="9805"/>
          <a:stretch>
            <a:fillRect/>
          </a:stretch>
        </p:blipFill>
        <p:spPr bwMode="auto">
          <a:xfrm>
            <a:off x="4572000" y="2643188"/>
            <a:ext cx="4572000"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8575"/>
            <a:ext cx="8229600" cy="609600"/>
          </a:xfrm>
        </p:spPr>
        <p:txBody>
          <a:bodyPr/>
          <a:lstStyle/>
          <a:p>
            <a:pPr eaLnBrk="1" hangingPunct="1">
              <a:defRPr/>
            </a:pPr>
            <a:r>
              <a:rPr lang="en-US" sz="3600">
                <a:solidFill>
                  <a:schemeClr val="bg2"/>
                </a:solidFill>
              </a:rPr>
              <a:t>Minimum Spring Temperatures</a:t>
            </a:r>
          </a:p>
        </p:txBody>
      </p:sp>
      <p:pic>
        <p:nvPicPr>
          <p:cNvPr id="78850" name="Picture 4" descr="SpringCCF"/>
          <p:cNvPicPr>
            <a:picLocks noGrp="1" noChangeAspect="1" noChangeArrowheads="1"/>
          </p:cNvPicPr>
          <p:nvPr>
            <p:ph type="body" idx="1"/>
          </p:nvPr>
        </p:nvPicPr>
        <p:blipFill>
          <a:blip r:embed="rId2"/>
          <a:srcRect l="12865" t="8804" r="18942" b="8826"/>
          <a:stretch>
            <a:fillRect/>
          </a:stretch>
        </p:blipFill>
        <p:spPr>
          <a:xfrm>
            <a:off x="0" y="990600"/>
            <a:ext cx="4576763" cy="4648200"/>
          </a:xfrm>
        </p:spPr>
      </p:pic>
      <p:pic>
        <p:nvPicPr>
          <p:cNvPr id="78851" name="Picture 5" descr="SpringFCF"/>
          <p:cNvPicPr>
            <a:picLocks noChangeAspect="1" noChangeArrowheads="1"/>
          </p:cNvPicPr>
          <p:nvPr/>
        </p:nvPicPr>
        <p:blipFill>
          <a:blip r:embed="rId3"/>
          <a:srcRect l="12865" t="8804" r="18942" b="9805"/>
          <a:stretch>
            <a:fillRect/>
          </a:stretch>
        </p:blipFill>
        <p:spPr bwMode="auto">
          <a:xfrm>
            <a:off x="4572000" y="2643188"/>
            <a:ext cx="4572000"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42863"/>
            <a:ext cx="8229600" cy="533400"/>
          </a:xfrm>
        </p:spPr>
        <p:txBody>
          <a:bodyPr/>
          <a:lstStyle/>
          <a:p>
            <a:pPr eaLnBrk="1" hangingPunct="1">
              <a:defRPr/>
            </a:pPr>
            <a:r>
              <a:rPr lang="en-US" sz="3600">
                <a:solidFill>
                  <a:schemeClr val="bg2"/>
                </a:solidFill>
              </a:rPr>
              <a:t>Minimum Summer Temperatures</a:t>
            </a:r>
          </a:p>
        </p:txBody>
      </p:sp>
      <p:pic>
        <p:nvPicPr>
          <p:cNvPr id="79874" name="Picture 4" descr="SummerCCF"/>
          <p:cNvPicPr>
            <a:picLocks noChangeAspect="1" noChangeArrowheads="1"/>
          </p:cNvPicPr>
          <p:nvPr/>
        </p:nvPicPr>
        <p:blipFill>
          <a:blip r:embed="rId2"/>
          <a:srcRect l="12865" t="8804" r="17427" b="8826"/>
          <a:stretch>
            <a:fillRect/>
          </a:stretch>
        </p:blipFill>
        <p:spPr bwMode="auto">
          <a:xfrm>
            <a:off x="0" y="1060450"/>
            <a:ext cx="4876800" cy="4452938"/>
          </a:xfrm>
          <a:prstGeom prst="rect">
            <a:avLst/>
          </a:prstGeom>
          <a:noFill/>
          <a:ln w="9525">
            <a:noFill/>
            <a:miter lim="800000"/>
            <a:headEnd/>
            <a:tailEnd/>
          </a:ln>
        </p:spPr>
      </p:pic>
      <p:pic>
        <p:nvPicPr>
          <p:cNvPr id="79875" name="Picture 5" descr="SummerFCF"/>
          <p:cNvPicPr>
            <a:picLocks noChangeAspect="1" noChangeArrowheads="1"/>
          </p:cNvPicPr>
          <p:nvPr/>
        </p:nvPicPr>
        <p:blipFill>
          <a:blip r:embed="rId3"/>
          <a:srcRect l="12865" t="8804" r="18185" b="9805"/>
          <a:stretch>
            <a:fillRect/>
          </a:stretch>
        </p:blipFill>
        <p:spPr bwMode="auto">
          <a:xfrm>
            <a:off x="4419600" y="2549525"/>
            <a:ext cx="4724400" cy="430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152400"/>
            <a:ext cx="8229600" cy="533400"/>
          </a:xfrm>
        </p:spPr>
        <p:txBody>
          <a:bodyPr/>
          <a:lstStyle/>
          <a:p>
            <a:pPr eaLnBrk="1" hangingPunct="1">
              <a:defRPr/>
            </a:pPr>
            <a:r>
              <a:rPr lang="en-US" sz="3600">
                <a:solidFill>
                  <a:schemeClr val="bg2"/>
                </a:solidFill>
              </a:rPr>
              <a:t>Minimum Fall Temperatures</a:t>
            </a:r>
          </a:p>
        </p:txBody>
      </p:sp>
      <p:pic>
        <p:nvPicPr>
          <p:cNvPr id="80898" name="Picture 4" descr="FallCCF"/>
          <p:cNvPicPr>
            <a:picLocks noChangeAspect="1" noChangeArrowheads="1"/>
          </p:cNvPicPr>
          <p:nvPr/>
        </p:nvPicPr>
        <p:blipFill>
          <a:blip r:embed="rId2"/>
          <a:srcRect l="12865" t="8804" r="21216" b="9805"/>
          <a:stretch>
            <a:fillRect/>
          </a:stretch>
        </p:blipFill>
        <p:spPr bwMode="auto">
          <a:xfrm>
            <a:off x="0" y="1136650"/>
            <a:ext cx="4648200" cy="4433888"/>
          </a:xfrm>
          <a:prstGeom prst="rect">
            <a:avLst/>
          </a:prstGeom>
          <a:noFill/>
          <a:ln w="9525">
            <a:noFill/>
            <a:miter lim="800000"/>
            <a:headEnd/>
            <a:tailEnd/>
          </a:ln>
        </p:spPr>
      </p:pic>
      <p:pic>
        <p:nvPicPr>
          <p:cNvPr id="80899" name="Picture 5" descr="FallFCF"/>
          <p:cNvPicPr>
            <a:picLocks noChangeAspect="1" noChangeArrowheads="1"/>
          </p:cNvPicPr>
          <p:nvPr/>
        </p:nvPicPr>
        <p:blipFill>
          <a:blip r:embed="rId3"/>
          <a:srcRect l="12865" t="8804" r="21216" b="9805"/>
          <a:stretch>
            <a:fillRect/>
          </a:stretch>
        </p:blipFill>
        <p:spPr bwMode="auto">
          <a:xfrm>
            <a:off x="4572000" y="2495550"/>
            <a:ext cx="45720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685800"/>
          </a:xfrm>
        </p:spPr>
        <p:txBody>
          <a:bodyPr/>
          <a:lstStyle/>
          <a:p>
            <a:pPr eaLnBrk="1" hangingPunct="1">
              <a:defRPr/>
            </a:pPr>
            <a:r>
              <a:rPr lang="en-US" sz="3600">
                <a:solidFill>
                  <a:schemeClr val="bg2"/>
                </a:solidFill>
              </a:rPr>
              <a:t>Summary and Conclusions</a:t>
            </a:r>
          </a:p>
        </p:txBody>
      </p:sp>
      <p:sp>
        <p:nvSpPr>
          <p:cNvPr id="88067" name="Rectangle 3"/>
          <p:cNvSpPr>
            <a:spLocks noGrp="1" noChangeArrowheads="1"/>
          </p:cNvSpPr>
          <p:nvPr>
            <p:ph type="body" idx="1"/>
          </p:nvPr>
        </p:nvSpPr>
        <p:spPr>
          <a:xfrm>
            <a:off x="457200" y="838200"/>
            <a:ext cx="8229600" cy="5257800"/>
          </a:xfrm>
        </p:spPr>
        <p:txBody>
          <a:bodyPr/>
          <a:lstStyle/>
          <a:p>
            <a:pPr eaLnBrk="1" hangingPunct="1">
              <a:defRPr/>
            </a:pPr>
            <a:r>
              <a:rPr lang="en-US" sz="2000" dirty="0"/>
              <a:t>Average annual minimum temperatures will be increased at the end of this century (2059_2099). </a:t>
            </a:r>
          </a:p>
          <a:p>
            <a:pPr eaLnBrk="1" hangingPunct="1">
              <a:defRPr/>
            </a:pPr>
            <a:r>
              <a:rPr lang="en-US" sz="2000" dirty="0"/>
              <a:t>Summers will be significantly warmer across </a:t>
            </a:r>
            <a:r>
              <a:rPr lang="en-US" sz="2000" dirty="0" smtClean="0"/>
              <a:t>Utah.</a:t>
            </a:r>
            <a:endParaRPr lang="en-US" sz="2000" dirty="0"/>
          </a:p>
          <a:p>
            <a:pPr eaLnBrk="1" hangingPunct="1">
              <a:defRPr/>
            </a:pPr>
            <a:r>
              <a:rPr lang="en-US" sz="2000" dirty="0" smtClean="0"/>
              <a:t>At the end of this century, southern part of Utah is warmer during Winter, Summer and Fall seasons.</a:t>
            </a:r>
          </a:p>
          <a:p>
            <a:pPr eaLnBrk="1" hangingPunct="1">
              <a:defRPr/>
            </a:pPr>
            <a:r>
              <a:rPr lang="en-US" sz="2000" dirty="0" smtClean="0"/>
              <a:t>On average, winter seasons average minimum temperatures will increase. Spring and Fall seasons average minimum temperatures will be decreased in Utah.</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2286000"/>
            <a:ext cx="8229600" cy="1371600"/>
          </a:xfrm>
        </p:spPr>
        <p:txBody>
          <a:bodyPr/>
          <a:lstStyle/>
          <a:p>
            <a:pPr eaLnBrk="1" hangingPunct="1">
              <a:defRPr/>
            </a:pPr>
            <a:r>
              <a:rPr lang="en-US" sz="4000">
                <a:solidFill>
                  <a:schemeClr val="bg2"/>
                </a:solidFill>
              </a:rPr>
              <a:t>Questions or Suggestions?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762000"/>
          </a:xfrm>
        </p:spPr>
        <p:txBody>
          <a:bodyPr/>
          <a:lstStyle/>
          <a:p>
            <a:pPr eaLnBrk="1" hangingPunct="1">
              <a:defRPr/>
            </a:pPr>
            <a:r>
              <a:rPr lang="en-US" sz="4000">
                <a:solidFill>
                  <a:schemeClr val="bg2"/>
                </a:solidFill>
              </a:rPr>
              <a:t>Climate </a:t>
            </a:r>
            <a:r>
              <a:rPr lang="en-US" sz="4000">
                <a:solidFill>
                  <a:srgbClr val="000066"/>
                </a:solidFill>
              </a:rPr>
              <a:t>Change</a:t>
            </a:r>
            <a:r>
              <a:rPr lang="en-US" sz="4000">
                <a:solidFill>
                  <a:schemeClr val="bg2"/>
                </a:solidFill>
              </a:rPr>
              <a:t> in Western US</a:t>
            </a:r>
          </a:p>
        </p:txBody>
      </p:sp>
      <p:sp>
        <p:nvSpPr>
          <p:cNvPr id="24579" name="Rectangle 3"/>
          <p:cNvSpPr>
            <a:spLocks noGrp="1" noChangeArrowheads="1"/>
          </p:cNvSpPr>
          <p:nvPr>
            <p:ph type="body" sz="half" idx="1"/>
          </p:nvPr>
        </p:nvSpPr>
        <p:spPr>
          <a:xfrm>
            <a:off x="304800" y="914400"/>
            <a:ext cx="8534400" cy="2362200"/>
          </a:xfrm>
        </p:spPr>
        <p:txBody>
          <a:bodyPr/>
          <a:lstStyle/>
          <a:p>
            <a:pPr eaLnBrk="1" hangingPunct="1">
              <a:lnSpc>
                <a:spcPct val="90000"/>
              </a:lnSpc>
              <a:buSzPct val="80000"/>
              <a:buFont typeface="Wingdings" pitchFamily="2" charset="2"/>
              <a:buChar char="§"/>
            </a:pPr>
            <a:r>
              <a:rPr lang="en-US" sz="2000" smtClean="0">
                <a:latin typeface="Arial" charset="0"/>
              </a:rPr>
              <a:t>It is also stated that most of the western United States is warming faster than the global average (IPCC report, 2007). In western US, daily minimum temperatures are rising faster than maximum temperatures, and the temperature</a:t>
            </a:r>
            <a:r>
              <a:rPr lang="en-US" sz="2000" i="1" smtClean="0">
                <a:latin typeface="Arial" charset="0"/>
              </a:rPr>
              <a:t> </a:t>
            </a:r>
            <a:r>
              <a:rPr lang="en-US" sz="2000" smtClean="0">
                <a:latin typeface="Arial" charset="0"/>
              </a:rPr>
              <a:t>trends are much larger during 1947–2003 (Hamlet, et al., 2007). </a:t>
            </a:r>
          </a:p>
          <a:p>
            <a:pPr eaLnBrk="1" hangingPunct="1">
              <a:lnSpc>
                <a:spcPct val="90000"/>
              </a:lnSpc>
              <a:buSzPct val="80000"/>
              <a:buFont typeface="Wingdings" pitchFamily="2" charset="2"/>
              <a:buChar char="§"/>
            </a:pPr>
            <a:r>
              <a:rPr lang="en-US" sz="2000" smtClean="0">
                <a:latin typeface="Arial" charset="0"/>
              </a:rPr>
              <a:t>Utah average minimum temperature during the past decade was higher than that observed during any comparable period of the past century.</a:t>
            </a:r>
          </a:p>
        </p:txBody>
      </p:sp>
      <p:graphicFrame>
        <p:nvGraphicFramePr>
          <p:cNvPr id="24582" name="Object 6"/>
          <p:cNvGraphicFramePr>
            <a:graphicFrameLocks noChangeAspect="1"/>
          </p:cNvGraphicFramePr>
          <p:nvPr>
            <p:ph sz="half" idx="2"/>
          </p:nvPr>
        </p:nvGraphicFramePr>
        <p:xfrm>
          <a:off x="1524000" y="3313113"/>
          <a:ext cx="6400800" cy="3544887"/>
        </p:xfrm>
        <a:graphic>
          <a:graphicData uri="http://schemas.openxmlformats.org/presentationml/2006/ole">
            <p:oleObj spid="_x0000_s24582" name="Chart" r:id="rId3" imgW="4676851" imgH="2590800" progId="Excel.Sheet.8">
              <p:embed/>
            </p:oleObj>
          </a:graphicData>
        </a:graphic>
      </p:graphicFrame>
      <p:sp>
        <p:nvSpPr>
          <p:cNvPr id="24585" name="Line 8"/>
          <p:cNvSpPr>
            <a:spLocks noChangeShapeType="1"/>
          </p:cNvSpPr>
          <p:nvPr/>
        </p:nvSpPr>
        <p:spPr bwMode="auto">
          <a:xfrm flipV="1">
            <a:off x="7005638" y="3386138"/>
            <a:ext cx="0" cy="2668587"/>
          </a:xfrm>
          <a:prstGeom prst="line">
            <a:avLst/>
          </a:prstGeom>
          <a:noFill/>
          <a:ln w="12700">
            <a:solidFill>
              <a:srgbClr val="FF0000"/>
            </a:solidFill>
            <a:round/>
            <a:headEnd/>
            <a:tailEnd/>
          </a:ln>
        </p:spPr>
        <p:txBody>
          <a:bodyPr/>
          <a:lstStyle/>
          <a:p>
            <a:endParaRPr lang="en-US"/>
          </a:p>
        </p:txBody>
      </p:sp>
      <p:sp>
        <p:nvSpPr>
          <p:cNvPr id="24586" name="Line 9"/>
          <p:cNvSpPr>
            <a:spLocks noChangeShapeType="1"/>
          </p:cNvSpPr>
          <p:nvPr/>
        </p:nvSpPr>
        <p:spPr bwMode="auto">
          <a:xfrm flipV="1">
            <a:off x="5972175" y="3367088"/>
            <a:ext cx="0" cy="2667000"/>
          </a:xfrm>
          <a:prstGeom prst="line">
            <a:avLst/>
          </a:prstGeom>
          <a:noFill/>
          <a:ln w="127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533400"/>
          </a:xfrm>
        </p:spPr>
        <p:txBody>
          <a:bodyPr/>
          <a:lstStyle/>
          <a:p>
            <a:pPr eaLnBrk="1" hangingPunct="1">
              <a:defRPr/>
            </a:pPr>
            <a:r>
              <a:rPr lang="en-US" sz="4000">
                <a:solidFill>
                  <a:schemeClr val="bg2"/>
                </a:solidFill>
              </a:rPr>
              <a:t>Objectives</a:t>
            </a:r>
          </a:p>
        </p:txBody>
      </p:sp>
      <p:sp>
        <p:nvSpPr>
          <p:cNvPr id="28675" name="Rectangle 3"/>
          <p:cNvSpPr>
            <a:spLocks noGrp="1" noChangeArrowheads="1"/>
          </p:cNvSpPr>
          <p:nvPr>
            <p:ph type="body" idx="1"/>
          </p:nvPr>
        </p:nvSpPr>
        <p:spPr>
          <a:xfrm>
            <a:off x="457200" y="914400"/>
            <a:ext cx="8229600" cy="5181600"/>
          </a:xfrm>
        </p:spPr>
        <p:txBody>
          <a:bodyPr/>
          <a:lstStyle/>
          <a:p>
            <a:pPr eaLnBrk="1" hangingPunct="1">
              <a:lnSpc>
                <a:spcPct val="80000"/>
              </a:lnSpc>
              <a:buSzPct val="80000"/>
              <a:buFont typeface="Wingdings" pitchFamily="2" charset="2"/>
              <a:buChar char="§"/>
            </a:pPr>
            <a:r>
              <a:rPr lang="en-US" sz="2000" smtClean="0">
                <a:latin typeface="Arial" charset="0"/>
              </a:rPr>
              <a:t>Estimate the average minimum temperatures at the end of this century (2059-2099) by downscaling the large scale simulated predictor variables from the global models.</a:t>
            </a:r>
          </a:p>
          <a:p>
            <a:pPr eaLnBrk="1" hangingPunct="1">
              <a:lnSpc>
                <a:spcPct val="80000"/>
              </a:lnSpc>
              <a:buSzPct val="80000"/>
              <a:buFont typeface="Wingdings" pitchFamily="2" charset="2"/>
              <a:buNone/>
            </a:pPr>
            <a:endParaRPr lang="en-US" sz="2000" smtClean="0">
              <a:latin typeface="Arial" charset="0"/>
            </a:endParaRPr>
          </a:p>
          <a:p>
            <a:pPr eaLnBrk="1" hangingPunct="1">
              <a:lnSpc>
                <a:spcPct val="80000"/>
              </a:lnSpc>
              <a:buSzPct val="80000"/>
              <a:buFont typeface="Wingdings" pitchFamily="2" charset="2"/>
              <a:buChar char="§"/>
            </a:pPr>
            <a:r>
              <a:rPr lang="en-US" sz="2000" smtClean="0">
                <a:latin typeface="Arial" charset="0"/>
              </a:rPr>
              <a:t>Develop average minimum temperature maps for all seasons at the end of the century across Utah.</a:t>
            </a:r>
          </a:p>
          <a:p>
            <a:pPr eaLnBrk="1" hangingPunct="1">
              <a:lnSpc>
                <a:spcPct val="80000"/>
              </a:lnSpc>
              <a:buClr>
                <a:srgbClr val="000000"/>
              </a:buClr>
              <a:buSzPct val="80000"/>
              <a:buFont typeface="Wingdings" pitchFamily="2" charset="2"/>
              <a:buChar char="§"/>
            </a:pPr>
            <a:endParaRPr lang="en-US" sz="2000" smtClean="0">
              <a:latin typeface="Arial" charset="0"/>
            </a:endParaRPr>
          </a:p>
          <a:p>
            <a:pPr eaLnBrk="1" hangingPunct="1">
              <a:lnSpc>
                <a:spcPct val="80000"/>
              </a:lnSpc>
              <a:buClr>
                <a:srgbClr val="000000"/>
              </a:buClr>
              <a:buSzPct val="80000"/>
              <a:buFont typeface="Wingdings" pitchFamily="2" charset="2"/>
              <a:buChar char="§"/>
            </a:pPr>
            <a:endParaRPr lang="en-US" sz="200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38113"/>
            <a:ext cx="8229600" cy="709612"/>
          </a:xfrm>
        </p:spPr>
        <p:txBody>
          <a:bodyPr/>
          <a:lstStyle/>
          <a:p>
            <a:pPr eaLnBrk="1" hangingPunct="1">
              <a:defRPr/>
            </a:pPr>
            <a:r>
              <a:rPr lang="en-US" sz="4000">
                <a:solidFill>
                  <a:schemeClr val="bg2"/>
                </a:solidFill>
              </a:rPr>
              <a:t>Data Sources</a:t>
            </a:r>
          </a:p>
        </p:txBody>
      </p:sp>
      <p:sp>
        <p:nvSpPr>
          <p:cNvPr id="59395" name="Rectangle 3"/>
          <p:cNvSpPr>
            <a:spLocks noGrp="1" noChangeArrowheads="1"/>
          </p:cNvSpPr>
          <p:nvPr>
            <p:ph type="body" idx="1"/>
          </p:nvPr>
        </p:nvSpPr>
        <p:spPr>
          <a:xfrm>
            <a:off x="457200" y="990600"/>
            <a:ext cx="8229600" cy="2362200"/>
          </a:xfrm>
        </p:spPr>
        <p:txBody>
          <a:bodyPr/>
          <a:lstStyle/>
          <a:p>
            <a:pPr eaLnBrk="1" hangingPunct="1">
              <a:lnSpc>
                <a:spcPct val="80000"/>
              </a:lnSpc>
              <a:defRPr/>
            </a:pPr>
            <a:r>
              <a:rPr lang="en-US" sz="2000">
                <a:latin typeface="Arial" charset="0"/>
              </a:rPr>
              <a:t>Statistical Downscaling Model (SDSM) predictors by data portal maintained by the Canadian Climate Impacts Scenarios Group. </a:t>
            </a:r>
          </a:p>
          <a:p>
            <a:pPr eaLnBrk="1" hangingPunct="1">
              <a:lnSpc>
                <a:spcPct val="80000"/>
              </a:lnSpc>
              <a:buFont typeface="Wingdings" pitchFamily="2" charset="2"/>
              <a:buNone/>
              <a:defRPr/>
            </a:pPr>
            <a:r>
              <a:rPr lang="en-US" sz="2000">
                <a:latin typeface="Arial" charset="0"/>
              </a:rPr>
              <a:t>	(</a:t>
            </a:r>
            <a:r>
              <a:rPr lang="en-US" sz="2000" u="sng">
                <a:latin typeface="Arial" charset="0"/>
              </a:rPr>
              <a:t>http://www.cics.uvic.ca/scenarios/sdsm/select.cgi</a:t>
            </a:r>
            <a:r>
              <a:rPr lang="en-US" sz="2000">
                <a:latin typeface="Arial" charset="0"/>
              </a:rPr>
              <a:t>)</a:t>
            </a:r>
          </a:p>
          <a:p>
            <a:pPr eaLnBrk="1" hangingPunct="1">
              <a:lnSpc>
                <a:spcPct val="80000"/>
              </a:lnSpc>
              <a:defRPr/>
            </a:pPr>
            <a:r>
              <a:rPr lang="en-US" sz="2000">
                <a:latin typeface="Arial" charset="0"/>
              </a:rPr>
              <a:t>Utah climate data was downloaded from Utah Climate Center maintained by Utah State University.</a:t>
            </a:r>
          </a:p>
          <a:p>
            <a:pPr eaLnBrk="1" hangingPunct="1">
              <a:lnSpc>
                <a:spcPct val="80000"/>
              </a:lnSpc>
              <a:buFont typeface="Wingdings" pitchFamily="2" charset="2"/>
              <a:buNone/>
              <a:defRPr/>
            </a:pPr>
            <a:r>
              <a:rPr lang="en-US" sz="2000">
                <a:latin typeface="Arial" charset="0"/>
              </a:rPr>
              <a:t>	(</a:t>
            </a:r>
            <a:r>
              <a:rPr lang="en-US" sz="2000" u="sng">
                <a:latin typeface="Arial" charset="0"/>
              </a:rPr>
              <a:t>http://climate.usurf.usu.edu/products/data.php</a:t>
            </a:r>
            <a:r>
              <a:rPr lang="en-US" sz="2000">
                <a:latin typeface="Arial" charset="0"/>
              </a:rPr>
              <a:t>)</a:t>
            </a:r>
          </a:p>
          <a:p>
            <a:pPr eaLnBrk="1" hangingPunct="1">
              <a:lnSpc>
                <a:spcPct val="80000"/>
              </a:lnSpc>
              <a:defRPr/>
            </a:pPr>
            <a:r>
              <a:rPr lang="en-US" sz="2000">
                <a:latin typeface="Arial" charset="0"/>
              </a:rPr>
              <a:t>Utah shape files from Utah GIS portal (AGRC).</a:t>
            </a:r>
          </a:p>
          <a:p>
            <a:pPr eaLnBrk="1" hangingPunct="1">
              <a:lnSpc>
                <a:spcPct val="80000"/>
              </a:lnSpc>
              <a:buFont typeface="Wingdings" pitchFamily="2" charset="2"/>
              <a:buNone/>
              <a:defRPr/>
            </a:pPr>
            <a:r>
              <a:rPr lang="en-US" sz="2000">
                <a:latin typeface="Arial" charset="0"/>
              </a:rPr>
              <a:t>	(http://gis.utah.gov)</a:t>
            </a:r>
          </a:p>
          <a:p>
            <a:pPr eaLnBrk="1" hangingPunct="1">
              <a:lnSpc>
                <a:spcPct val="80000"/>
              </a:lnSpc>
              <a:defRPr/>
            </a:pPr>
            <a:endParaRPr lang="en-US" sz="2000">
              <a:latin typeface="Arial" charset="0"/>
            </a:endParaRPr>
          </a:p>
          <a:p>
            <a:pPr eaLnBrk="1" hangingPunct="1">
              <a:lnSpc>
                <a:spcPct val="80000"/>
              </a:lnSpc>
              <a:defRPr/>
            </a:pPr>
            <a:endParaRPr lang="en-US" sz="1800">
              <a:latin typeface="Arial" charset="0"/>
            </a:endParaRPr>
          </a:p>
          <a:p>
            <a:pPr eaLnBrk="1" hangingPunct="1">
              <a:lnSpc>
                <a:spcPct val="80000"/>
              </a:lnSpc>
              <a:defRPr/>
            </a:pPr>
            <a:endParaRPr lang="en-US" sz="18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23825"/>
            <a:ext cx="8229600" cy="609600"/>
          </a:xfrm>
        </p:spPr>
        <p:txBody>
          <a:bodyPr/>
          <a:lstStyle/>
          <a:p>
            <a:pPr eaLnBrk="1" hangingPunct="1">
              <a:defRPr/>
            </a:pPr>
            <a:r>
              <a:rPr lang="en-US" sz="4000">
                <a:solidFill>
                  <a:schemeClr val="bg2"/>
                </a:solidFill>
              </a:rPr>
              <a:t>Methods and Analysis…</a:t>
            </a:r>
          </a:p>
        </p:txBody>
      </p:sp>
      <p:sp>
        <p:nvSpPr>
          <p:cNvPr id="60419" name="Rectangle 3"/>
          <p:cNvSpPr>
            <a:spLocks noGrp="1" noChangeArrowheads="1"/>
          </p:cNvSpPr>
          <p:nvPr>
            <p:ph type="body" idx="1"/>
          </p:nvPr>
        </p:nvSpPr>
        <p:spPr>
          <a:xfrm>
            <a:off x="457200" y="838200"/>
            <a:ext cx="8229600" cy="5257800"/>
          </a:xfrm>
        </p:spPr>
        <p:txBody>
          <a:bodyPr/>
          <a:lstStyle/>
          <a:p>
            <a:pPr algn="just" eaLnBrk="1" hangingPunct="1">
              <a:lnSpc>
                <a:spcPct val="90000"/>
              </a:lnSpc>
              <a:spcBef>
                <a:spcPct val="0"/>
              </a:spcBef>
              <a:buFont typeface="Wingdings" pitchFamily="2" charset="2"/>
              <a:buNone/>
              <a:defRPr/>
            </a:pPr>
            <a:r>
              <a:rPr lang="en-US" sz="2000">
                <a:latin typeface="Arial" charset="0"/>
              </a:rPr>
              <a:t>To quantify the impacts of climate change on temperature, the</a:t>
            </a:r>
          </a:p>
          <a:p>
            <a:pPr algn="just" eaLnBrk="1" hangingPunct="1">
              <a:lnSpc>
                <a:spcPct val="90000"/>
              </a:lnSpc>
              <a:spcBef>
                <a:spcPct val="0"/>
              </a:spcBef>
              <a:buFont typeface="Wingdings" pitchFamily="2" charset="2"/>
              <a:buNone/>
              <a:defRPr/>
            </a:pPr>
            <a:r>
              <a:rPr lang="en-US" sz="2000">
                <a:latin typeface="Arial" charset="0"/>
              </a:rPr>
              <a:t>outcomes of general circulation models (GCMs) which are known as</a:t>
            </a:r>
          </a:p>
          <a:p>
            <a:pPr algn="just" eaLnBrk="1" hangingPunct="1">
              <a:lnSpc>
                <a:spcPct val="90000"/>
              </a:lnSpc>
              <a:spcBef>
                <a:spcPct val="0"/>
              </a:spcBef>
              <a:buFont typeface="Wingdings" pitchFamily="2" charset="2"/>
              <a:buNone/>
              <a:defRPr/>
            </a:pPr>
            <a:r>
              <a:rPr lang="en-US" sz="2000">
                <a:latin typeface="Arial" charset="0"/>
              </a:rPr>
              <a:t>one of the credible scientific techniques to simulate the impacts of</a:t>
            </a:r>
          </a:p>
          <a:p>
            <a:pPr algn="just" eaLnBrk="1" hangingPunct="1">
              <a:lnSpc>
                <a:spcPct val="90000"/>
              </a:lnSpc>
              <a:spcBef>
                <a:spcPct val="0"/>
              </a:spcBef>
              <a:buFont typeface="Wingdings" pitchFamily="2" charset="2"/>
              <a:buNone/>
              <a:defRPr/>
            </a:pPr>
            <a:r>
              <a:rPr lang="en-US" sz="2000">
                <a:latin typeface="Arial" charset="0"/>
              </a:rPr>
              <a:t>increased greenhouse gases on climatic variables was used.</a:t>
            </a:r>
            <a:endParaRPr lang="en-US" sz="2000" u="sng">
              <a:solidFill>
                <a:srgbClr val="0000FF"/>
              </a:solidFill>
              <a:latin typeface="Arial" charset="0"/>
            </a:endParaRPr>
          </a:p>
          <a:p>
            <a:pPr eaLnBrk="1" hangingPunct="1">
              <a:lnSpc>
                <a:spcPct val="90000"/>
              </a:lnSpc>
              <a:buFont typeface="Wingdings" pitchFamily="2" charset="2"/>
              <a:buNone/>
              <a:defRPr/>
            </a:pPr>
            <a:r>
              <a:rPr lang="en-US" sz="2400" u="sng">
                <a:solidFill>
                  <a:srgbClr val="0000FF"/>
                </a:solidFill>
                <a:latin typeface="Arial" charset="0"/>
              </a:rPr>
              <a:t>GCM Scenario Selection</a:t>
            </a:r>
          </a:p>
          <a:p>
            <a:pPr eaLnBrk="1" hangingPunct="1">
              <a:lnSpc>
                <a:spcPct val="90000"/>
              </a:lnSpc>
              <a:defRPr/>
            </a:pPr>
            <a:r>
              <a:rPr lang="en-US" sz="2000">
                <a:latin typeface="Arial" charset="0"/>
              </a:rPr>
              <a:t>HadCM3 (Hadley Center for Climate and Prediction and Research, UK) was used.</a:t>
            </a:r>
          </a:p>
          <a:p>
            <a:pPr eaLnBrk="1" hangingPunct="1">
              <a:lnSpc>
                <a:spcPct val="90000"/>
              </a:lnSpc>
              <a:defRPr/>
            </a:pPr>
            <a:endParaRPr lang="en-US" sz="2000">
              <a:latin typeface="Arial" charset="0"/>
            </a:endParaRPr>
          </a:p>
          <a:p>
            <a:pPr eaLnBrk="1" hangingPunct="1">
              <a:lnSpc>
                <a:spcPct val="90000"/>
              </a:lnSpc>
              <a:buFont typeface="Wingdings" pitchFamily="2" charset="2"/>
              <a:buNone/>
              <a:defRPr/>
            </a:pPr>
            <a:r>
              <a:rPr lang="en-US" sz="2400" u="sng">
                <a:solidFill>
                  <a:srgbClr val="0000FF"/>
                </a:solidFill>
                <a:latin typeface="Arial" charset="0"/>
              </a:rPr>
              <a:t>Emission Scenario Selection</a:t>
            </a:r>
          </a:p>
          <a:p>
            <a:pPr algn="just" eaLnBrk="1" hangingPunct="1">
              <a:lnSpc>
                <a:spcPct val="90000"/>
              </a:lnSpc>
              <a:spcBef>
                <a:spcPct val="0"/>
              </a:spcBef>
              <a:defRPr/>
            </a:pPr>
            <a:r>
              <a:rPr lang="en-US" sz="2000">
                <a:latin typeface="Arial" charset="0"/>
              </a:rPr>
              <a:t>Global emission scenario A2 was chosen for this study because it is the most widely simulated global emission scenarios in all models. Emissions scenario A2 is based on the assumption that future economic and population growth will not be constrained and there will be no future limitations on global emissions. The A2 global emission scenario projects global average CO</a:t>
            </a:r>
            <a:r>
              <a:rPr lang="en-US" sz="2000" baseline="-25000">
                <a:latin typeface="Arial" charset="0"/>
              </a:rPr>
              <a:t>2</a:t>
            </a:r>
            <a:r>
              <a:rPr lang="en-US" sz="2000">
                <a:latin typeface="Arial" charset="0"/>
              </a:rPr>
              <a:t> concentrations will reach 850 ppm by 2100.</a:t>
            </a:r>
            <a:r>
              <a:rPr lang="en-US" sz="2800"/>
              <a:t> </a:t>
            </a:r>
          </a:p>
          <a:p>
            <a:pPr algn="just" eaLnBrk="1" hangingPunct="1">
              <a:lnSpc>
                <a:spcPct val="90000"/>
              </a:lnSpc>
              <a:spcBef>
                <a:spcPct val="0"/>
              </a:spcBef>
              <a:defRPr/>
            </a:pPr>
            <a:endParaRPr lang="en-US" sz="18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457200" y="152400"/>
            <a:ext cx="8229600" cy="533400"/>
          </a:xfrm>
        </p:spPr>
        <p:txBody>
          <a:bodyPr/>
          <a:lstStyle/>
          <a:p>
            <a:pPr eaLnBrk="1" hangingPunct="1">
              <a:defRPr/>
            </a:pPr>
            <a:r>
              <a:rPr lang="en-US" sz="4000">
                <a:solidFill>
                  <a:schemeClr val="bg2"/>
                </a:solidFill>
              </a:rPr>
              <a:t>Methods and Analysis…</a:t>
            </a:r>
          </a:p>
        </p:txBody>
      </p:sp>
      <p:sp>
        <p:nvSpPr>
          <p:cNvPr id="61443" name="Rectangle 3"/>
          <p:cNvSpPr>
            <a:spLocks noGrp="1" noChangeArrowheads="1"/>
          </p:cNvSpPr>
          <p:nvPr>
            <p:ph type="body" sz="half" idx="1"/>
          </p:nvPr>
        </p:nvSpPr>
        <p:spPr>
          <a:xfrm>
            <a:off x="457200" y="838200"/>
            <a:ext cx="8305800" cy="5257800"/>
          </a:xfrm>
        </p:spPr>
        <p:txBody>
          <a:bodyPr/>
          <a:lstStyle/>
          <a:p>
            <a:pPr algn="just" eaLnBrk="1" hangingPunct="1">
              <a:buClr>
                <a:srgbClr val="000000"/>
              </a:buClr>
              <a:buSzPct val="80000"/>
              <a:buFont typeface="Wingdings" pitchFamily="2" charset="2"/>
              <a:buChar char="§"/>
              <a:defRPr/>
            </a:pPr>
            <a:r>
              <a:rPr lang="en-US" sz="2400" u="sng">
                <a:solidFill>
                  <a:srgbClr val="0000FF"/>
                </a:solidFill>
                <a:latin typeface="Arial" charset="0"/>
              </a:rPr>
              <a:t>Weather Stations Selection for GCM Grid Location</a:t>
            </a:r>
          </a:p>
          <a:p>
            <a:pPr algn="just" eaLnBrk="1" hangingPunct="1">
              <a:spcBef>
                <a:spcPct val="0"/>
              </a:spcBef>
              <a:buClr>
                <a:srgbClr val="000000"/>
              </a:buClr>
              <a:buSzPct val="80000"/>
              <a:buFont typeface="Wingdings" pitchFamily="2" charset="2"/>
              <a:buNone/>
              <a:defRPr/>
            </a:pPr>
            <a:r>
              <a:rPr lang="en-US" sz="1800">
                <a:latin typeface="Arial" charset="0"/>
              </a:rPr>
              <a:t>	HadCM3 grid size: 2.5° lat x 3.75° long</a:t>
            </a:r>
            <a:r>
              <a:rPr lang="en-US" sz="2800"/>
              <a:t> </a:t>
            </a:r>
          </a:p>
          <a:p>
            <a:pPr algn="just" eaLnBrk="1" hangingPunct="1">
              <a:spcBef>
                <a:spcPct val="0"/>
              </a:spcBef>
              <a:buClr>
                <a:srgbClr val="000000"/>
              </a:buClr>
              <a:buSzPct val="80000"/>
              <a:buFont typeface="Wingdings" pitchFamily="2" charset="2"/>
              <a:buNone/>
              <a:defRPr/>
            </a:pPr>
            <a:r>
              <a:rPr lang="en-US" sz="1800">
                <a:latin typeface="Arial" charset="0"/>
              </a:rPr>
              <a:t>					</a:t>
            </a:r>
          </a:p>
          <a:p>
            <a:pPr algn="just" eaLnBrk="1" hangingPunct="1">
              <a:spcBef>
                <a:spcPct val="0"/>
              </a:spcBef>
              <a:buClr>
                <a:srgbClr val="000000"/>
              </a:buClr>
              <a:buSzPct val="80000"/>
              <a:buFont typeface="Wingdings" pitchFamily="2" charset="2"/>
              <a:buNone/>
              <a:defRPr/>
            </a:pPr>
            <a:r>
              <a:rPr lang="en-US" sz="1800">
                <a:latin typeface="Arial" charset="0"/>
              </a:rPr>
              <a:t>		                        Length along the meridian: </a:t>
            </a:r>
          </a:p>
          <a:p>
            <a:pPr algn="just" eaLnBrk="1" hangingPunct="1">
              <a:spcBef>
                <a:spcPct val="0"/>
              </a:spcBef>
              <a:buClr>
                <a:srgbClr val="000000"/>
              </a:buClr>
              <a:buSzPct val="80000"/>
              <a:buFont typeface="Wingdings" pitchFamily="2" charset="2"/>
              <a:buNone/>
              <a:defRPr/>
            </a:pPr>
            <a:endParaRPr lang="en-US" sz="1800">
              <a:latin typeface="Arial" charset="0"/>
            </a:endParaRPr>
          </a:p>
          <a:p>
            <a:pPr algn="just" eaLnBrk="1" hangingPunct="1">
              <a:spcBef>
                <a:spcPct val="0"/>
              </a:spcBef>
              <a:buClr>
                <a:srgbClr val="000000"/>
              </a:buClr>
              <a:buSzPct val="80000"/>
              <a:buFont typeface="Wingdings" pitchFamily="2" charset="2"/>
              <a:buNone/>
              <a:defRPr/>
            </a:pPr>
            <a:r>
              <a:rPr lang="en-US" sz="1800">
                <a:latin typeface="Arial" charset="0"/>
              </a:rPr>
              <a:t>		           </a:t>
            </a:r>
          </a:p>
          <a:p>
            <a:pPr algn="just" eaLnBrk="1" hangingPunct="1">
              <a:spcBef>
                <a:spcPct val="0"/>
              </a:spcBef>
              <a:buClr>
                <a:srgbClr val="000000"/>
              </a:buClr>
              <a:buSzPct val="80000"/>
              <a:buFont typeface="Wingdings" pitchFamily="2" charset="2"/>
              <a:buNone/>
              <a:defRPr/>
            </a:pPr>
            <a:r>
              <a:rPr lang="en-US" sz="1800">
                <a:latin typeface="Arial" charset="0"/>
              </a:rPr>
              <a:t>                                      Length along the parallel:</a:t>
            </a:r>
          </a:p>
          <a:p>
            <a:pPr algn="just" eaLnBrk="1" hangingPunct="1">
              <a:spcBef>
                <a:spcPct val="0"/>
              </a:spcBef>
              <a:buClr>
                <a:srgbClr val="000000"/>
              </a:buClr>
              <a:buSzPct val="80000"/>
              <a:buFont typeface="Wingdings" pitchFamily="2" charset="2"/>
              <a:buNone/>
              <a:defRPr/>
            </a:pPr>
            <a:r>
              <a:rPr lang="en-US" sz="1800">
                <a:latin typeface="Arial" charset="0"/>
              </a:rPr>
              <a:t>							   	 </a:t>
            </a:r>
          </a:p>
        </p:txBody>
      </p:sp>
      <p:graphicFrame>
        <p:nvGraphicFramePr>
          <p:cNvPr id="61449" name="Object 9"/>
          <p:cNvGraphicFramePr>
            <a:graphicFrameLocks noChangeAspect="1"/>
          </p:cNvGraphicFramePr>
          <p:nvPr>
            <p:ph sz="quarter" idx="2"/>
          </p:nvPr>
        </p:nvGraphicFramePr>
        <p:xfrm>
          <a:off x="2971800" y="2197100"/>
          <a:ext cx="5257800" cy="411163"/>
        </p:xfrm>
        <a:graphic>
          <a:graphicData uri="http://schemas.openxmlformats.org/presentationml/2006/ole">
            <p:oleObj spid="_x0000_s61449" name="Equation" r:id="rId3" imgW="2920680" imgH="228600" progId="Equation.3">
              <p:embed/>
            </p:oleObj>
          </a:graphicData>
        </a:graphic>
      </p:graphicFrame>
      <p:grpSp>
        <p:nvGrpSpPr>
          <p:cNvPr id="61459" name="Group 18"/>
          <p:cNvGrpSpPr>
            <a:grpSpLocks/>
          </p:cNvGrpSpPr>
          <p:nvPr/>
        </p:nvGrpSpPr>
        <p:grpSpPr bwMode="auto">
          <a:xfrm>
            <a:off x="533400" y="1981200"/>
            <a:ext cx="2286000" cy="2057400"/>
            <a:chOff x="672" y="1488"/>
            <a:chExt cx="1440" cy="1296"/>
          </a:xfrm>
        </p:grpSpPr>
        <p:sp>
          <p:nvSpPr>
            <p:cNvPr id="61464" name="Rectangle 7"/>
            <p:cNvSpPr>
              <a:spLocks noChangeArrowheads="1"/>
            </p:cNvSpPr>
            <p:nvPr/>
          </p:nvSpPr>
          <p:spPr bwMode="auto">
            <a:xfrm>
              <a:off x="672" y="1488"/>
              <a:ext cx="1440" cy="1296"/>
            </a:xfrm>
            <a:prstGeom prst="rect">
              <a:avLst/>
            </a:prstGeom>
            <a:noFill/>
            <a:ln w="12700">
              <a:solidFill>
                <a:srgbClr val="000080"/>
              </a:solidFill>
              <a:miter lim="800000"/>
              <a:headEnd/>
              <a:tailEnd/>
            </a:ln>
          </p:spPr>
          <p:txBody>
            <a:bodyPr wrap="none" anchor="ctr"/>
            <a:lstStyle/>
            <a:p>
              <a:pPr eaLnBrk="0" hangingPunct="0"/>
              <a:endParaRPr lang="en-US"/>
            </a:p>
          </p:txBody>
        </p:sp>
        <p:sp>
          <p:nvSpPr>
            <p:cNvPr id="61465" name="AutoShape 8"/>
            <p:cNvSpPr>
              <a:spLocks noChangeArrowheads="1"/>
            </p:cNvSpPr>
            <p:nvPr/>
          </p:nvSpPr>
          <p:spPr bwMode="auto">
            <a:xfrm>
              <a:off x="1360" y="2056"/>
              <a:ext cx="96" cy="96"/>
            </a:xfrm>
            <a:prstGeom prst="flowChartConnector">
              <a:avLst/>
            </a:prstGeom>
            <a:solidFill>
              <a:srgbClr val="008000"/>
            </a:solidFill>
            <a:ln w="9525">
              <a:solidFill>
                <a:srgbClr val="000000"/>
              </a:solidFill>
              <a:round/>
              <a:headEnd/>
              <a:tailEnd/>
            </a:ln>
          </p:spPr>
          <p:txBody>
            <a:bodyPr wrap="none" anchor="ctr"/>
            <a:lstStyle/>
            <a:p>
              <a:pPr eaLnBrk="0" hangingPunct="0"/>
              <a:endParaRPr lang="en-US"/>
            </a:p>
          </p:txBody>
        </p:sp>
      </p:grpSp>
      <p:graphicFrame>
        <p:nvGraphicFramePr>
          <p:cNvPr id="61456" name="Object 16"/>
          <p:cNvGraphicFramePr>
            <a:graphicFrameLocks noChangeAspect="1"/>
          </p:cNvGraphicFramePr>
          <p:nvPr>
            <p:ph sz="quarter" idx="3"/>
          </p:nvPr>
        </p:nvGraphicFramePr>
        <p:xfrm>
          <a:off x="2959100" y="3035300"/>
          <a:ext cx="6019800" cy="368300"/>
        </p:xfrm>
        <a:graphic>
          <a:graphicData uri="http://schemas.openxmlformats.org/presentationml/2006/ole">
            <p:oleObj spid="_x0000_s61456" name="Equation" r:id="rId4" imgW="3733560" imgH="228600" progId="Equation.3">
              <p:embed/>
            </p:oleObj>
          </a:graphicData>
        </a:graphic>
      </p:graphicFrame>
      <p:sp>
        <p:nvSpPr>
          <p:cNvPr id="61460" name="Line 19"/>
          <p:cNvSpPr>
            <a:spLocks noChangeShapeType="1"/>
          </p:cNvSpPr>
          <p:nvPr/>
        </p:nvSpPr>
        <p:spPr bwMode="auto">
          <a:xfrm>
            <a:off x="533400" y="4127500"/>
            <a:ext cx="2286000" cy="0"/>
          </a:xfrm>
          <a:prstGeom prst="line">
            <a:avLst/>
          </a:prstGeom>
          <a:noFill/>
          <a:ln w="9525">
            <a:solidFill>
              <a:srgbClr val="000000"/>
            </a:solidFill>
            <a:round/>
            <a:headEnd type="triangle" w="med" len="med"/>
            <a:tailEnd type="triangle" w="med" len="med"/>
          </a:ln>
        </p:spPr>
        <p:txBody>
          <a:bodyPr/>
          <a:lstStyle/>
          <a:p>
            <a:endParaRPr lang="en-US"/>
          </a:p>
        </p:txBody>
      </p:sp>
      <p:sp>
        <p:nvSpPr>
          <p:cNvPr id="61461" name="Text Box 21"/>
          <p:cNvSpPr txBox="1">
            <a:spLocks noChangeArrowheads="1"/>
          </p:cNvSpPr>
          <p:nvPr/>
        </p:nvSpPr>
        <p:spPr bwMode="auto">
          <a:xfrm>
            <a:off x="1117600" y="4114800"/>
            <a:ext cx="1168400"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000000"/>
                </a:solidFill>
              </a:rPr>
              <a:t>319.37 km</a:t>
            </a:r>
          </a:p>
        </p:txBody>
      </p:sp>
      <p:sp>
        <p:nvSpPr>
          <p:cNvPr id="61462" name="Line 22"/>
          <p:cNvSpPr>
            <a:spLocks noChangeShapeType="1"/>
          </p:cNvSpPr>
          <p:nvPr/>
        </p:nvSpPr>
        <p:spPr bwMode="auto">
          <a:xfrm>
            <a:off x="1752600" y="2971800"/>
            <a:ext cx="1066800" cy="0"/>
          </a:xfrm>
          <a:prstGeom prst="line">
            <a:avLst/>
          </a:prstGeom>
          <a:noFill/>
          <a:ln w="9525">
            <a:solidFill>
              <a:srgbClr val="000000"/>
            </a:solidFill>
            <a:round/>
            <a:headEnd type="triangle" w="med" len="med"/>
            <a:tailEnd type="triangle" w="med" len="med"/>
          </a:ln>
        </p:spPr>
        <p:txBody>
          <a:bodyPr/>
          <a:lstStyle/>
          <a:p>
            <a:endParaRPr lang="en-US"/>
          </a:p>
        </p:txBody>
      </p:sp>
      <p:sp>
        <p:nvSpPr>
          <p:cNvPr id="61463" name="Text Box 23"/>
          <p:cNvSpPr txBox="1">
            <a:spLocks noChangeArrowheads="1"/>
          </p:cNvSpPr>
          <p:nvPr/>
        </p:nvSpPr>
        <p:spPr bwMode="auto">
          <a:xfrm>
            <a:off x="1803400" y="2971800"/>
            <a:ext cx="927100" cy="274638"/>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0000"/>
                </a:solidFill>
              </a:rPr>
              <a:t>159.68 km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p:cNvPicPr>
            <a:picLocks noGrp="1" noChangeAspect="1" noChangeArrowheads="1"/>
          </p:cNvPicPr>
          <p:nvPr>
            <p:ph type="body" idx="1"/>
          </p:nvPr>
        </p:nvPicPr>
        <p:blipFill>
          <a:blip r:embed="rId2"/>
          <a:srcRect/>
          <a:stretch>
            <a:fillRect/>
          </a:stretch>
        </p:blipFill>
        <p:spPr>
          <a:xfrm>
            <a:off x="6350" y="1524000"/>
            <a:ext cx="4071938" cy="5334000"/>
          </a:xfrm>
        </p:spPr>
      </p:pic>
      <p:sp>
        <p:nvSpPr>
          <p:cNvPr id="57350" name="Rectangle 6"/>
          <p:cNvSpPr>
            <a:spLocks noGrp="1" noChangeArrowheads="1"/>
          </p:cNvSpPr>
          <p:nvPr>
            <p:ph type="title"/>
          </p:nvPr>
        </p:nvSpPr>
        <p:spPr>
          <a:xfrm>
            <a:off x="457200" y="152400"/>
            <a:ext cx="8229600" cy="533400"/>
          </a:xfrm>
        </p:spPr>
        <p:txBody>
          <a:bodyPr/>
          <a:lstStyle/>
          <a:p>
            <a:pPr eaLnBrk="1" hangingPunct="1">
              <a:defRPr/>
            </a:pPr>
            <a:r>
              <a:rPr lang="en-US" sz="4000">
                <a:solidFill>
                  <a:schemeClr val="bg2"/>
                </a:solidFill>
              </a:rPr>
              <a:t>Methods and Analysis…</a:t>
            </a:r>
          </a:p>
        </p:txBody>
      </p:sp>
      <p:sp>
        <p:nvSpPr>
          <p:cNvPr id="57351" name="Rectangle 7"/>
          <p:cNvSpPr>
            <a:spLocks noChangeArrowheads="1"/>
          </p:cNvSpPr>
          <p:nvPr/>
        </p:nvSpPr>
        <p:spPr bwMode="auto">
          <a:xfrm>
            <a:off x="228600" y="850900"/>
            <a:ext cx="7848600" cy="366713"/>
          </a:xfrm>
          <a:prstGeom prst="rect">
            <a:avLst/>
          </a:prstGeom>
          <a:noFill/>
          <a:ln w="9525">
            <a:noFill/>
            <a:miter lim="800000"/>
            <a:headEnd/>
            <a:tailEnd/>
          </a:ln>
          <a:effectLst/>
        </p:spPr>
        <p:txBody>
          <a:bodyPr>
            <a:spAutoFit/>
          </a:bodyPr>
          <a:lstStyle/>
          <a:p>
            <a:pPr>
              <a:spcBef>
                <a:spcPct val="20000"/>
              </a:spcBef>
              <a:buClr>
                <a:schemeClr val="hlink"/>
              </a:buClr>
              <a:buSzPct val="65000"/>
              <a:buFont typeface="Wingdings" pitchFamily="2" charset="2"/>
              <a:buChar char="n"/>
              <a:defRPr/>
            </a:pPr>
            <a:r>
              <a:rPr lang="en-US">
                <a:effectLst>
                  <a:outerShdw blurRad="38100" dist="38100" dir="2700000" algn="tl">
                    <a:srgbClr val="000000"/>
                  </a:outerShdw>
                </a:effectLst>
              </a:rPr>
              <a:t>  ArcGIS was used to select the weather stations for a GCM grid location.</a:t>
            </a:r>
          </a:p>
        </p:txBody>
      </p:sp>
      <p:pic>
        <p:nvPicPr>
          <p:cNvPr id="62468" name="Picture 8" descr="points selection"/>
          <p:cNvPicPr>
            <a:picLocks noChangeAspect="1" noChangeArrowheads="1"/>
          </p:cNvPicPr>
          <p:nvPr/>
        </p:nvPicPr>
        <p:blipFill>
          <a:blip r:embed="rId3"/>
          <a:srcRect l="10593" t="8804" r="14397" b="8826"/>
          <a:stretch>
            <a:fillRect/>
          </a:stretch>
        </p:blipFill>
        <p:spPr bwMode="auto">
          <a:xfrm>
            <a:off x="4114800" y="2447925"/>
            <a:ext cx="5029200" cy="440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14300"/>
            <a:ext cx="8229600" cy="609600"/>
          </a:xfrm>
        </p:spPr>
        <p:txBody>
          <a:bodyPr/>
          <a:lstStyle/>
          <a:p>
            <a:pPr eaLnBrk="1" hangingPunct="1">
              <a:defRPr/>
            </a:pPr>
            <a:r>
              <a:rPr lang="en-US" sz="4000">
                <a:solidFill>
                  <a:schemeClr val="bg2"/>
                </a:solidFill>
              </a:rPr>
              <a:t>Downscaling Methods</a:t>
            </a:r>
          </a:p>
        </p:txBody>
      </p:sp>
      <p:sp>
        <p:nvSpPr>
          <p:cNvPr id="65539" name="Rectangle 3"/>
          <p:cNvSpPr>
            <a:spLocks noGrp="1" noChangeArrowheads="1"/>
          </p:cNvSpPr>
          <p:nvPr>
            <p:ph type="body" idx="1"/>
          </p:nvPr>
        </p:nvSpPr>
        <p:spPr>
          <a:xfrm>
            <a:off x="457200" y="914400"/>
            <a:ext cx="8229600" cy="5181600"/>
          </a:xfrm>
        </p:spPr>
        <p:txBody>
          <a:bodyPr/>
          <a:lstStyle/>
          <a:p>
            <a:pPr marL="660400" indent="-660400" eaLnBrk="1" hangingPunct="1">
              <a:buFont typeface="Wingdings" pitchFamily="2" charset="2"/>
              <a:buNone/>
              <a:defRPr/>
            </a:pPr>
            <a:r>
              <a:rPr lang="en-US" sz="2000">
                <a:latin typeface="Arial" charset="0"/>
              </a:rPr>
              <a:t>Two fundamental approaches exist for the downscaling of large-scale</a:t>
            </a:r>
          </a:p>
          <a:p>
            <a:pPr marL="660400" indent="-660400" eaLnBrk="1" hangingPunct="1">
              <a:buFont typeface="Wingdings" pitchFamily="2" charset="2"/>
              <a:buNone/>
              <a:defRPr/>
            </a:pPr>
            <a:r>
              <a:rPr lang="en-US" sz="2000">
                <a:latin typeface="Arial" charset="0"/>
              </a:rPr>
              <a:t>GCM output to a finer spatial resolution.</a:t>
            </a:r>
          </a:p>
          <a:p>
            <a:pPr marL="660400" indent="-660400" eaLnBrk="1" hangingPunct="1">
              <a:lnSpc>
                <a:spcPct val="90000"/>
              </a:lnSpc>
              <a:defRPr/>
            </a:pPr>
            <a:r>
              <a:rPr lang="en-US" sz="2000">
                <a:latin typeface="Arial" charset="0"/>
              </a:rPr>
              <a:t>Dynamical downscaling – (computationally intensive)</a:t>
            </a:r>
          </a:p>
          <a:p>
            <a:pPr marL="660400" indent="-660400" eaLnBrk="1" hangingPunct="1">
              <a:lnSpc>
                <a:spcPct val="90000"/>
              </a:lnSpc>
              <a:defRPr/>
            </a:pPr>
            <a:r>
              <a:rPr lang="en-US" sz="2000">
                <a:latin typeface="Arial" charset="0"/>
              </a:rPr>
              <a:t>Statistical downscaling – (computationally efficient)</a:t>
            </a:r>
          </a:p>
          <a:p>
            <a:pPr marL="660400" indent="-660400" eaLnBrk="1" hangingPunct="1">
              <a:buFont typeface="Wingdings" pitchFamily="2" charset="2"/>
              <a:buNone/>
              <a:defRPr/>
            </a:pPr>
            <a:r>
              <a:rPr lang="en-US" sz="2000">
                <a:latin typeface="Arial" charset="0"/>
              </a:rPr>
              <a:t>  </a:t>
            </a:r>
          </a:p>
          <a:p>
            <a:pPr marL="660400" indent="-660400" algn="just" eaLnBrk="1" hangingPunct="1">
              <a:buFont typeface="Wingdings" pitchFamily="2" charset="2"/>
              <a:buNone/>
              <a:defRPr/>
            </a:pPr>
            <a:r>
              <a:rPr lang="en-US" sz="2000">
                <a:latin typeface="Arial" charset="0"/>
              </a:rPr>
              <a:t>This study uses statistical downscaling method based on regression</a:t>
            </a:r>
          </a:p>
          <a:p>
            <a:pPr marL="660400" indent="-660400" algn="just" eaLnBrk="1" hangingPunct="1">
              <a:buFont typeface="Wingdings" pitchFamily="2" charset="2"/>
              <a:buNone/>
              <a:defRPr/>
            </a:pPr>
            <a:r>
              <a:rPr lang="en-US" sz="2000">
                <a:latin typeface="Arial" charset="0"/>
              </a:rPr>
              <a:t>models. Fundamental concept is that regional climates are largely a</a:t>
            </a:r>
          </a:p>
          <a:p>
            <a:pPr marL="660400" indent="-660400" algn="just" eaLnBrk="1" hangingPunct="1">
              <a:buFont typeface="Wingdings" pitchFamily="2" charset="2"/>
              <a:buNone/>
              <a:defRPr/>
            </a:pPr>
            <a:r>
              <a:rPr lang="en-US" sz="2000">
                <a:latin typeface="Arial" charset="0"/>
              </a:rPr>
              <a:t>function of the large-scale atmospheric state. </a:t>
            </a:r>
          </a:p>
          <a:p>
            <a:pPr marL="660400" indent="-660400" algn="just" eaLnBrk="1" hangingPunct="1">
              <a:buFont typeface="Wingdings" pitchFamily="2" charset="2"/>
              <a:buNone/>
              <a:defRPr/>
            </a:pPr>
            <a:endParaRPr lang="en-US" sz="2000">
              <a:latin typeface="Arial" charset="0"/>
            </a:endParaRPr>
          </a:p>
          <a:p>
            <a:pPr marL="660400" indent="-660400" algn="just" eaLnBrk="1" hangingPunct="1">
              <a:buFont typeface="Wingdings" pitchFamily="2" charset="2"/>
              <a:buNone/>
              <a:defRPr/>
            </a:pPr>
            <a:endParaRPr lang="en-US" sz="20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8910</TotalTime>
  <Words>1079</Words>
  <Application>Microsoft Office PowerPoint</Application>
  <PresentationFormat>On-screen Show (4:3)</PresentationFormat>
  <Paragraphs>207</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Tahoma</vt:lpstr>
      <vt:lpstr>Wingdings</vt:lpstr>
      <vt:lpstr>Calibri</vt:lpstr>
      <vt:lpstr>Textured</vt:lpstr>
      <vt:lpstr>Chart</vt:lpstr>
      <vt:lpstr>Equation</vt:lpstr>
      <vt:lpstr>Statistical Downscaling of GCM Simulations to Future Temperatures: A Regression-Based Approach </vt:lpstr>
      <vt:lpstr>Introduction</vt:lpstr>
      <vt:lpstr>Climate Change in Western US</vt:lpstr>
      <vt:lpstr>Objectives</vt:lpstr>
      <vt:lpstr>Data Sources</vt:lpstr>
      <vt:lpstr>Methods and Analysis…</vt:lpstr>
      <vt:lpstr>Methods and Analysis…</vt:lpstr>
      <vt:lpstr>Methods and Analysis…</vt:lpstr>
      <vt:lpstr>Downscaling Methods</vt:lpstr>
      <vt:lpstr>Methods and Analysis</vt:lpstr>
      <vt:lpstr>Downscaling using SDSM</vt:lpstr>
      <vt:lpstr>Screen Variables</vt:lpstr>
      <vt:lpstr>Screen Variables…</vt:lpstr>
      <vt:lpstr>Partial Correlation Analysis</vt:lpstr>
      <vt:lpstr>Scatter Plot Analysis</vt:lpstr>
      <vt:lpstr>Scatter Plot Analysis…</vt:lpstr>
      <vt:lpstr>Model Calibration</vt:lpstr>
      <vt:lpstr>Model Validation</vt:lpstr>
      <vt:lpstr>Frequency Analysis</vt:lpstr>
      <vt:lpstr>Future Climate Condition (2059_2099)</vt:lpstr>
      <vt:lpstr>Minimum Winter Temperatures</vt:lpstr>
      <vt:lpstr>Minimum Spring Temperatures</vt:lpstr>
      <vt:lpstr>Minimum Summer Temperatures</vt:lpstr>
      <vt:lpstr>Minimum Fall Temperatures</vt:lpstr>
      <vt:lpstr>Summary and Conclusions</vt:lpstr>
      <vt:lpstr>Questions or Suggestions?</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Dumindu</dc:creator>
  <cp:lastModifiedBy>labuser</cp:lastModifiedBy>
  <cp:revision>282</cp:revision>
  <dcterms:created xsi:type="dcterms:W3CDTF">2008-09-01T06:17:14Z</dcterms:created>
  <dcterms:modified xsi:type="dcterms:W3CDTF">2008-12-02T18:07:14Z</dcterms:modified>
</cp:coreProperties>
</file>