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57" r:id="rId4"/>
    <p:sldId id="270" r:id="rId5"/>
    <p:sldId id="336" r:id="rId6"/>
    <p:sldId id="308" r:id="rId7"/>
    <p:sldId id="309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66"/>
    <a:srgbClr val="2E2100"/>
    <a:srgbClr val="533C01"/>
    <a:srgbClr val="DFD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593" autoAdjust="0"/>
    <p:restoredTop sz="86626" autoAdjust="0"/>
  </p:normalViewPr>
  <p:slideViewPr>
    <p:cSldViewPr snapToGrid="0">
      <p:cViewPr>
        <p:scale>
          <a:sx n="75" d="100"/>
          <a:sy n="75" d="100"/>
        </p:scale>
        <p:origin x="-149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7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all_2008\GIS_6440\Project\PINEVIEW_GIS\Routin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Routing Hydrograph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Inflow</c:v>
          </c:tx>
          <c:marker>
            <c:symbol val="none"/>
          </c:marker>
          <c:xVal>
            <c:numRef>
              <c:f>'5540DetRout'!$A$59:$A$375</c:f>
              <c:numCache>
                <c:formatCode>0.000</c:formatCode>
                <c:ptCount val="31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62</c:v>
                </c:pt>
                <c:pt idx="125">
                  <c:v>62.5</c:v>
                </c:pt>
                <c:pt idx="126">
                  <c:v>63</c:v>
                </c:pt>
                <c:pt idx="127">
                  <c:v>63.5</c:v>
                </c:pt>
                <c:pt idx="128">
                  <c:v>64</c:v>
                </c:pt>
                <c:pt idx="129">
                  <c:v>64.5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</c:v>
                </c:pt>
                <c:pt idx="164">
                  <c:v>82</c:v>
                </c:pt>
                <c:pt idx="165">
                  <c:v>82.5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</c:numCache>
            </c:numRef>
          </c:xVal>
          <c:yVal>
            <c:numRef>
              <c:f>'5540DetRout'!$C$59:$C$375</c:f>
              <c:numCache>
                <c:formatCode>General</c:formatCode>
                <c:ptCount val="317"/>
                <c:pt idx="0">
                  <c:v>0</c:v>
                </c:pt>
                <c:pt idx="1">
                  <c:v>31247.45198944092</c:v>
                </c:pt>
                <c:pt idx="2">
                  <c:v>58549.186836223642</c:v>
                </c:pt>
                <c:pt idx="3">
                  <c:v>35365.091416482785</c:v>
                </c:pt>
                <c:pt idx="4">
                  <c:v>14669.060269837844</c:v>
                </c:pt>
                <c:pt idx="5">
                  <c:v>6236.1624833824626</c:v>
                </c:pt>
                <c:pt idx="6">
                  <c:v>2658.7187204294737</c:v>
                </c:pt>
                <c:pt idx="7">
                  <c:v>1141.5615228670893</c:v>
                </c:pt>
                <c:pt idx="8">
                  <c:v>490.80912278119365</c:v>
                </c:pt>
                <c:pt idx="9">
                  <c:v>174.71777608589542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Outflow</c:v>
          </c:tx>
          <c:marker>
            <c:symbol val="none"/>
          </c:marker>
          <c:xVal>
            <c:numRef>
              <c:f>'5540DetRout'!$A$59:$A$375</c:f>
              <c:numCache>
                <c:formatCode>0.000</c:formatCode>
                <c:ptCount val="31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62</c:v>
                </c:pt>
                <c:pt idx="125">
                  <c:v>62.5</c:v>
                </c:pt>
                <c:pt idx="126">
                  <c:v>63</c:v>
                </c:pt>
                <c:pt idx="127">
                  <c:v>63.5</c:v>
                </c:pt>
                <c:pt idx="128">
                  <c:v>64</c:v>
                </c:pt>
                <c:pt idx="129">
                  <c:v>64.5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</c:v>
                </c:pt>
                <c:pt idx="164">
                  <c:v>82</c:v>
                </c:pt>
                <c:pt idx="165">
                  <c:v>82.5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</c:numCache>
            </c:numRef>
          </c:xVal>
          <c:yVal>
            <c:numRef>
              <c:f>'5540DetRout'!$G$59:$G$375</c:f>
              <c:numCache>
                <c:formatCode>0.00</c:formatCode>
                <c:ptCount val="317"/>
                <c:pt idx="0">
                  <c:v>0</c:v>
                </c:pt>
                <c:pt idx="1">
                  <c:v>886.76349427969922</c:v>
                </c:pt>
                <c:pt idx="2">
                  <c:v>999.54358450380153</c:v>
                </c:pt>
                <c:pt idx="3">
                  <c:v>1117.3104224062024</c:v>
                </c:pt>
                <c:pt idx="4">
                  <c:v>1155.6324509444278</c:v>
                </c:pt>
                <c:pt idx="5">
                  <c:v>1166.8581262496903</c:v>
                </c:pt>
                <c:pt idx="6">
                  <c:v>1170.8192790046132</c:v>
                </c:pt>
                <c:pt idx="7">
                  <c:v>1171.6999004450122</c:v>
                </c:pt>
                <c:pt idx="8">
                  <c:v>1171.2706329112714</c:v>
                </c:pt>
                <c:pt idx="9">
                  <c:v>1170.2581739761581</c:v>
                </c:pt>
                <c:pt idx="10">
                  <c:v>1168.9506227953516</c:v>
                </c:pt>
                <c:pt idx="11">
                  <c:v>1167.5391685751899</c:v>
                </c:pt>
                <c:pt idx="12">
                  <c:v>1166.1294186212108</c:v>
                </c:pt>
                <c:pt idx="13">
                  <c:v>1164.7213708755908</c:v>
                </c:pt>
                <c:pt idx="14">
                  <c:v>1163.315023282993</c:v>
                </c:pt>
                <c:pt idx="15">
                  <c:v>1161.91037379056</c:v>
                </c:pt>
                <c:pt idx="16">
                  <c:v>1160.5074203479098</c:v>
                </c:pt>
                <c:pt idx="17">
                  <c:v>1159.1061609071467</c:v>
                </c:pt>
                <c:pt idx="18">
                  <c:v>1157.7065934228388</c:v>
                </c:pt>
                <c:pt idx="19">
                  <c:v>1156.3087158520223</c:v>
                </c:pt>
                <c:pt idx="20">
                  <c:v>1154.9125261542101</c:v>
                </c:pt>
                <c:pt idx="21">
                  <c:v>1153.5180222913675</c:v>
                </c:pt>
                <c:pt idx="22">
                  <c:v>1152.1252022279314</c:v>
                </c:pt>
                <c:pt idx="23">
                  <c:v>1150.7340639307911</c:v>
                </c:pt>
                <c:pt idx="24">
                  <c:v>1149.3446053692855</c:v>
                </c:pt>
                <c:pt idx="25">
                  <c:v>1147.9568245152157</c:v>
                </c:pt>
                <c:pt idx="26">
                  <c:v>1146.5707193428254</c:v>
                </c:pt>
                <c:pt idx="27">
                  <c:v>1145.1862878288048</c:v>
                </c:pt>
                <c:pt idx="28">
                  <c:v>1143.8035279522931</c:v>
                </c:pt>
                <c:pt idx="29">
                  <c:v>1142.4224376948578</c:v>
                </c:pt>
                <c:pt idx="30">
                  <c:v>1141.0430150405159</c:v>
                </c:pt>
                <c:pt idx="31">
                  <c:v>1139.665257975711</c:v>
                </c:pt>
                <c:pt idx="32">
                  <c:v>1138.2891644893195</c:v>
                </c:pt>
                <c:pt idx="33">
                  <c:v>1136.9147325726478</c:v>
                </c:pt>
                <c:pt idx="34">
                  <c:v>1135.5419602194261</c:v>
                </c:pt>
                <c:pt idx="35">
                  <c:v>1133.0070914260461</c:v>
                </c:pt>
                <c:pt idx="36">
                  <c:v>1130.1037484442149</c:v>
                </c:pt>
                <c:pt idx="37">
                  <c:v>1127.20784531032</c:v>
                </c:pt>
                <c:pt idx="38">
                  <c:v>1124.3193629596692</c:v>
                </c:pt>
                <c:pt idx="39">
                  <c:v>1121.4382823764254</c:v>
                </c:pt>
                <c:pt idx="40">
                  <c:v>1118.5645845934778</c:v>
                </c:pt>
                <c:pt idx="41">
                  <c:v>1115.6982506923221</c:v>
                </c:pt>
                <c:pt idx="42">
                  <c:v>1112.8392618029322</c:v>
                </c:pt>
                <c:pt idx="43">
                  <c:v>1109.9875991036349</c:v>
                </c:pt>
                <c:pt idx="44">
                  <c:v>1107.1432438209827</c:v>
                </c:pt>
                <c:pt idx="45">
                  <c:v>1104.3061772296503</c:v>
                </c:pt>
                <c:pt idx="46">
                  <c:v>1101.4763806522815</c:v>
                </c:pt>
                <c:pt idx="47">
                  <c:v>1098.6538354593865</c:v>
                </c:pt>
                <c:pt idx="48">
                  <c:v>1095.8385230692181</c:v>
                </c:pt>
                <c:pt idx="49">
                  <c:v>1093.0304249476349</c:v>
                </c:pt>
                <c:pt idx="50">
                  <c:v>1090.229522608</c:v>
                </c:pt>
                <c:pt idx="51">
                  <c:v>1087.4357976110421</c:v>
                </c:pt>
                <c:pt idx="52">
                  <c:v>1084.6492315647404</c:v>
                </c:pt>
                <c:pt idx="53">
                  <c:v>1081.8698061242101</c:v>
                </c:pt>
                <c:pt idx="54">
                  <c:v>1079.097502991568</c:v>
                </c:pt>
                <c:pt idx="55">
                  <c:v>1076.332303915824</c:v>
                </c:pt>
                <c:pt idx="56">
                  <c:v>1073.5741906927574</c:v>
                </c:pt>
                <c:pt idx="57">
                  <c:v>1070.8231451647907</c:v>
                </c:pt>
                <c:pt idx="58">
                  <c:v>1068.079149220878</c:v>
                </c:pt>
                <c:pt idx="59">
                  <c:v>1065.3421847963862</c:v>
                </c:pt>
                <c:pt idx="60">
                  <c:v>1062.6122338729688</c:v>
                </c:pt>
                <c:pt idx="61">
                  <c:v>1059.8892784784548</c:v>
                </c:pt>
                <c:pt idx="62">
                  <c:v>1057.1733006867228</c:v>
                </c:pt>
                <c:pt idx="63">
                  <c:v>1054.4642826175898</c:v>
                </c:pt>
                <c:pt idx="64">
                  <c:v>1051.7622064366947</c:v>
                </c:pt>
                <c:pt idx="65">
                  <c:v>1049.0670543553699</c:v>
                </c:pt>
                <c:pt idx="66">
                  <c:v>1046.3788086305358</c:v>
                </c:pt>
                <c:pt idx="67">
                  <c:v>1043.69745156458</c:v>
                </c:pt>
                <c:pt idx="68">
                  <c:v>1041.0229655052381</c:v>
                </c:pt>
                <c:pt idx="69">
                  <c:v>1038.3553328454798</c:v>
                </c:pt>
                <c:pt idx="70">
                  <c:v>1035.6945360233969</c:v>
                </c:pt>
                <c:pt idx="71">
                  <c:v>1033.040557522083</c:v>
                </c:pt>
                <c:pt idx="72">
                  <c:v>1030.3933798695098</c:v>
                </c:pt>
                <c:pt idx="73">
                  <c:v>1027.7529856384349</c:v>
                </c:pt>
                <c:pt idx="74">
                  <c:v>1025.1193574462654</c:v>
                </c:pt>
                <c:pt idx="75">
                  <c:v>1022.4924779549501</c:v>
                </c:pt>
                <c:pt idx="76">
                  <c:v>1019.8723298708734</c:v>
                </c:pt>
                <c:pt idx="77">
                  <c:v>1017.2588959447305</c:v>
                </c:pt>
                <c:pt idx="78">
                  <c:v>1014.6521589714172</c:v>
                </c:pt>
                <c:pt idx="79">
                  <c:v>1012.0521017899193</c:v>
                </c:pt>
                <c:pt idx="80">
                  <c:v>1009.4587072832009</c:v>
                </c:pt>
                <c:pt idx="81">
                  <c:v>1006.8719583780822</c:v>
                </c:pt>
                <c:pt idx="82">
                  <c:v>1004.2918380451376</c:v>
                </c:pt>
                <c:pt idx="83">
                  <c:v>1001.7183292985784</c:v>
                </c:pt>
                <c:pt idx="84">
                  <c:v>999.15141519614292</c:v>
                </c:pt>
                <c:pt idx="85">
                  <c:v>996.59107883898503</c:v>
                </c:pt>
                <c:pt idx="86">
                  <c:v>994.03730337156014</c:v>
                </c:pt>
                <c:pt idx="87">
                  <c:v>991.49007198151753</c:v>
                </c:pt>
                <c:pt idx="88">
                  <c:v>988.94936789958649</c:v>
                </c:pt>
                <c:pt idx="89">
                  <c:v>986.4151743994704</c:v>
                </c:pt>
                <c:pt idx="90">
                  <c:v>983.88747479773269</c:v>
                </c:pt>
                <c:pt idx="91">
                  <c:v>981.36625245368737</c:v>
                </c:pt>
                <c:pt idx="92">
                  <c:v>978.85149076929156</c:v>
                </c:pt>
                <c:pt idx="93">
                  <c:v>976.34317318903447</c:v>
                </c:pt>
                <c:pt idx="94">
                  <c:v>973.84128319982949</c:v>
                </c:pt>
                <c:pt idx="95">
                  <c:v>971.34580433090548</c:v>
                </c:pt>
                <c:pt idx="96">
                  <c:v>968.85672015369619</c:v>
                </c:pt>
                <c:pt idx="97">
                  <c:v>966.37401428173439</c:v>
                </c:pt>
                <c:pt idx="98">
                  <c:v>963.89767037054412</c:v>
                </c:pt>
                <c:pt idx="99">
                  <c:v>961.42767211753142</c:v>
                </c:pt>
                <c:pt idx="100">
                  <c:v>958.96400326187859</c:v>
                </c:pt>
                <c:pt idx="101">
                  <c:v>956.5066475844352</c:v>
                </c:pt>
                <c:pt idx="102">
                  <c:v>954.05558890761563</c:v>
                </c:pt>
                <c:pt idx="103">
                  <c:v>951.61081109528538</c:v>
                </c:pt>
                <c:pt idx="104">
                  <c:v>949.17229805266152</c:v>
                </c:pt>
                <c:pt idx="105">
                  <c:v>946.74003372620371</c:v>
                </c:pt>
                <c:pt idx="106">
                  <c:v>944.31400210350807</c:v>
                </c:pt>
                <c:pt idx="107">
                  <c:v>941.89418721320578</c:v>
                </c:pt>
                <c:pt idx="108">
                  <c:v>939.48057312485025</c:v>
                </c:pt>
                <c:pt idx="109">
                  <c:v>937.07314394882098</c:v>
                </c:pt>
                <c:pt idx="110">
                  <c:v>934.67188383621033</c:v>
                </c:pt>
                <c:pt idx="111">
                  <c:v>932.27677697872889</c:v>
                </c:pt>
                <c:pt idx="112">
                  <c:v>929.88780760859061</c:v>
                </c:pt>
                <c:pt idx="113">
                  <c:v>927.50495999842042</c:v>
                </c:pt>
                <c:pt idx="114">
                  <c:v>925.12821846114093</c:v>
                </c:pt>
                <c:pt idx="115">
                  <c:v>922.7575673498734</c:v>
                </c:pt>
                <c:pt idx="116">
                  <c:v>920.39299105783653</c:v>
                </c:pt>
                <c:pt idx="117">
                  <c:v>918.03447401823814</c:v>
                </c:pt>
                <c:pt idx="118">
                  <c:v>915.68200070417913</c:v>
                </c:pt>
                <c:pt idx="119">
                  <c:v>913.33555562854679</c:v>
                </c:pt>
                <c:pt idx="120">
                  <c:v>910.99512334391397</c:v>
                </c:pt>
                <c:pt idx="121">
                  <c:v>908.66068844244046</c:v>
                </c:pt>
                <c:pt idx="122">
                  <c:v>906.33223555576456</c:v>
                </c:pt>
                <c:pt idx="123">
                  <c:v>904.00974935491024</c:v>
                </c:pt>
                <c:pt idx="124">
                  <c:v>901.69321455017939</c:v>
                </c:pt>
                <c:pt idx="125">
                  <c:v>899.3826158910523</c:v>
                </c:pt>
                <c:pt idx="126">
                  <c:v>897.07793816609706</c:v>
                </c:pt>
                <c:pt idx="127">
                  <c:v>894.77916620285043</c:v>
                </c:pt>
                <c:pt idx="128">
                  <c:v>892.48628486773521</c:v>
                </c:pt>
                <c:pt idx="129">
                  <c:v>890.19927906595376</c:v>
                </c:pt>
                <c:pt idx="130">
                  <c:v>887.91813374138803</c:v>
                </c:pt>
                <c:pt idx="131">
                  <c:v>885.64283387650005</c:v>
                </c:pt>
                <c:pt idx="132">
                  <c:v>883.37336449223733</c:v>
                </c:pt>
                <c:pt idx="133">
                  <c:v>881.10971064792955</c:v>
                </c:pt>
                <c:pt idx="134">
                  <c:v>878.85185744119201</c:v>
                </c:pt>
                <c:pt idx="135">
                  <c:v>876.59979000782891</c:v>
                </c:pt>
                <c:pt idx="136">
                  <c:v>874.35349352173114</c:v>
                </c:pt>
                <c:pt idx="137">
                  <c:v>872.11295319478472</c:v>
                </c:pt>
                <c:pt idx="138">
                  <c:v>869.87815427677174</c:v>
                </c:pt>
                <c:pt idx="139">
                  <c:v>867.64908205526478</c:v>
                </c:pt>
                <c:pt idx="140">
                  <c:v>865.42572185554434</c:v>
                </c:pt>
                <c:pt idx="141">
                  <c:v>863.20805904049359</c:v>
                </c:pt>
                <c:pt idx="142">
                  <c:v>860.99607901050058</c:v>
                </c:pt>
                <c:pt idx="143">
                  <c:v>858.78976720336823</c:v>
                </c:pt>
                <c:pt idx="144">
                  <c:v>856.58910909421138</c:v>
                </c:pt>
                <c:pt idx="145">
                  <c:v>854.39409019537027</c:v>
                </c:pt>
                <c:pt idx="146">
                  <c:v>852.20469605630683</c:v>
                </c:pt>
                <c:pt idx="147">
                  <c:v>850.02091226351081</c:v>
                </c:pt>
                <c:pt idx="148">
                  <c:v>847.84272444041062</c:v>
                </c:pt>
                <c:pt idx="149">
                  <c:v>845.67011824727501</c:v>
                </c:pt>
                <c:pt idx="150">
                  <c:v>843.50307938111303</c:v>
                </c:pt>
                <c:pt idx="151">
                  <c:v>841.3415935755902</c:v>
                </c:pt>
                <c:pt idx="152">
                  <c:v>839.18564660092841</c:v>
                </c:pt>
                <c:pt idx="153">
                  <c:v>831.97278097414846</c:v>
                </c:pt>
                <c:pt idx="154">
                  <c:v>821.97048439920445</c:v>
                </c:pt>
                <c:pt idx="155">
                  <c:v>812.0884392784692</c:v>
                </c:pt>
                <c:pt idx="156">
                  <c:v>802.32519990273306</c:v>
                </c:pt>
                <c:pt idx="157">
                  <c:v>792.67933794366797</c:v>
                </c:pt>
                <c:pt idx="158">
                  <c:v>783.14944224484555</c:v>
                </c:pt>
                <c:pt idx="159">
                  <c:v>773.73411861531167</c:v>
                </c:pt>
                <c:pt idx="160">
                  <c:v>764.43198962560939</c:v>
                </c:pt>
                <c:pt idx="161">
                  <c:v>755.24169440626758</c:v>
                </c:pt>
                <c:pt idx="162">
                  <c:v>746.16188844871067</c:v>
                </c:pt>
                <c:pt idx="163">
                  <c:v>737.19124340856274</c:v>
                </c:pt>
                <c:pt idx="164">
                  <c:v>728.32844691131459</c:v>
                </c:pt>
                <c:pt idx="165">
                  <c:v>719.57220236032663</c:v>
                </c:pt>
                <c:pt idx="166">
                  <c:v>710.92122874714448</c:v>
                </c:pt>
                <c:pt idx="167">
                  <c:v>702.37426046408837</c:v>
                </c:pt>
                <c:pt idx="168">
                  <c:v>693.93004711910078</c:v>
                </c:pt>
                <c:pt idx="169">
                  <c:v>685.58735335281835</c:v>
                </c:pt>
                <c:pt idx="170">
                  <c:v>677.34495865784311</c:v>
                </c:pt>
                <c:pt idx="171">
                  <c:v>669.20165720018485</c:v>
                </c:pt>
                <c:pt idx="172">
                  <c:v>661.15625764285448</c:v>
                </c:pt>
                <c:pt idx="173">
                  <c:v>653.20758297157579</c:v>
                </c:pt>
                <c:pt idx="174">
                  <c:v>645.35447032258503</c:v>
                </c:pt>
                <c:pt idx="175">
                  <c:v>637.5957708125195</c:v>
                </c:pt>
              </c:numCache>
            </c:numRef>
          </c:yVal>
          <c:smooth val="1"/>
        </c:ser>
        <c:axId val="56215040"/>
        <c:axId val="56216960"/>
      </c:scatterChart>
      <c:valAx>
        <c:axId val="56215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(hrs)</a:t>
                </a:r>
              </a:p>
            </c:rich>
          </c:tx>
          <c:layout/>
        </c:title>
        <c:numFmt formatCode="0" sourceLinked="0"/>
        <c:maj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56216960"/>
        <c:crosses val="autoZero"/>
        <c:crossBetween val="midCat"/>
      </c:valAx>
      <c:valAx>
        <c:axId val="56216960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Inflow (cfs)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6215040"/>
        <c:crosses val="autoZero"/>
        <c:crossBetween val="midCat"/>
      </c:valAx>
    </c:plotArea>
    <c:legend>
      <c:legendPos val="b"/>
      <c:layout/>
    </c:legend>
    <c:plotVisOnly val="1"/>
    <c:dispBlanksAs val="gap"/>
  </c:chart>
  <c:spPr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C5A4C-4972-4A27-838F-E6EB33C34500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A7B98-5986-404E-833F-9E0E9897E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64131-B0B7-4D26-99B0-BA06FC0FCFCF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EEF05-97CC-4FFD-9010-4FB8BF068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EF05-97CC-4FFD-9010-4FB8BF068CB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model builder</a:t>
            </a:r>
            <a:r>
              <a:rPr lang="en-US" baseline="0" dirty="0" smtClean="0"/>
              <a:t> allowed precipitation </a:t>
            </a:r>
            <a:r>
              <a:rPr lang="en-US" baseline="0" dirty="0" err="1" smtClean="0"/>
              <a:t>rasters</a:t>
            </a:r>
            <a:r>
              <a:rPr lang="en-US" baseline="0" dirty="0" smtClean="0"/>
              <a:t> to be created in one step.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EF05-97CC-4FFD-9010-4FB8BF068CB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Precipitation raster</a:t>
            </a:r>
            <a:r>
              <a:rPr lang="en-US" baseline="0" dirty="0" smtClean="0"/>
              <a:t> was used to determine the average rainfall over the entire watershed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EF05-97CC-4FFD-9010-4FB8BF068CB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Using the Rational Method and the NRCS Dimensionless Unit Hydrograph the rainfall was routed through Pineview reservoir.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EF05-97CC-4FFD-9010-4FB8BF068CB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EF05-97CC-4FFD-9010-4FB8BF068CB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EF05-97CC-4FFD-9010-4FB8BF068CB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EF05-97CC-4FFD-9010-4FB8BF068C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Pineview Reservoir is</a:t>
            </a:r>
            <a:r>
              <a:rPr lang="en-US" baseline="0" dirty="0" smtClean="0"/>
              <a:t> located Utah 6 miles up Ogden Canyon.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EF05-97CC-4FFD-9010-4FB8BF068CB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</a:t>
            </a:r>
            <a:r>
              <a:rPr lang="en-US" baseline="0" dirty="0" smtClean="0"/>
              <a:t> of the dam characteristics are as follows: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EF05-97CC-4FFD-9010-4FB8BF068C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Below Pineview</a:t>
            </a:r>
            <a:r>
              <a:rPr lang="en-US" baseline="0" dirty="0" smtClean="0"/>
              <a:t> Reservoir is a USGS gauging station that has been in operation since 1988 is used to monitor the discharge from the reservoir.  There is also a small stream that adds from a tributary canyon but the majority of the flow is from </a:t>
            </a:r>
            <a:r>
              <a:rPr lang="en-US" baseline="0" dirty="0" err="1" smtClean="0"/>
              <a:t>Pineview’s</a:t>
            </a:r>
            <a:r>
              <a:rPr lang="en-US" baseline="0" dirty="0" smtClean="0"/>
              <a:t> release.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EF05-97CC-4FFD-9010-4FB8BF068C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the </a:t>
            </a:r>
            <a:r>
              <a:rPr lang="en-US" dirty="0" err="1" smtClean="0"/>
              <a:t>BaseMap</a:t>
            </a:r>
            <a:r>
              <a:rPr lang="en-US" baseline="0" dirty="0" smtClean="0"/>
              <a:t> with all the data added and cropped as we did in our assignments.  First: Selected the Contributing </a:t>
            </a:r>
            <a:r>
              <a:rPr lang="en-US" baseline="0" dirty="0" err="1" smtClean="0"/>
              <a:t>subbasins</a:t>
            </a:r>
            <a:r>
              <a:rPr lang="en-US" baseline="0" dirty="0" smtClean="0"/>
              <a:t>, then selected by location and exported into a </a:t>
            </a:r>
            <a:r>
              <a:rPr lang="en-US" baseline="0" dirty="0" err="1" smtClean="0"/>
              <a:t>Geodatabase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EF05-97CC-4FFD-9010-4FB8BF068CB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crop the DEM to contain just the area within the </a:t>
            </a:r>
            <a:r>
              <a:rPr lang="en-US" baseline="0" dirty="0" err="1" smtClean="0"/>
              <a:t>Subbasin</a:t>
            </a:r>
            <a:r>
              <a:rPr lang="en-US" baseline="0" dirty="0" smtClean="0"/>
              <a:t> an Extract by Mask was 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EF05-97CC-4FFD-9010-4FB8BF068CB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Precipitation was added</a:t>
            </a:r>
            <a:r>
              <a:rPr lang="en-US" baseline="0" dirty="0" smtClean="0"/>
              <a:t> with 12 proposed rain gauge stations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EF05-97CC-4FFD-9010-4FB8BF068CB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Precipitation was added</a:t>
            </a:r>
            <a:r>
              <a:rPr lang="en-US" baseline="0" dirty="0" smtClean="0"/>
              <a:t> from an excel spreadsheet with 12 proposed rain gauge stations and the lat, </a:t>
            </a:r>
            <a:r>
              <a:rPr lang="en-US" baseline="0" dirty="0" err="1" smtClean="0"/>
              <a:t>lon</a:t>
            </a:r>
            <a:r>
              <a:rPr lang="en-US" baseline="0" dirty="0" smtClean="0"/>
              <a:t>, and precipitation data.  After adding as a object class a feature class was created by adding X Y coordinates.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EF05-97CC-4FFD-9010-4FB8BF068C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44111-CA18-49DA-A022-D62FF1905BC1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69250-CAD9-48F4-8534-710797C02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44111-CA18-49DA-A022-D62FF1905BC1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69250-CAD9-48F4-8534-710797C02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44111-CA18-49DA-A022-D62FF1905BC1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69250-CAD9-48F4-8534-710797C02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44111-CA18-49DA-A022-D62FF1905BC1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69250-CAD9-48F4-8534-710797C02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44111-CA18-49DA-A022-D62FF1905BC1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69250-CAD9-48F4-8534-710797C02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44111-CA18-49DA-A022-D62FF1905BC1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69250-CAD9-48F4-8534-710797C02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44111-CA18-49DA-A022-D62FF1905BC1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69250-CAD9-48F4-8534-710797C02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44111-CA18-49DA-A022-D62FF1905BC1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69250-CAD9-48F4-8534-710797C02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44111-CA18-49DA-A022-D62FF1905BC1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69250-CAD9-48F4-8534-710797C02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44111-CA18-49DA-A022-D62FF1905BC1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69250-CAD9-48F4-8534-710797C02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9A44111-CA18-49DA-A022-D62FF1905BC1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F069250-CAD9-48F4-8534-710797C02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9A44111-CA18-49DA-A022-D62FF1905BC1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F069250-CAD9-48F4-8534-710797C02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01996"/>
            <a:ext cx="8102600" cy="121310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4200" cap="small" dirty="0" smtClean="0"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GIS for Water Resources </a:t>
            </a:r>
            <a:br>
              <a:rPr lang="en-US" sz="4200" cap="small" dirty="0" smtClean="0"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</a:br>
            <a:r>
              <a:rPr lang="en-US" sz="4200" cap="small" dirty="0" err="1" smtClean="0"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Cee</a:t>
            </a:r>
            <a:r>
              <a:rPr lang="en-US" sz="4200" cap="small" dirty="0" smtClean="0"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 6440</a:t>
            </a:r>
            <a:endParaRPr lang="en-US" sz="4200" cap="small" dirty="0"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"/>
            <a:ext cx="7772400" cy="67056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b="1" dirty="0" smtClean="0"/>
              <a:t>Utah State University – Fall 2008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98500" y="1932940"/>
            <a:ext cx="7772400" cy="1508760"/>
          </a:xfrm>
          <a:prstGeom prst="rect">
            <a:avLst/>
          </a:prstGeom>
        </p:spPr>
        <p:txBody>
          <a:bodyPr vert="horz" lIns="100584" tIns="45720" anchor="b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Bryan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Heiner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en-US" sz="3600" dirty="0" smtClean="0"/>
              <a:t>Term Project Presentation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/>
              <a:t>Data Acquisition and </a:t>
            </a:r>
            <a:r>
              <a:rPr lang="en-US" b="1" dirty="0" err="1" smtClean="0"/>
              <a:t>BaseMap</a:t>
            </a:r>
            <a:endParaRPr lang="en-US" b="1" dirty="0"/>
          </a:p>
        </p:txBody>
      </p:sp>
      <p:pic>
        <p:nvPicPr>
          <p:cNvPr id="6" name="Picture 5"/>
          <p:cNvPicPr/>
          <p:nvPr/>
        </p:nvPicPr>
        <p:blipFill>
          <a:blip r:embed="rId3"/>
          <a:srcRect l="42949" t="35817" r="1923" b="19712"/>
          <a:stretch>
            <a:fillRect/>
          </a:stretch>
        </p:blipFill>
        <p:spPr bwMode="auto">
          <a:xfrm>
            <a:off x="646112" y="1345420"/>
            <a:ext cx="5526088" cy="28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 l="3525" t="5664" r="54580" b="57031"/>
          <a:stretch>
            <a:fillRect/>
          </a:stretch>
        </p:blipFill>
        <p:spPr bwMode="auto">
          <a:xfrm>
            <a:off x="4954552" y="4243387"/>
            <a:ext cx="329889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49300" y="4572000"/>
            <a:ext cx="3898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Creation of Precipitation Data</a:t>
            </a:r>
            <a:endParaRPr lang="en-US" sz="32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/>
              <a:t>Data Acquisition and </a:t>
            </a:r>
            <a:r>
              <a:rPr lang="en-US" b="1" dirty="0" err="1" smtClean="0"/>
              <a:t>BaseMap</a:t>
            </a:r>
            <a:endParaRPr lang="en-US" b="1" dirty="0"/>
          </a:p>
        </p:txBody>
      </p:sp>
      <p:pic>
        <p:nvPicPr>
          <p:cNvPr id="6" name="Picture 5"/>
          <p:cNvPicPr/>
          <p:nvPr/>
        </p:nvPicPr>
        <p:blipFill>
          <a:blip r:embed="rId3"/>
          <a:srcRect l="42949" t="35817" r="1923" b="19712"/>
          <a:stretch>
            <a:fillRect/>
          </a:stretch>
        </p:blipFill>
        <p:spPr bwMode="auto">
          <a:xfrm>
            <a:off x="646112" y="1345420"/>
            <a:ext cx="5526088" cy="28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 l="3525" t="5664" r="54580" b="57031"/>
          <a:stretch>
            <a:fillRect/>
          </a:stretch>
        </p:blipFill>
        <p:spPr bwMode="auto">
          <a:xfrm>
            <a:off x="4954552" y="4243387"/>
            <a:ext cx="329889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49300" y="4572000"/>
            <a:ext cx="3898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Creation of Precipitation Data</a:t>
            </a:r>
            <a:endParaRPr lang="en-US" sz="32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/>
              <a:t>Model Builder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6900" y="5219700"/>
            <a:ext cx="8216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model builder was used to create a raster of precipitation</a:t>
            </a:r>
            <a:endParaRPr lang="en-US" sz="3200" b="1" dirty="0"/>
          </a:p>
        </p:txBody>
      </p:sp>
      <p:pic>
        <p:nvPicPr>
          <p:cNvPr id="9" name="Picture 8"/>
          <p:cNvPicPr/>
          <p:nvPr/>
        </p:nvPicPr>
        <p:blipFill>
          <a:blip r:embed="rId3"/>
          <a:srcRect l="6891" t="16650" r="15705" b="27499"/>
          <a:stretch>
            <a:fillRect/>
          </a:stretch>
        </p:blipFill>
        <p:spPr bwMode="auto">
          <a:xfrm>
            <a:off x="1482725" y="1507928"/>
            <a:ext cx="6076950" cy="333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/>
              <a:t>Model Builder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2600" y="3594100"/>
            <a:ext cx="2679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Spline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smtClean="0"/>
              <a:t>then </a:t>
            </a:r>
          </a:p>
          <a:p>
            <a:pPr algn="ctr"/>
            <a:r>
              <a:rPr lang="en-US" sz="3200" b="1" dirty="0" smtClean="0"/>
              <a:t>Extract by Mask</a:t>
            </a:r>
            <a:endParaRPr lang="en-US" sz="3200" b="1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 l="39583" t="38462" r="3686" b="18750"/>
          <a:stretch>
            <a:fillRect/>
          </a:stretch>
        </p:blipFill>
        <p:spPr bwMode="auto">
          <a:xfrm>
            <a:off x="411163" y="1194257"/>
            <a:ext cx="4452938" cy="226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 l="39583" t="38221" r="5930" b="18990"/>
          <a:stretch>
            <a:fillRect/>
          </a:stretch>
        </p:blipFill>
        <p:spPr bwMode="auto">
          <a:xfrm>
            <a:off x="3042720" y="3601794"/>
            <a:ext cx="5598560" cy="29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130300"/>
            <a:ext cx="834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Ration Method   (q=</a:t>
            </a:r>
            <a:r>
              <a:rPr lang="en-US" sz="2400" dirty="0" err="1" smtClean="0"/>
              <a:t>CiA</a:t>
            </a:r>
            <a:r>
              <a:rPr lang="en-US" sz="2400" dirty="0" smtClean="0"/>
              <a:t>)</a:t>
            </a:r>
          </a:p>
          <a:p>
            <a:pPr algn="ctr"/>
            <a:r>
              <a:rPr lang="en-US" sz="2400" dirty="0" smtClean="0"/>
              <a:t>&amp; </a:t>
            </a:r>
          </a:p>
          <a:p>
            <a:pPr algn="ctr"/>
            <a:r>
              <a:rPr lang="en-US" sz="2400" dirty="0" smtClean="0"/>
              <a:t>National Resources Conservation Services (NRCS) </a:t>
            </a:r>
          </a:p>
          <a:p>
            <a:pPr algn="ctr"/>
            <a:r>
              <a:rPr lang="en-US" sz="2400" dirty="0" smtClean="0"/>
              <a:t>Dimensionless Unit Hydrograph</a:t>
            </a:r>
            <a:endParaRPr lang="en-US" sz="24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536700" y="2722880"/>
          <a:ext cx="5943600" cy="385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4500" y="2082800"/>
            <a:ext cx="834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My Routing: 1171 </a:t>
            </a:r>
            <a:r>
              <a:rPr lang="en-US" sz="4000" b="1" dirty="0" err="1" smtClean="0"/>
              <a:t>cfs</a:t>
            </a:r>
            <a:r>
              <a:rPr lang="en-US" sz="4000" b="1" dirty="0" smtClean="0"/>
              <a:t>.</a:t>
            </a:r>
          </a:p>
          <a:p>
            <a:pPr algn="ctr"/>
            <a:r>
              <a:rPr lang="en-US" sz="4000" b="1" dirty="0" smtClean="0"/>
              <a:t> </a:t>
            </a:r>
          </a:p>
          <a:p>
            <a:pPr algn="ctr"/>
            <a:r>
              <a:rPr lang="en-US" sz="4000" b="1" dirty="0" smtClean="0"/>
              <a:t>May 05, 1997: 1230 </a:t>
            </a:r>
            <a:r>
              <a:rPr lang="en-US" sz="4000" b="1" dirty="0" err="1" smtClean="0"/>
              <a:t>cfs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/>
              <a:t>Conclusions: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8000" y="1206500"/>
            <a:ext cx="8343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Reservoir operations – </a:t>
            </a:r>
            <a:r>
              <a:rPr lang="en-US" sz="3200" b="1" dirty="0" smtClean="0"/>
              <a:t>doesn’t </a:t>
            </a:r>
            <a:r>
              <a:rPr lang="en-US" sz="3200" b="1" dirty="0" smtClean="0"/>
              <a:t>remain constant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Model Builder – would not save</a:t>
            </a:r>
          </a:p>
          <a:p>
            <a:pPr algn="ctr"/>
            <a:endParaRPr lang="en-US" sz="4000" b="1" dirty="0" smtClean="0"/>
          </a:p>
          <a:p>
            <a:pPr algn="ctr"/>
            <a:endParaRPr lang="en-US" sz="4000" b="1" dirty="0" smtClean="0"/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QUESTIONS?</a:t>
            </a:r>
            <a:endParaRPr lang="en-US" sz="4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dirty="0" smtClean="0"/>
              <a:t>Pineview </a:t>
            </a:r>
            <a:r>
              <a:rPr lang="en-US" sz="6000" dirty="0" err="1" smtClean="0"/>
              <a:t>REservoir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smtClean="0"/>
              <a:t>Runoff Prediction for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200" b="1" dirty="0" smtClean="0"/>
              <a:t>Introduction</a:t>
            </a:r>
            <a:r>
              <a:rPr lang="en-US" sz="4200" dirty="0" smtClean="0"/>
              <a:t/>
            </a:r>
            <a:br>
              <a:rPr lang="en-US" sz="4200" dirty="0" smtClean="0"/>
            </a:br>
            <a:endParaRPr lang="en-US" sz="4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450362" y="1485900"/>
            <a:ext cx="6909867" cy="3606800"/>
          </a:xfrm>
          <a:prstGeom prst="rect">
            <a:avLst/>
          </a:prstGeom>
        </p:spPr>
        <p:txBody>
          <a:bodyPr vert="horz" lIns="82296" tIns="45720" bIns="0" anchor="t">
            <a:normAutofit/>
          </a:bodyPr>
          <a:lstStyle/>
          <a:p>
            <a:pPr marL="411480" lvl="0" indent="-3429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2800" dirty="0" smtClean="0"/>
              <a:t>Background</a:t>
            </a:r>
          </a:p>
          <a:p>
            <a:pPr marL="411480" lvl="0" indent="-3429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2800" dirty="0" smtClean="0"/>
              <a:t>Data acquisition and Creation of </a:t>
            </a:r>
            <a:r>
              <a:rPr lang="en-US" sz="2800" dirty="0" err="1" smtClean="0"/>
              <a:t>Basemap</a:t>
            </a:r>
            <a:endParaRPr lang="en-US" sz="2800" dirty="0" smtClean="0"/>
          </a:p>
          <a:p>
            <a:pPr marL="411480" lvl="0" indent="-3429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2800" dirty="0" smtClean="0"/>
              <a:t>Using Model Builder</a:t>
            </a:r>
          </a:p>
          <a:p>
            <a:pPr marL="411480" lvl="0" indent="-3429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2800" dirty="0" smtClean="0"/>
              <a:t>Results</a:t>
            </a:r>
          </a:p>
          <a:p>
            <a:pPr marL="411480" lvl="0" indent="-3429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2800" dirty="0" smtClean="0"/>
              <a:t>Conclusion</a:t>
            </a:r>
            <a:endParaRPr lang="en-US" sz="28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5613" y="3565525"/>
            <a:ext cx="372017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/>
          <a:srcRect l="26841" t="22484" r="20436" b="23660"/>
          <a:stretch>
            <a:fillRect/>
          </a:stretch>
        </p:blipFill>
        <p:spPr bwMode="auto">
          <a:xfrm>
            <a:off x="838200" y="1193800"/>
            <a:ext cx="76835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1444625"/>
            <a:ext cx="3314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00300" y="812800"/>
            <a:ext cx="6743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	Dam Characteristics</a:t>
            </a:r>
          </a:p>
          <a:p>
            <a:pPr lvl="4">
              <a:buFont typeface="Arial" pitchFamily="34" charset="0"/>
              <a:buChar char="•"/>
            </a:pPr>
            <a:endParaRPr lang="en-US" sz="3200" dirty="0" smtClean="0"/>
          </a:p>
          <a:p>
            <a:pPr lvl="4">
              <a:buFont typeface="Arial" pitchFamily="34" charset="0"/>
              <a:buChar char="•"/>
            </a:pPr>
            <a:r>
              <a:rPr lang="en-US" sz="3200" dirty="0" smtClean="0"/>
              <a:t>Crest </a:t>
            </a:r>
            <a:r>
              <a:rPr lang="en-US" sz="3200" dirty="0" err="1" smtClean="0"/>
              <a:t>Elev</a:t>
            </a:r>
            <a:r>
              <a:rPr lang="en-US" sz="3200" dirty="0" smtClean="0"/>
              <a:t>: 	4908.0 ft</a:t>
            </a:r>
          </a:p>
          <a:p>
            <a:pPr lvl="4">
              <a:buFont typeface="Arial" pitchFamily="34" charset="0"/>
              <a:buChar char="•"/>
            </a:pPr>
            <a:r>
              <a:rPr lang="en-US" sz="3200" dirty="0" smtClean="0"/>
              <a:t>Dam Height:	137 ft</a:t>
            </a:r>
          </a:p>
          <a:p>
            <a:pPr lvl="4">
              <a:buFont typeface="Arial" pitchFamily="34" charset="0"/>
              <a:buChar char="•"/>
            </a:pPr>
            <a:r>
              <a:rPr lang="en-US" sz="3200" dirty="0" smtClean="0"/>
              <a:t>Crest Length:	600 ft</a:t>
            </a:r>
          </a:p>
          <a:p>
            <a:pPr lvl="4">
              <a:buFont typeface="Arial" pitchFamily="34" charset="0"/>
              <a:buChar char="•"/>
            </a:pPr>
            <a:r>
              <a:rPr lang="en-US" sz="3200" dirty="0" smtClean="0"/>
              <a:t>Outlet Works:	2300 </a:t>
            </a:r>
            <a:r>
              <a:rPr lang="en-US" sz="3200" dirty="0" err="1" smtClean="0"/>
              <a:t>cfs</a:t>
            </a:r>
            <a:endParaRPr lang="en-US" sz="3200" dirty="0" smtClean="0"/>
          </a:p>
          <a:p>
            <a:pPr lvl="4">
              <a:buFont typeface="Arial" pitchFamily="34" charset="0"/>
              <a:buChar char="•"/>
            </a:pPr>
            <a:r>
              <a:rPr lang="en-US" sz="3200" dirty="0" smtClean="0"/>
              <a:t>Spillway:		10,000 </a:t>
            </a:r>
            <a:r>
              <a:rPr lang="en-US" sz="3200" dirty="0" err="1" smtClean="0"/>
              <a:t>cfs</a:t>
            </a:r>
            <a:endParaRPr lang="en-US" sz="3200" dirty="0" smtClean="0"/>
          </a:p>
          <a:p>
            <a:pPr lvl="4">
              <a:buFont typeface="Arial" pitchFamily="34" charset="0"/>
              <a:buChar char="•"/>
            </a:pPr>
            <a:endParaRPr lang="en-US" sz="3200" dirty="0" smtClean="0"/>
          </a:p>
          <a:p>
            <a:pPr lvl="4">
              <a:buFont typeface="Arial" pitchFamily="34" charset="0"/>
              <a:buChar char="•"/>
            </a:pPr>
            <a:r>
              <a:rPr lang="en-US" sz="3200" dirty="0" smtClean="0"/>
              <a:t>Storage Capacity:	 110,150 ac-ft</a:t>
            </a:r>
            <a:endParaRPr lang="en-US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/>
          <a:srcRect l="9699" t="32796" r="49331" b="30779"/>
          <a:stretch>
            <a:fillRect/>
          </a:stretch>
        </p:blipFill>
        <p:spPr bwMode="auto">
          <a:xfrm>
            <a:off x="889000" y="1447800"/>
            <a:ext cx="7350254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/>
              <a:t>Data Acquisition and </a:t>
            </a:r>
            <a:r>
              <a:rPr lang="en-US" b="1" dirty="0" err="1" smtClean="0"/>
              <a:t>BaseMap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Data was Collected from:</a:t>
            </a:r>
          </a:p>
          <a:p>
            <a:r>
              <a:rPr lang="en-US" dirty="0" err="1" smtClean="0"/>
              <a:t>NADPlus</a:t>
            </a:r>
            <a:r>
              <a:rPr lang="en-US" dirty="0" smtClean="0"/>
              <a:t> – </a:t>
            </a:r>
            <a:r>
              <a:rPr lang="en-US" sz="2400" dirty="0" err="1" smtClean="0"/>
              <a:t>Flowlines</a:t>
            </a:r>
            <a:r>
              <a:rPr lang="en-US" sz="2400" dirty="0" smtClean="0"/>
              <a:t>, Stream Gauges, Catchments, </a:t>
            </a:r>
            <a:r>
              <a:rPr lang="en-US" sz="2400" dirty="0" err="1" smtClean="0"/>
              <a:t>Subbasins</a:t>
            </a:r>
            <a:r>
              <a:rPr lang="en-US" sz="2400" dirty="0" smtClean="0"/>
              <a:t> and their attributes</a:t>
            </a:r>
          </a:p>
          <a:p>
            <a:r>
              <a:rPr lang="en-US" dirty="0" smtClean="0"/>
              <a:t>Utah Division of Water Rights – </a:t>
            </a:r>
            <a:r>
              <a:rPr lang="en-US" sz="2400" dirty="0" err="1" smtClean="0"/>
              <a:t>Waterbodies</a:t>
            </a:r>
            <a:endParaRPr lang="en-US" sz="2400" dirty="0" smtClean="0"/>
          </a:p>
          <a:p>
            <a:r>
              <a:rPr lang="en-US" dirty="0" smtClean="0"/>
              <a:t>NOAA &amp; </a:t>
            </a:r>
            <a:r>
              <a:rPr lang="en-US" dirty="0" err="1" smtClean="0"/>
              <a:t>DayMet</a:t>
            </a:r>
            <a:r>
              <a:rPr lang="en-US" dirty="0" smtClean="0"/>
              <a:t> - </a:t>
            </a:r>
            <a:r>
              <a:rPr lang="en-US" sz="2400" dirty="0" smtClean="0"/>
              <a:t>Precipitation</a:t>
            </a:r>
          </a:p>
          <a:p>
            <a:r>
              <a:rPr lang="en-US" dirty="0" smtClean="0"/>
              <a:t>USGS Seamless – </a:t>
            </a:r>
            <a:r>
              <a:rPr lang="en-US" sz="2400" dirty="0" smtClean="0"/>
              <a:t>DEM</a:t>
            </a:r>
            <a:r>
              <a:rPr lang="en-US" dirty="0" smtClean="0"/>
              <a:t> </a:t>
            </a: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 l="7898" t="43610" r="74448" b="11707"/>
          <a:stretch>
            <a:fillRect/>
          </a:stretch>
        </p:blipFill>
        <p:spPr bwMode="auto">
          <a:xfrm>
            <a:off x="634999" y="1524000"/>
            <a:ext cx="2764333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/>
              <a:t>Data Acquisition and </a:t>
            </a:r>
            <a:r>
              <a:rPr lang="en-US" b="1" dirty="0" err="1" smtClean="0"/>
              <a:t>BaseMap</a:t>
            </a:r>
            <a:endParaRPr lang="en-US" b="1" dirty="0"/>
          </a:p>
        </p:txBody>
      </p:sp>
      <p:pic>
        <p:nvPicPr>
          <p:cNvPr id="6" name="Picture 5" descr="Figure_2.tif"/>
          <p:cNvPicPr/>
          <p:nvPr/>
        </p:nvPicPr>
        <p:blipFill>
          <a:blip r:embed="rId3"/>
          <a:srcRect l="2404" t="25866" r="17308" b="43441"/>
          <a:stretch>
            <a:fillRect/>
          </a:stretch>
        </p:blipFill>
        <p:spPr>
          <a:xfrm>
            <a:off x="741248" y="1406525"/>
            <a:ext cx="7818552" cy="4257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5856982"/>
            <a:ext cx="690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BaseMap</a:t>
            </a:r>
            <a:r>
              <a:rPr lang="en-US" sz="3200" b="1" dirty="0" smtClean="0"/>
              <a:t> Layout</a:t>
            </a:r>
            <a:endParaRPr lang="en-US" sz="32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/>
              <a:t>Data Acquisition and </a:t>
            </a:r>
            <a:r>
              <a:rPr lang="en-US" b="1" dirty="0" err="1" smtClean="0"/>
              <a:t>BaseMap</a:t>
            </a:r>
            <a:endParaRPr lang="en-US" b="1" dirty="0"/>
          </a:p>
        </p:txBody>
      </p:sp>
      <p:pic>
        <p:nvPicPr>
          <p:cNvPr id="5" name="Picture 4" descr="Figure_3.tif"/>
          <p:cNvPicPr/>
          <p:nvPr/>
        </p:nvPicPr>
        <p:blipFill>
          <a:blip r:embed="rId3"/>
          <a:srcRect l="1603" t="25743" r="20833" b="43440"/>
          <a:stretch>
            <a:fillRect/>
          </a:stretch>
        </p:blipFill>
        <p:spPr>
          <a:xfrm>
            <a:off x="838200" y="1443037"/>
            <a:ext cx="7493000" cy="4271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5856982"/>
            <a:ext cx="690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Extract by Mask to Size DEM</a:t>
            </a:r>
            <a:endParaRPr lang="en-US" sz="32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1302</TotalTime>
  <Words>415</Words>
  <Application>Microsoft Office PowerPoint</Application>
  <PresentationFormat>On-screen Show (4:3)</PresentationFormat>
  <Paragraphs>89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GIS for Water Resources  Cee 6440</vt:lpstr>
      <vt:lpstr>Pineview REservoir</vt:lpstr>
      <vt:lpstr>Introduction </vt:lpstr>
      <vt:lpstr>Background</vt:lpstr>
      <vt:lpstr>Background</vt:lpstr>
      <vt:lpstr>Background</vt:lpstr>
      <vt:lpstr>Data Acquisition and BaseMap</vt:lpstr>
      <vt:lpstr>Data Acquisition and BaseMap</vt:lpstr>
      <vt:lpstr>Data Acquisition and BaseMap</vt:lpstr>
      <vt:lpstr>Data Acquisition and BaseMap</vt:lpstr>
      <vt:lpstr>Data Acquisition and BaseMap</vt:lpstr>
      <vt:lpstr>Model Builder</vt:lpstr>
      <vt:lpstr>Model Builder</vt:lpstr>
      <vt:lpstr>Results</vt:lpstr>
      <vt:lpstr>Results</vt:lpstr>
      <vt:lpstr>Conclusions: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</dc:title>
  <dc:creator>Kristopher Blanchard</dc:creator>
  <cp:lastModifiedBy>labuser</cp:lastModifiedBy>
  <cp:revision>147</cp:revision>
  <dcterms:created xsi:type="dcterms:W3CDTF">2008-04-04T22:01:30Z</dcterms:created>
  <dcterms:modified xsi:type="dcterms:W3CDTF">2008-11-18T16:26:18Z</dcterms:modified>
</cp:coreProperties>
</file>