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  <p:sldId id="262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ggies.usu.edu\shares\dpuwrl\Users\A00319223\Smithfield\precip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Representative Distribution</c:v>
          </c:tx>
          <c:spPr>
            <a:ln w="28575">
              <a:noFill/>
            </a:ln>
          </c:spPr>
          <c:xVal>
            <c:numRef>
              <c:f>Sheet1!$A$44:$A$59</c:f>
              <c:numCache>
                <c:formatCode>0.000</c:formatCode>
                <c:ptCount val="16"/>
                <c:pt idx="0">
                  <c:v>0</c:v>
                </c:pt>
                <c:pt idx="1">
                  <c:v>4.1666666666666685E-2</c:v>
                </c:pt>
                <c:pt idx="2">
                  <c:v>8.3333333333333412E-2</c:v>
                </c:pt>
                <c:pt idx="3">
                  <c:v>0.16666666666666671</c:v>
                </c:pt>
                <c:pt idx="4">
                  <c:v>0.25</c:v>
                </c:pt>
                <c:pt idx="5">
                  <c:v>0.33333333333333331</c:v>
                </c:pt>
                <c:pt idx="6">
                  <c:v>0.37500000000000022</c:v>
                </c:pt>
                <c:pt idx="7">
                  <c:v>0.39583333333333331</c:v>
                </c:pt>
                <c:pt idx="8">
                  <c:v>0.41666666666666696</c:v>
                </c:pt>
                <c:pt idx="9">
                  <c:v>0.45833333333333326</c:v>
                </c:pt>
                <c:pt idx="10">
                  <c:v>0.5833333333333337</c:v>
                </c:pt>
                <c:pt idx="11">
                  <c:v>0.75000000000000044</c:v>
                </c:pt>
                <c:pt idx="12">
                  <c:v>0.8333333333333337</c:v>
                </c:pt>
                <c:pt idx="13">
                  <c:v>0.91666666666666652</c:v>
                </c:pt>
                <c:pt idx="14">
                  <c:v>0.9583333333333337</c:v>
                </c:pt>
                <c:pt idx="15">
                  <c:v>1</c:v>
                </c:pt>
              </c:numCache>
            </c:numRef>
          </c:xVal>
          <c:yVal>
            <c:numRef>
              <c:f>Sheet1!$B$44:$B$59</c:f>
              <c:numCache>
                <c:formatCode>0.0000</c:formatCode>
                <c:ptCount val="16"/>
                <c:pt idx="0">
                  <c:v>0</c:v>
                </c:pt>
                <c:pt idx="1">
                  <c:v>9.4000000000000073E-3</c:v>
                </c:pt>
                <c:pt idx="2">
                  <c:v>2.1900000000000013E-2</c:v>
                </c:pt>
                <c:pt idx="3">
                  <c:v>5.0000000000000037E-2</c:v>
                </c:pt>
                <c:pt idx="4">
                  <c:v>8.750000000000005E-2</c:v>
                </c:pt>
                <c:pt idx="5">
                  <c:v>0.15000000000000011</c:v>
                </c:pt>
                <c:pt idx="6">
                  <c:v>0.19690000000000016</c:v>
                </c:pt>
                <c:pt idx="7">
                  <c:v>0.50309999999999999</c:v>
                </c:pt>
                <c:pt idx="8">
                  <c:v>0.63440000000000041</c:v>
                </c:pt>
                <c:pt idx="9">
                  <c:v>0.71250000000000002</c:v>
                </c:pt>
                <c:pt idx="10">
                  <c:v>0.80630000000000002</c:v>
                </c:pt>
                <c:pt idx="11">
                  <c:v>0.91249999999999998</c:v>
                </c:pt>
                <c:pt idx="12">
                  <c:v>0.9500000000000004</c:v>
                </c:pt>
                <c:pt idx="13">
                  <c:v>0.97810000000000008</c:v>
                </c:pt>
                <c:pt idx="14">
                  <c:v>0.99060000000000004</c:v>
                </c:pt>
                <c:pt idx="15">
                  <c:v>1</c:v>
                </c:pt>
              </c:numCache>
            </c:numRef>
          </c:yVal>
        </c:ser>
        <c:ser>
          <c:idx val="1"/>
          <c:order val="1"/>
          <c:tx>
            <c:v>Linear Distribution</c:v>
          </c:tx>
          <c:spPr>
            <a:ln w="28575">
              <a:solidFill>
                <a:schemeClr val="accent2"/>
              </a:solidFill>
            </a:ln>
          </c:spPr>
          <c:xVal>
            <c:numRef>
              <c:f>Sheet1!$A$62:$A$63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Sheet1!$B$62:$B$63</c:f>
              <c:numCache>
                <c:formatCode>0.0000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</c:ser>
        <c:axId val="55067776"/>
        <c:axId val="55069696"/>
      </c:scatterChart>
      <c:valAx>
        <c:axId val="55067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Ratio</a:t>
                </a:r>
              </a:p>
            </c:rich>
          </c:tx>
          <c:layout/>
        </c:title>
        <c:numFmt formatCode="0.000" sourceLinked="1"/>
        <c:tickLblPos val="nextTo"/>
        <c:crossAx val="55069696"/>
        <c:crosses val="autoZero"/>
        <c:crossBetween val="midCat"/>
      </c:valAx>
      <c:valAx>
        <c:axId val="550696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ratio</a:t>
                </a:r>
              </a:p>
            </c:rich>
          </c:tx>
          <c:layout/>
        </c:title>
        <c:numFmt formatCode="0.0000" sourceLinked="1"/>
        <c:tickLblPos val="nextTo"/>
        <c:crossAx val="55067776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93FB13-169A-4843-A68D-7F5F0345AE27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8A7602-DF3B-4D2B-913A-D5029A162C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Flood Predictions in Smithfield and Birch Creek Canyons resulting from 100 year Precipitation events in Cache County, Utah.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GIS in Water Resources Presentation</a:t>
            </a:r>
          </a:p>
          <a:p>
            <a:r>
              <a:rPr lang="en-US" dirty="0" smtClean="0"/>
              <a:t>By: </a:t>
            </a:r>
            <a:r>
              <a:rPr lang="en-US" dirty="0" err="1" smtClean="0"/>
              <a:t>Zac</a:t>
            </a:r>
            <a:r>
              <a:rPr lang="en-US" dirty="0" smtClean="0"/>
              <a:t> Sharp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HMS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rcRect l="43568" t="25409" r="17770" b="41173"/>
          <a:stretch>
            <a:fillRect/>
          </a:stretch>
        </p:blipFill>
        <p:spPr bwMode="auto">
          <a:xfrm>
            <a:off x="228600" y="22098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Rain fall distributions for each catchment.</a:t>
            </a:r>
          </a:p>
          <a:p>
            <a:r>
              <a:rPr lang="en-US" dirty="0" smtClean="0"/>
              <a:t>SCS curve number method to compute runoff hydrographs.</a:t>
            </a:r>
          </a:p>
          <a:p>
            <a:r>
              <a:rPr lang="en-US" dirty="0" smtClean="0"/>
              <a:t>Muskingham method to route hydrographs through main channels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Rational Method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HEC HMS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1 hr max flow = 715 cfs</a:t>
            </a:r>
          </a:p>
          <a:p>
            <a:r>
              <a:rPr lang="en-US" dirty="0" smtClean="0"/>
              <a:t>24 hr max flow = 5580 cfs</a:t>
            </a:r>
          </a:p>
          <a:p>
            <a:r>
              <a:rPr lang="en-US" dirty="0" smtClean="0"/>
              <a:t>1 hr linear max = 715 cfs</a:t>
            </a:r>
          </a:p>
          <a:p>
            <a:r>
              <a:rPr lang="en-US" dirty="0" smtClean="0"/>
              <a:t>24 hr linear max = 610 cfs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 hr max flow = 479 cfs</a:t>
            </a:r>
          </a:p>
          <a:p>
            <a:r>
              <a:rPr lang="en-US" dirty="0" smtClean="0"/>
              <a:t>24 hr max flow = 5813 cfs</a:t>
            </a:r>
          </a:p>
          <a:p>
            <a:r>
              <a:rPr lang="en-US" dirty="0" smtClean="0"/>
              <a:t>1 hr linear max = 483 cfs</a:t>
            </a:r>
          </a:p>
          <a:p>
            <a:r>
              <a:rPr lang="en-US" dirty="0" smtClean="0"/>
              <a:t>24 hr linear max = 2372 cfs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Culvert Master analysis shows max flow is 383 before flooding will occur.</a:t>
            </a:r>
          </a:p>
          <a:p>
            <a:r>
              <a:rPr lang="en-US" dirty="0" smtClean="0"/>
              <a:t>Conclusion: Put the building somewhere else.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Base Map Construction</a:t>
            </a:r>
          </a:p>
          <a:p>
            <a:r>
              <a:rPr lang="en-US" dirty="0" smtClean="0"/>
              <a:t>Catchment Attributes</a:t>
            </a:r>
          </a:p>
          <a:p>
            <a:r>
              <a:rPr lang="en-US" dirty="0" smtClean="0"/>
              <a:t>Rain Fall Data</a:t>
            </a:r>
          </a:p>
          <a:p>
            <a:r>
              <a:rPr lang="en-US" dirty="0" smtClean="0"/>
              <a:t>Rational Flood Prediction</a:t>
            </a:r>
          </a:p>
          <a:p>
            <a:r>
              <a:rPr lang="en-US" dirty="0" smtClean="0"/>
              <a:t>HEC HMS Flood Prediction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Flood in 1983</a:t>
            </a:r>
          </a:p>
          <a:p>
            <a:r>
              <a:rPr lang="en-US" dirty="0" smtClean="0"/>
              <a:t>Channel construction</a:t>
            </a:r>
          </a:p>
          <a:p>
            <a:r>
              <a:rPr lang="en-US" dirty="0" smtClean="0"/>
              <a:t>New city offices</a:t>
            </a:r>
          </a:p>
          <a:p>
            <a:r>
              <a:rPr lang="en-US" dirty="0" smtClean="0"/>
              <a:t>Catchment description</a:t>
            </a:r>
          </a:p>
          <a:p>
            <a:r>
              <a:rPr lang="en-US" dirty="0" smtClean="0"/>
              <a:t>Two flood models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1555" t="20145" r="42405" b="32450"/>
          <a:stretch>
            <a:fillRect/>
          </a:stretch>
        </p:blipFill>
        <p:spPr bwMode="auto">
          <a:xfrm>
            <a:off x="4832751" y="1920875"/>
            <a:ext cx="366949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Objective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objective of this study is to determine, with reasonable certainty, the flow in summit creek through the city of Smithfield during design precipitation events.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Map Construction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Sub basin information from </a:t>
            </a:r>
            <a:r>
              <a:rPr lang="en-US" dirty="0" err="1" smtClean="0"/>
              <a:t>NHDplus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DEM from the USGS seamless server.</a:t>
            </a:r>
          </a:p>
          <a:p>
            <a:r>
              <a:rPr lang="en-US" dirty="0" smtClean="0"/>
              <a:t>Soil attributes from the Utah GIS portal.</a:t>
            </a:r>
          </a:p>
          <a:p>
            <a:r>
              <a:rPr lang="en-US" dirty="0" smtClean="0"/>
              <a:t>All flood model parameters come from the base map.</a:t>
            </a:r>
            <a:endParaRPr lang="en-US" dirty="0"/>
          </a:p>
        </p:txBody>
      </p:sp>
      <p:pic>
        <p:nvPicPr>
          <p:cNvPr id="6" name="Content Placeholder 5" descr="SmithfieldDEM.emf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3241" y="1920875"/>
            <a:ext cx="3426517" cy="443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Catchment Attributes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599" cy="3774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Basin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(#)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Area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(sq. miles)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Soil/Curve </a:t>
                      </a: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No.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(#)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(mi)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Lc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(mi)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(ft/mile)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Lag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(hrs)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1.69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B/70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2.08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1.01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1173.7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0.56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B/70 </a:t>
                      </a:r>
                      <a:endParaRPr lang="en-US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0.74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2024.8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0.45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0.87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B/70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1.29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1456.3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0.55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.052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B/70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946.5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2.76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B/70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1.90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1.17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348.5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0.89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1.91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B/70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2.42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1.65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1261.9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0.87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2.01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B/70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1.78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1.30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1295.6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0.73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8.21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B/70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6.12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4.12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257.5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2.09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5.03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B/70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5.29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3.78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437.1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1.77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Fall Data</a:t>
            </a:r>
            <a:endParaRPr lang="en-US" dirty="0"/>
          </a:p>
        </p:txBody>
      </p:sp>
      <p:pic>
        <p:nvPicPr>
          <p:cNvPr id="5" name="Content Placeholder 4" descr="Raingauges.e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752600"/>
            <a:ext cx="6172200" cy="4769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Fall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Flood Prediction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 = C*</a:t>
            </a:r>
            <a:r>
              <a:rPr lang="en-US" dirty="0" err="1" smtClean="0"/>
              <a:t>i</a:t>
            </a:r>
            <a:r>
              <a:rPr lang="en-US" dirty="0" smtClean="0"/>
              <a:t>*A.</a:t>
            </a:r>
          </a:p>
          <a:p>
            <a:r>
              <a:rPr lang="en-US" dirty="0" smtClean="0"/>
              <a:t>C is 0.17.</a:t>
            </a:r>
          </a:p>
          <a:p>
            <a:r>
              <a:rPr lang="en-US" dirty="0" smtClean="0"/>
              <a:t>1 and 24 hour </a:t>
            </a:r>
          </a:p>
          <a:p>
            <a:pPr>
              <a:buNone/>
            </a:pPr>
            <a:r>
              <a:rPr lang="en-US" dirty="0" smtClean="0"/>
              <a:t>    storms.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" name="Content Placeholder 5" descr="flow.em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19400" y="1905000"/>
            <a:ext cx="5854675" cy="4523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361</Words>
  <Application>Microsoft Office PowerPoint</Application>
  <PresentationFormat>On-screen Show (4:3)</PresentationFormat>
  <Paragraphs>131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Flood Predictions in Smithfield and Birch Creek Canyons resulting from 100 year Precipitation events in Cache County, Utah. </vt:lpstr>
      <vt:lpstr>Project Outline</vt:lpstr>
      <vt:lpstr>Project Description</vt:lpstr>
      <vt:lpstr>Objective</vt:lpstr>
      <vt:lpstr>Base Map Construction</vt:lpstr>
      <vt:lpstr>Catchment Attributes</vt:lpstr>
      <vt:lpstr>Rain Fall Data</vt:lpstr>
      <vt:lpstr>Rain Fall Data</vt:lpstr>
      <vt:lpstr>Rational Flood Prediction</vt:lpstr>
      <vt:lpstr>HEC HMS</vt:lpstr>
      <vt:lpstr>Results</vt:lpstr>
      <vt:lpstr>Results</vt:lpstr>
    </vt:vector>
  </TitlesOfParts>
  <Company>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Predictions in Smithfield and Birch Creek Canyons resulting from 100 year Precipitation events in Cache County, Utah.</dc:title>
  <dc:creator>labuser</dc:creator>
  <cp:lastModifiedBy>labuser</cp:lastModifiedBy>
  <cp:revision>15</cp:revision>
  <dcterms:created xsi:type="dcterms:W3CDTF">2008-11-18T16:03:11Z</dcterms:created>
  <dcterms:modified xsi:type="dcterms:W3CDTF">2008-11-18T18:17:25Z</dcterms:modified>
</cp:coreProperties>
</file>