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5" r:id="rId8"/>
    <p:sldId id="266" r:id="rId9"/>
    <p:sldId id="267" r:id="rId10"/>
    <p:sldId id="268" r:id="rId11"/>
    <p:sldId id="270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6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sacredgeometryinternational.com/wp-content/uploads/2016/08/Figure-2-Dam-Nearing-Completion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sacredgeometryinternational.com/wp-content/uploads/2016/08/Figure-9b-pump-station-overrun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11F35AE-7F5A-42E1-B3B2-146E628EE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73FF5-3F7D-449B-A2C6-471E67A55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41" y="3949438"/>
            <a:ext cx="9552558" cy="14434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IS hand an effective way to model dam failures?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95FCC-1992-40D5-831B-4988F69B6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815" y="5372120"/>
            <a:ext cx="9623477" cy="462967"/>
          </a:xfrm>
        </p:spPr>
        <p:txBody>
          <a:bodyPr>
            <a:normAutofit/>
          </a:bodyPr>
          <a:lstStyle/>
          <a:p>
            <a:r>
              <a:rPr lang="en-US" dirty="0"/>
              <a:t>Tyler Withers</a:t>
            </a:r>
          </a:p>
        </p:txBody>
      </p:sp>
      <p:pic>
        <p:nvPicPr>
          <p:cNvPr id="1026" name="Picture 2" descr="Failure of Dam due to Overtopping">
            <a:extLst>
              <a:ext uri="{FF2B5EF4-FFF2-40B4-BE49-F238E27FC236}">
                <a16:creationId xmlns:a16="http://schemas.microsoft.com/office/drawing/2014/main" id="{0CD09906-9EAB-4BCB-99D8-EFCC5ABD4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8" b="25615"/>
          <a:stretch/>
        </p:blipFill>
        <p:spPr bwMode="auto">
          <a:xfrm>
            <a:off x="684211" y="804672"/>
            <a:ext cx="7543799" cy="2917756"/>
          </a:xfrm>
          <a:custGeom>
            <a:avLst/>
            <a:gdLst>
              <a:gd name="connsiteX0" fmla="*/ 325906 w 7543799"/>
              <a:gd name="connsiteY0" fmla="*/ 0 h 2917756"/>
              <a:gd name="connsiteX1" fmla="*/ 7543799 w 7543799"/>
              <a:gd name="connsiteY1" fmla="*/ 0 h 2917756"/>
              <a:gd name="connsiteX2" fmla="*/ 7543799 w 7543799"/>
              <a:gd name="connsiteY2" fmla="*/ 2601638 h 2917756"/>
              <a:gd name="connsiteX3" fmla="*/ 7227681 w 7543799"/>
              <a:gd name="connsiteY3" fmla="*/ 2917756 h 2917756"/>
              <a:gd name="connsiteX4" fmla="*/ 0 w 7543799"/>
              <a:gd name="connsiteY4" fmla="*/ 2917756 h 2917756"/>
              <a:gd name="connsiteX5" fmla="*/ 0 w 7543799"/>
              <a:gd name="connsiteY5" fmla="*/ 325906 h 291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3799" h="2917756">
                <a:moveTo>
                  <a:pt x="325906" y="0"/>
                </a:moveTo>
                <a:lnTo>
                  <a:pt x="7543799" y="0"/>
                </a:lnTo>
                <a:lnTo>
                  <a:pt x="7543799" y="2601638"/>
                </a:lnTo>
                <a:lnTo>
                  <a:pt x="7227681" y="2917756"/>
                </a:lnTo>
                <a:lnTo>
                  <a:pt x="0" y="2917756"/>
                </a:lnTo>
                <a:lnTo>
                  <a:pt x="0" y="325906"/>
                </a:lnTo>
                <a:close/>
              </a:path>
            </a:pathLst>
          </a:cu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A4D0269D-39E2-42E4-AD56-F65D629C9E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C4175A4-E4D7-4D1A-93E8-FD679229F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45E9403-561B-4CEC-B6F7-9BD476FB43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FE00C17-2C9E-48CF-9BC3-61B34FD13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A37D796-28F7-4A9C-AD5B-7D8CCE81EE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2E25AE7-6B25-4C75-85E5-733E8A4CE0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6432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672975"/>
            <a:ext cx="8534400" cy="1507067"/>
          </a:xfrm>
        </p:spPr>
        <p:txBody>
          <a:bodyPr/>
          <a:lstStyle/>
          <a:p>
            <a:r>
              <a:rPr lang="en-US" dirty="0" smtClean="0"/>
              <a:t>Comparing results with  Actual Flood Event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534" y="260503"/>
            <a:ext cx="4905558" cy="425233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4212" y="260502"/>
            <a:ext cx="3799865" cy="42488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4212" y="451072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b="1" dirty="0">
                <a:solidFill>
                  <a:srgbClr val="212121"/>
                </a:solidFill>
                <a:latin typeface="Merriweather"/>
              </a:rPr>
              <a:t>Teton Dam flood of June 1976, </a:t>
            </a:r>
            <a:r>
              <a:rPr lang="en-US" sz="800" b="1" dirty="0" err="1">
                <a:solidFill>
                  <a:srgbClr val="212121"/>
                </a:solidFill>
                <a:latin typeface="Merriweather"/>
              </a:rPr>
              <a:t>Pingree</a:t>
            </a:r>
            <a:r>
              <a:rPr lang="en-US" sz="800" b="1" dirty="0">
                <a:solidFill>
                  <a:srgbClr val="212121"/>
                </a:solidFill>
                <a:latin typeface="Merriweather"/>
              </a:rPr>
              <a:t> quadrangle, Idaho</a:t>
            </a:r>
          </a:p>
          <a:p>
            <a:r>
              <a:rPr lang="en-US" sz="800" dirty="0">
                <a:solidFill>
                  <a:srgbClr val="212121"/>
                </a:solidFill>
                <a:latin typeface="Source Sans Pro"/>
              </a:rPr>
              <a:t>Hydrologic Atlas 581</a:t>
            </a:r>
          </a:p>
          <a:p>
            <a:r>
              <a:rPr lang="en-US" sz="800" b="1" dirty="0"/>
              <a:t>By: </a:t>
            </a:r>
            <a:r>
              <a:rPr lang="en-US" sz="800" dirty="0"/>
              <a:t>Larry L. Hubbard and John H. </a:t>
            </a:r>
            <a:r>
              <a:rPr lang="en-US" sz="800" dirty="0" err="1"/>
              <a:t>Bartells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49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results with  Actual Flood Event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054" y="865958"/>
            <a:ext cx="4334480" cy="3229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351" y="865958"/>
            <a:ext cx="4978034" cy="3238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1692" y="3798917"/>
            <a:ext cx="2502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121"/>
                </a:solidFill>
                <a:latin typeface="Merriweather"/>
              </a:rPr>
              <a:t/>
            </a:r>
            <a:br>
              <a:rPr lang="en-US" b="1" dirty="0">
                <a:solidFill>
                  <a:srgbClr val="212121"/>
                </a:solidFill>
                <a:latin typeface="Merriweather"/>
              </a:rPr>
            </a:br>
            <a:r>
              <a:rPr lang="en-US" sz="600" b="1" dirty="0">
                <a:solidFill>
                  <a:srgbClr val="212121"/>
                </a:solidFill>
                <a:latin typeface="Merriweather"/>
              </a:rPr>
              <a:t>Teton Dam flood of June 1976, </a:t>
            </a:r>
            <a:r>
              <a:rPr lang="en-US" sz="600" b="1" dirty="0" err="1">
                <a:solidFill>
                  <a:srgbClr val="212121"/>
                </a:solidFill>
                <a:latin typeface="Merriweather"/>
              </a:rPr>
              <a:t>Pingree</a:t>
            </a:r>
            <a:r>
              <a:rPr lang="en-US" sz="600" b="1" dirty="0">
                <a:solidFill>
                  <a:srgbClr val="212121"/>
                </a:solidFill>
                <a:latin typeface="Merriweather"/>
              </a:rPr>
              <a:t> quadrangle, Idaho</a:t>
            </a:r>
          </a:p>
          <a:p>
            <a:r>
              <a:rPr lang="en-US" sz="600" dirty="0">
                <a:solidFill>
                  <a:srgbClr val="212121"/>
                </a:solidFill>
                <a:latin typeface="Source Sans Pro"/>
              </a:rPr>
              <a:t>Hydrologic Atlas 581</a:t>
            </a:r>
          </a:p>
          <a:p>
            <a:r>
              <a:rPr lang="en-US" sz="600" b="1" dirty="0"/>
              <a:t>By: </a:t>
            </a:r>
            <a:r>
              <a:rPr lang="en-US" sz="600" dirty="0"/>
              <a:t>Larry L. Hubbard and John H. </a:t>
            </a:r>
            <a:r>
              <a:rPr lang="en-US" sz="600" dirty="0" err="1"/>
              <a:t>Bartells</a:t>
            </a:r>
            <a:endParaRPr lang="en-US" sz="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5369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3875-FFAB-44D6-B5D9-36EB2C4B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F7E7A-00DF-45AE-AFF7-41DFD4C8C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worked well for the regions where the slopes surrounding the river are steep.</a:t>
            </a:r>
            <a:endParaRPr lang="en-US" dirty="0"/>
          </a:p>
          <a:p>
            <a:r>
              <a:rPr lang="en-US" dirty="0" smtClean="0"/>
              <a:t>In flatter areas like in Rexburg.</a:t>
            </a:r>
            <a:endParaRPr lang="en-US" dirty="0"/>
          </a:p>
          <a:p>
            <a:r>
              <a:rPr lang="en-US" dirty="0"/>
              <a:t>Other programs in existence would be more effective.</a:t>
            </a:r>
          </a:p>
        </p:txBody>
      </p:sp>
    </p:spTree>
    <p:extLst>
      <p:ext uri="{BB962C8B-B14F-4D97-AF65-F5344CB8AC3E}">
        <p14:creationId xmlns:p14="http://schemas.microsoft.com/office/powerpoint/2010/main" val="1565986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0BADB-205E-4DDE-9F34-3835C1095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5C715-53F5-4BAF-AB6C-D35DE867A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84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7FCC04-72CC-4706-BA44-CE1FEC6C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r>
              <a:rPr lang="en-US" sz="2800"/>
              <a:t>Teton dam</a:t>
            </a:r>
          </a:p>
        </p:txBody>
      </p:sp>
      <p:sp>
        <p:nvSpPr>
          <p:cNvPr id="76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2" descr="Figure 2. The Dam as it looked nearing completion in May, 1976. The view is toward the right abutment where the breach occurred. Source of photo: Rogers, J. David (?) Retrospective on the Failure of Teton Dam Near Rexburg, Idaho June 5, 1976. Missouri University of Science and Technology: Teton Dam Failure, slide show">
            <a:hlinkClick r:id="rId2"/>
            <a:extLst>
              <a:ext uri="{FF2B5EF4-FFF2-40B4-BE49-F238E27FC236}">
                <a16:creationId xmlns:a16="http://schemas.microsoft.com/office/drawing/2014/main" id="{53A858D2-0310-4F69-8E70-17F4FACC6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r="4478" b="1"/>
          <a:stretch/>
        </p:blipFill>
        <p:spPr bwMode="auto">
          <a:xfrm>
            <a:off x="77806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id="{28C66C2E-EDF9-4364-A232-075312DE1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3070226"/>
          </a:xfrm>
        </p:spPr>
        <p:txBody>
          <a:bodyPr anchor="t">
            <a:normAutofit/>
          </a:bodyPr>
          <a:lstStyle/>
          <a:p>
            <a:r>
              <a:rPr lang="en-US" sz="1400" dirty="0"/>
              <a:t>Located near Rexburg, Idaho</a:t>
            </a:r>
          </a:p>
          <a:p>
            <a:r>
              <a:rPr lang="en-US" sz="1400" dirty="0"/>
              <a:t>Total Height: 305 feet</a:t>
            </a:r>
          </a:p>
          <a:p>
            <a:r>
              <a:rPr lang="en-US" sz="1400" dirty="0"/>
              <a:t>Storage capacity: 200,000 Acre-feet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762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E4497D-2D7D-40BF-A9A7-DE006A0B9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r>
              <a:rPr lang="en-US" sz="2800"/>
              <a:t>Teton Dam Failure</a:t>
            </a:r>
          </a:p>
        </p:txBody>
      </p:sp>
      <p:sp>
        <p:nvSpPr>
          <p:cNvPr id="76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2" descr="Figure-9b-pump-station-overrun">
            <a:hlinkClick r:id="rId2"/>
            <a:extLst>
              <a:ext uri="{FF2B5EF4-FFF2-40B4-BE49-F238E27FC236}">
                <a16:creationId xmlns:a16="http://schemas.microsoft.com/office/drawing/2014/main" id="{7F13301C-76C4-47E0-A101-4D041D20D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r="15933" b="1"/>
          <a:stretch/>
        </p:blipFill>
        <p:spPr bwMode="auto">
          <a:xfrm>
            <a:off x="77806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Content Placeholder 3078">
            <a:extLst>
              <a:ext uri="{FF2B5EF4-FFF2-40B4-BE49-F238E27FC236}">
                <a16:creationId xmlns:a16="http://schemas.microsoft.com/office/drawing/2014/main" id="{12FEFD33-ED9B-43DF-8B31-79009F2B6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3070226"/>
          </a:xfrm>
        </p:spPr>
        <p:txBody>
          <a:bodyPr anchor="t">
            <a:normAutofit/>
          </a:bodyPr>
          <a:lstStyle/>
          <a:p>
            <a:r>
              <a:rPr lang="en-US" sz="1400" dirty="0"/>
              <a:t>Peak discharge: 2,300,000 </a:t>
            </a:r>
            <a:r>
              <a:rPr lang="en-US" sz="1400" dirty="0" err="1"/>
              <a:t>cfs</a:t>
            </a:r>
            <a:endParaRPr lang="en-US" sz="1400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076" name="Straight Connector 78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8" name="Straight Connector 80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107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2A4FB-ED0F-4BEC-9D65-A8AD9119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25" y="1583469"/>
            <a:ext cx="5849166" cy="351521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6643" y="638908"/>
            <a:ext cx="4354769" cy="239150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8469923" y="2936631"/>
            <a:ext cx="457171" cy="590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56756" y="3451097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Teton Dam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137003"/>
              </p:ext>
            </p:extLst>
          </p:nvPr>
        </p:nvGraphicFramePr>
        <p:xfrm>
          <a:off x="1303311" y="3626338"/>
          <a:ext cx="2562347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37">
                  <a:extLst>
                    <a:ext uri="{9D8B030D-6E8A-4147-A177-3AD203B41FA5}">
                      <a16:colId xmlns:a16="http://schemas.microsoft.com/office/drawing/2014/main" val="3715985093"/>
                    </a:ext>
                  </a:extLst>
                </a:gridCol>
                <a:gridCol w="609120">
                  <a:extLst>
                    <a:ext uri="{9D8B030D-6E8A-4147-A177-3AD203B41FA5}">
                      <a16:colId xmlns:a16="http://schemas.microsoft.com/office/drawing/2014/main" val="2250822785"/>
                    </a:ext>
                  </a:extLst>
                </a:gridCol>
                <a:gridCol w="481613">
                  <a:extLst>
                    <a:ext uri="{9D8B030D-6E8A-4147-A177-3AD203B41FA5}">
                      <a16:colId xmlns:a16="http://schemas.microsoft.com/office/drawing/2014/main" val="3521338043"/>
                    </a:ext>
                  </a:extLst>
                </a:gridCol>
                <a:gridCol w="926977">
                  <a:extLst>
                    <a:ext uri="{9D8B030D-6E8A-4147-A177-3AD203B41FA5}">
                      <a16:colId xmlns:a16="http://schemas.microsoft.com/office/drawing/2014/main" val="22345890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Area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Flow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76146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North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18423.14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849758.1071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31356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South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31441.9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1450241.893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6622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49865.04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4491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18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2A4FB-ED0F-4BEC-9D65-A8AD9119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Analysis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316" y="866015"/>
            <a:ext cx="3983761" cy="2351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442" y="1576754"/>
            <a:ext cx="4501712" cy="365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6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C0DA5-33C4-4CF0-80E7-2441A974A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</a:t>
            </a:r>
            <a:r>
              <a:rPr lang="en-US" dirty="0" smtClean="0"/>
              <a:t>using DEM derived catchments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440" y="872594"/>
            <a:ext cx="5199854" cy="36147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281246" y="2063262"/>
            <a:ext cx="1002323" cy="339969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74887" y="2233246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Teton Dam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C0DA5-33C4-4CF0-80E7-2441A974A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</a:t>
            </a:r>
            <a:r>
              <a:rPr lang="en-US" dirty="0" smtClean="0"/>
              <a:t>using DEM derived catchments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277" y="840351"/>
            <a:ext cx="6068272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8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C0DA5-33C4-4CF0-80E7-2441A974A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</a:t>
            </a:r>
            <a:r>
              <a:rPr lang="en-US" dirty="0" smtClean="0"/>
              <a:t>using DEM derived catchments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411" y="692039"/>
            <a:ext cx="5844002" cy="34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0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C0DA5-33C4-4CF0-80E7-2441A974A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</a:t>
            </a:r>
            <a:r>
              <a:rPr lang="en-US" dirty="0" smtClean="0"/>
              <a:t>using DEM derived catchments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137" y="1072662"/>
            <a:ext cx="4750826" cy="294835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760589"/>
              </p:ext>
            </p:extLst>
          </p:nvPr>
        </p:nvGraphicFramePr>
        <p:xfrm>
          <a:off x="5436691" y="685800"/>
          <a:ext cx="5289567" cy="3614740"/>
        </p:xfrm>
        <a:graphic>
          <a:graphicData uri="http://schemas.openxmlformats.org/drawingml/2006/table">
            <a:tbl>
              <a:tblPr/>
              <a:tblGrid>
                <a:gridCol w="1905689">
                  <a:extLst>
                    <a:ext uri="{9D8B030D-6E8A-4147-A177-3AD203B41FA5}">
                      <a16:colId xmlns:a16="http://schemas.microsoft.com/office/drawing/2014/main" val="3205407091"/>
                    </a:ext>
                  </a:extLst>
                </a:gridCol>
                <a:gridCol w="578029">
                  <a:extLst>
                    <a:ext uri="{9D8B030D-6E8A-4147-A177-3AD203B41FA5}">
                      <a16:colId xmlns:a16="http://schemas.microsoft.com/office/drawing/2014/main" val="669602967"/>
                    </a:ext>
                  </a:extLst>
                </a:gridCol>
                <a:gridCol w="578029">
                  <a:extLst>
                    <a:ext uri="{9D8B030D-6E8A-4147-A177-3AD203B41FA5}">
                      <a16:colId xmlns:a16="http://schemas.microsoft.com/office/drawing/2014/main" val="2753499360"/>
                    </a:ext>
                  </a:extLst>
                </a:gridCol>
                <a:gridCol w="758663">
                  <a:extLst>
                    <a:ext uri="{9D8B030D-6E8A-4147-A177-3AD203B41FA5}">
                      <a16:colId xmlns:a16="http://schemas.microsoft.com/office/drawing/2014/main" val="2377476954"/>
                    </a:ext>
                  </a:extLst>
                </a:gridCol>
                <a:gridCol w="710494">
                  <a:extLst>
                    <a:ext uri="{9D8B030D-6E8A-4147-A177-3AD203B41FA5}">
                      <a16:colId xmlns:a16="http://schemas.microsoft.com/office/drawing/2014/main" val="3048621134"/>
                    </a:ext>
                  </a:extLst>
                </a:gridCol>
                <a:gridCol w="758663">
                  <a:extLst>
                    <a:ext uri="{9D8B030D-6E8A-4147-A177-3AD203B41FA5}">
                      <a16:colId xmlns:a16="http://schemas.microsoft.com/office/drawing/2014/main" val="2541128161"/>
                    </a:ext>
                  </a:extLst>
                </a:gridCol>
              </a:tblGrid>
              <a:tr h="1807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h (m)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445153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(ft)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32.81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35.76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39.37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49.21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25818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 size (m^2)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81846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flooding cell num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263621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374113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388076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400301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444522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04027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1.000111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1.000127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1.000128648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1.00013183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1.000136663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901532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(m2 )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26362100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37411300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38807600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40030100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44452200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784013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(m2 )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26365023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37416064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38812592.54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40035377.3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44458274.98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174262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Inundation depth (m)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2.672986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6.306695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6.962580926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7.83265748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9.910620289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984033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Depth (ft)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20.69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22.84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32.52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525102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(m3)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70465512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2.36E+08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270201055.6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313542062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440548875.2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823057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 (m)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18586.41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18586.41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18586.4084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18586.4084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18586.4084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414191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z1 (m)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1488.52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1488.52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1488.52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1488.52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1488.52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89787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z2 (m)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1468.7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1468.7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1468.7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1468.7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1468.7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063708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= V/L (m2 )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3791.2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12694.3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14537.6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16869.4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23702.7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589406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P=Ab/L (m)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1418.51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2013.09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2088.22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2154.01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2391.98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68386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R=A/P (m)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2.673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6.306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6.962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7.832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9.909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21877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0.001066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0.001066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0.001066371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0.00106637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0.001066371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155851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073997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𝑄 = 1 /𝑛*𝐴𝑅^2/3*𝑆o^1/2 (m3 /s)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4768.7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28298.1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34616.7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43449.6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71418.4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495544"/>
                  </a:ext>
                </a:extLst>
              </a:tr>
              <a:tr h="18073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 (ft3 /s) = Q (m3 /s) x 35.3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168334.1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998923.8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1221968.3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1533770.5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2521071.0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621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27889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1522</TotalTime>
  <Words>340</Words>
  <Application>Microsoft Office PowerPoint</Application>
  <PresentationFormat>Widescreen</PresentationFormat>
  <Paragraphs>161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Century Gothic</vt:lpstr>
      <vt:lpstr>Merriweather</vt:lpstr>
      <vt:lpstr>Source Sans Pro</vt:lpstr>
      <vt:lpstr>Wingdings 3</vt:lpstr>
      <vt:lpstr>Slice</vt:lpstr>
      <vt:lpstr>IS hand an effective way to model dam failures?</vt:lpstr>
      <vt:lpstr>Teton dam</vt:lpstr>
      <vt:lpstr>Teton Dam Failure</vt:lpstr>
      <vt:lpstr>Hand Analysis</vt:lpstr>
      <vt:lpstr>Hand Analysis</vt:lpstr>
      <vt:lpstr>Hand using DEM derived catchments</vt:lpstr>
      <vt:lpstr>Hand using DEM derived catchments</vt:lpstr>
      <vt:lpstr>Hand using DEM derived catchments</vt:lpstr>
      <vt:lpstr>Hand using DEM derived catchments</vt:lpstr>
      <vt:lpstr>Comparing results with  Actual Flood Event</vt:lpstr>
      <vt:lpstr>Comparing results with  Actual Flood Event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hand an effective way to model dam failure?</dc:title>
  <dc:creator>Tyler Withers</dc:creator>
  <cp:lastModifiedBy>Lab User</cp:lastModifiedBy>
  <cp:revision>14</cp:revision>
  <dcterms:created xsi:type="dcterms:W3CDTF">2018-11-28T16:28:03Z</dcterms:created>
  <dcterms:modified xsi:type="dcterms:W3CDTF">2018-11-29T17:59:02Z</dcterms:modified>
</cp:coreProperties>
</file>