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3" r:id="rId9"/>
    <p:sldId id="264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936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1" y="685800"/>
            <a:ext cx="9673447" cy="1334194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Scour Analysis on the west fork of the Duchesne River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Tanner Sweat</a:t>
            </a:r>
          </a:p>
          <a:p>
            <a:r>
              <a:rPr lang="en-US" dirty="0" smtClean="0"/>
              <a:t>November 20, 2018</a:t>
            </a:r>
          </a:p>
          <a:p>
            <a:r>
              <a:rPr lang="en-US" dirty="0" smtClean="0"/>
              <a:t>CEE 6440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215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973" y="-159483"/>
            <a:ext cx="8534400" cy="1507067"/>
          </a:xfrm>
        </p:spPr>
        <p:txBody>
          <a:bodyPr/>
          <a:lstStyle/>
          <a:p>
            <a:r>
              <a:rPr lang="en-US" dirty="0" smtClean="0"/>
              <a:t>Rating curve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4758" y="1042783"/>
            <a:ext cx="4983111" cy="2782849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1539400"/>
              </p:ext>
            </p:extLst>
          </p:nvPr>
        </p:nvGraphicFramePr>
        <p:xfrm>
          <a:off x="7209242" y="4351338"/>
          <a:ext cx="4774145" cy="94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Worksheet" r:id="rId4" imgW="4429309" imgH="876156" progId="Excel.Sheet.12">
                  <p:embed/>
                </p:oleObj>
              </mc:Choice>
              <mc:Fallback>
                <p:oleObj name="Worksheet" r:id="rId4" imgW="4429309" imgH="87615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09242" y="4351338"/>
                        <a:ext cx="4774145" cy="944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6111746"/>
              </p:ext>
            </p:extLst>
          </p:nvPr>
        </p:nvGraphicFramePr>
        <p:xfrm>
          <a:off x="0" y="1347584"/>
          <a:ext cx="7000275" cy="4024516"/>
        </p:xfrm>
        <a:graphic>
          <a:graphicData uri="http://schemas.openxmlformats.org/drawingml/2006/table">
            <a:tbl>
              <a:tblPr/>
              <a:tblGrid>
                <a:gridCol w="1720480">
                  <a:extLst>
                    <a:ext uri="{9D8B030D-6E8A-4147-A177-3AD203B41FA5}">
                      <a16:colId xmlns:a16="http://schemas.microsoft.com/office/drawing/2014/main" val="2536972936"/>
                    </a:ext>
                  </a:extLst>
                </a:gridCol>
                <a:gridCol w="461874">
                  <a:extLst>
                    <a:ext uri="{9D8B030D-6E8A-4147-A177-3AD203B41FA5}">
                      <a16:colId xmlns:a16="http://schemas.microsoft.com/office/drawing/2014/main" val="2930506870"/>
                    </a:ext>
                  </a:extLst>
                </a:gridCol>
                <a:gridCol w="658169">
                  <a:extLst>
                    <a:ext uri="{9D8B030D-6E8A-4147-A177-3AD203B41FA5}">
                      <a16:colId xmlns:a16="http://schemas.microsoft.com/office/drawing/2014/main" val="677086079"/>
                    </a:ext>
                  </a:extLst>
                </a:gridCol>
                <a:gridCol w="692811">
                  <a:extLst>
                    <a:ext uri="{9D8B030D-6E8A-4147-A177-3AD203B41FA5}">
                      <a16:colId xmlns:a16="http://schemas.microsoft.com/office/drawing/2014/main" val="385058872"/>
                    </a:ext>
                  </a:extLst>
                </a:gridCol>
                <a:gridCol w="692811">
                  <a:extLst>
                    <a:ext uri="{9D8B030D-6E8A-4147-A177-3AD203B41FA5}">
                      <a16:colId xmlns:a16="http://schemas.microsoft.com/office/drawing/2014/main" val="3660543249"/>
                    </a:ext>
                  </a:extLst>
                </a:gridCol>
                <a:gridCol w="692811">
                  <a:extLst>
                    <a:ext uri="{9D8B030D-6E8A-4147-A177-3AD203B41FA5}">
                      <a16:colId xmlns:a16="http://schemas.microsoft.com/office/drawing/2014/main" val="694537594"/>
                    </a:ext>
                  </a:extLst>
                </a:gridCol>
                <a:gridCol w="681264">
                  <a:extLst>
                    <a:ext uri="{9D8B030D-6E8A-4147-A177-3AD203B41FA5}">
                      <a16:colId xmlns:a16="http://schemas.microsoft.com/office/drawing/2014/main" val="1754310001"/>
                    </a:ext>
                  </a:extLst>
                </a:gridCol>
                <a:gridCol w="681264">
                  <a:extLst>
                    <a:ext uri="{9D8B030D-6E8A-4147-A177-3AD203B41FA5}">
                      <a16:colId xmlns:a16="http://schemas.microsoft.com/office/drawing/2014/main" val="189330149"/>
                    </a:ext>
                  </a:extLst>
                </a:gridCol>
                <a:gridCol w="718791">
                  <a:extLst>
                    <a:ext uri="{9D8B030D-6E8A-4147-A177-3AD203B41FA5}">
                      <a16:colId xmlns:a16="http://schemas.microsoft.com/office/drawing/2014/main" val="4125959994"/>
                    </a:ext>
                  </a:extLst>
                </a:gridCol>
              </a:tblGrid>
              <a:tr h="204008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Stage Height (m)</a:t>
                      </a:r>
                    </a:p>
                  </a:txBody>
                  <a:tcPr marL="8329" marR="8329" marT="83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y =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0.5</a:t>
                      </a:r>
                    </a:p>
                  </a:txBody>
                  <a:tcPr marL="8329" marR="8329" marT="83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8403144"/>
                  </a:ext>
                </a:extLst>
              </a:tr>
              <a:tr h="19473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Stage Height (ft)</a:t>
                      </a:r>
                    </a:p>
                  </a:txBody>
                  <a:tcPr marL="8329" marR="8329" marT="83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y =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1.6404</a:t>
                      </a:r>
                    </a:p>
                  </a:txBody>
                  <a:tcPr marL="8329" marR="8329" marT="83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3.2808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6.56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9.84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19.68504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32.8084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45.9318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562412"/>
                  </a:ext>
                </a:extLst>
              </a:tr>
              <a:tr h="2411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Cell Size (m</a:t>
                      </a:r>
                      <a:r>
                        <a:rPr lang="en-US" sz="10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</a:p>
                  </a:txBody>
                  <a:tcPr marL="8329" marR="8329" marT="83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  <a:r>
                        <a:rPr lang="en-US" sz="10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cell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=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8329" marR="8329" marT="83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987569"/>
                  </a:ext>
                </a:extLst>
              </a:tr>
              <a:tr h="21328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Flooding Cell Num </a:t>
                      </a:r>
                    </a:p>
                  </a:txBody>
                  <a:tcPr marL="8329" marR="8329" marT="83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  <a:r>
                        <a:rPr lang="en-US" sz="10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cell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=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303</a:t>
                      </a:r>
                    </a:p>
                  </a:txBody>
                  <a:tcPr marL="8329" marR="8329" marT="83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455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667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843</a:t>
                      </a:r>
                    </a:p>
                  </a:txBody>
                  <a:tcPr marL="8329" marR="8329" marT="83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1327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1977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2,638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5815743"/>
                  </a:ext>
                </a:extLst>
              </a:tr>
              <a:tr h="21328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Average Bed Slope</a:t>
                      </a:r>
                    </a:p>
                  </a:txBody>
                  <a:tcPr marL="8329" marR="8329" marT="83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</a:t>
                      </a:r>
                      <a:r>
                        <a:rPr lang="en-US" sz="10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 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=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1.000380</a:t>
                      </a:r>
                    </a:p>
                  </a:txBody>
                  <a:tcPr marL="8329" marR="8329" marT="83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1.0010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1.00325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1.00620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1.0143748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1.0223397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1.026971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6527925"/>
                  </a:ext>
                </a:extLst>
              </a:tr>
              <a:tr h="2411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Area of Water Surface (m</a:t>
                      </a:r>
                      <a:r>
                        <a:rPr lang="en-US" sz="10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</a:p>
                  </a:txBody>
                  <a:tcPr marL="8329" marR="8329" marT="83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  <a:r>
                        <a:rPr lang="en-US" sz="10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=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30,300</a:t>
                      </a:r>
                    </a:p>
                  </a:txBody>
                  <a:tcPr marL="8329" marR="8329" marT="83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45,500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66,700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84,300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132700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197700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263,800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354793"/>
                  </a:ext>
                </a:extLst>
              </a:tr>
              <a:tr h="2411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Average Bed Area (m</a:t>
                      </a:r>
                      <a:r>
                        <a:rPr lang="en-US" sz="10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</a:p>
                  </a:txBody>
                  <a:tcPr marL="8329" marR="8329" marT="83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  <a:r>
                        <a:rPr lang="en-US" sz="10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=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30,311.5</a:t>
                      </a:r>
                    </a:p>
                  </a:txBody>
                  <a:tcPr marL="8329" marR="8329" marT="83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45,545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66,917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84,823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134607.53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202116.56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270,915.0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880677"/>
                  </a:ext>
                </a:extLst>
              </a:tr>
              <a:tr h="19473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Avg Inundation Depth (m)</a:t>
                      </a:r>
                    </a:p>
                  </a:txBody>
                  <a:tcPr marL="8329" marR="8329" marT="83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 =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0.385</a:t>
                      </a:r>
                    </a:p>
                  </a:txBody>
                  <a:tcPr marL="8329" marR="8329" marT="83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0.674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1.3112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1.9265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3.6834502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5.7991164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7.834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6976249"/>
                  </a:ext>
                </a:extLst>
              </a:tr>
              <a:tr h="231827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Water Volume (m</a:t>
                      </a:r>
                      <a:r>
                        <a:rPr lang="en-US" sz="10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</a:p>
                  </a:txBody>
                  <a:tcPr marL="8329" marR="8329" marT="83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Vol =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11,672</a:t>
                      </a:r>
                    </a:p>
                  </a:txBody>
                  <a:tcPr marL="8329" marR="8329" marT="83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30,648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87,460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162,402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488793.85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1146485.3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2,066,652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7435795"/>
                  </a:ext>
                </a:extLst>
              </a:tr>
              <a:tr h="19473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Reach Length (m)</a:t>
                      </a:r>
                    </a:p>
                  </a:txBody>
                  <a:tcPr marL="8329" marR="8329" marT="83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 =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2,227</a:t>
                      </a:r>
                    </a:p>
                  </a:txBody>
                  <a:tcPr marL="8329" marR="8329" marT="83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2,227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2,227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2,227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2227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2227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2,227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932455"/>
                  </a:ext>
                </a:extLst>
              </a:tr>
              <a:tr h="21328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Reach Start Elev (m)</a:t>
                      </a:r>
                    </a:p>
                  </a:txBody>
                  <a:tcPr marL="8329" marR="8329" marT="83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z</a:t>
                      </a:r>
                      <a:r>
                        <a:rPr lang="en-US" sz="10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=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2,547.8</a:t>
                      </a:r>
                    </a:p>
                  </a:txBody>
                  <a:tcPr marL="8329" marR="8329" marT="83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2,547.8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2,547.8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2,547.8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2547.8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2547.8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2,547.8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9536797"/>
                  </a:ext>
                </a:extLst>
              </a:tr>
              <a:tr h="21328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Reach End Elev (m)</a:t>
                      </a:r>
                    </a:p>
                  </a:txBody>
                  <a:tcPr marL="8329" marR="8329" marT="83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z</a:t>
                      </a:r>
                      <a:r>
                        <a:rPr lang="en-US" sz="10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=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2,512.4</a:t>
                      </a:r>
                    </a:p>
                  </a:txBody>
                  <a:tcPr marL="8329" marR="8329" marT="83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2,512.4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2,512.4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2,512.4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2512.4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2512.4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2,512.4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0837972"/>
                  </a:ext>
                </a:extLst>
              </a:tr>
              <a:tr h="19473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Cross Sectional Area (m^2)</a:t>
                      </a:r>
                    </a:p>
                  </a:txBody>
                  <a:tcPr marL="8329" marR="8329" marT="83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 =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5.2</a:t>
                      </a:r>
                    </a:p>
                  </a:txBody>
                  <a:tcPr marL="8329" marR="8329" marT="83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13.8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39.3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72.9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219.48534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514.81154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928.0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6054485"/>
                  </a:ext>
                </a:extLst>
              </a:tr>
              <a:tr h="19473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Wetted Perimeter (m)</a:t>
                      </a:r>
                    </a:p>
                  </a:txBody>
                  <a:tcPr marL="8329" marR="8329" marT="83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 =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13.6</a:t>
                      </a:r>
                    </a:p>
                  </a:txBody>
                  <a:tcPr marL="8329" marR="8329" marT="83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20.5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30.0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38.1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60.443436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90.757322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121.7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078136"/>
                  </a:ext>
                </a:extLst>
              </a:tr>
              <a:tr h="19473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Hydraulic Radius (m)</a:t>
                      </a:r>
                    </a:p>
                  </a:txBody>
                  <a:tcPr marL="8329" marR="8329" marT="83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 =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0.39</a:t>
                      </a:r>
                    </a:p>
                  </a:txBody>
                  <a:tcPr marL="8329" marR="8329" marT="83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0.67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1.31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1.91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3.6312518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5.6723968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7.63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103141"/>
                  </a:ext>
                </a:extLst>
              </a:tr>
              <a:tr h="204008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Channel Slope (m/m) </a:t>
                      </a:r>
                    </a:p>
                  </a:txBody>
                  <a:tcPr marL="8329" marR="8329" marT="83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 =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0.0159</a:t>
                      </a:r>
                    </a:p>
                  </a:txBody>
                  <a:tcPr marL="8329" marR="8329" marT="83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0.0159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0.0159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0.0159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0.0158958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0.0158958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0.0159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6370509"/>
                  </a:ext>
                </a:extLst>
              </a:tr>
              <a:tr h="204008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Mannings "n"</a:t>
                      </a:r>
                    </a:p>
                  </a:txBody>
                  <a:tcPr marL="8329" marR="8329" marT="83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 =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0.05</a:t>
                      </a:r>
                    </a:p>
                  </a:txBody>
                  <a:tcPr marL="8329" marR="8329" marT="83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0.05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0.05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0.05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0.05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0.05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0.05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5415096"/>
                  </a:ext>
                </a:extLst>
              </a:tr>
              <a:tr h="231827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Flow (m</a:t>
                      </a:r>
                      <a:r>
                        <a:rPr lang="en-US" sz="10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/s)</a:t>
                      </a:r>
                    </a:p>
                  </a:txBody>
                  <a:tcPr marL="8329" marR="8329" marT="83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Q =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7.0</a:t>
                      </a:r>
                    </a:p>
                  </a:txBody>
                  <a:tcPr marL="8329" marR="8329" marT="83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26.6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118.4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283.5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1307.5188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4128.8667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9,067.9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8564"/>
                  </a:ext>
                </a:extLst>
              </a:tr>
              <a:tr h="204008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Flow (cfs)</a:t>
                      </a:r>
                    </a:p>
                  </a:txBody>
                  <a:tcPr marL="8329" marR="8329" marT="83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Q =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247.02</a:t>
                      </a:r>
                    </a:p>
                  </a:txBody>
                  <a:tcPr marL="8329" marR="8329" marT="83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941.07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4,180.5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10,012.7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46174.634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145809.69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320,231.27</a:t>
                      </a:r>
                    </a:p>
                  </a:txBody>
                  <a:tcPr marL="8329" marR="8329" marT="83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34819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7487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973" y="173892"/>
            <a:ext cx="8534400" cy="1507067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52475" y="1447800"/>
            <a:ext cx="9400330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USED DEM and NHD Streams Data to perform HAND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Determined Design Flows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Highest Recorded Q = 165.65 </a:t>
            </a:r>
            <a:r>
              <a:rPr lang="en-US" sz="2400" dirty="0" err="1" smtClean="0"/>
              <a:t>cfs</a:t>
            </a:r>
            <a:endParaRPr lang="en-US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25 Year Flood Q = 518 </a:t>
            </a:r>
            <a:r>
              <a:rPr lang="en-US" sz="2400" dirty="0" err="1" smtClean="0"/>
              <a:t>cfs</a:t>
            </a:r>
            <a:endParaRPr lang="en-US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Developed Rating Curve for Stream Reach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Use Hydraulic Properties of Stream Reach to Design Riprap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438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1262" y="2287057"/>
            <a:ext cx="4983163" cy="1507067"/>
          </a:xfrm>
        </p:spPr>
        <p:txBody>
          <a:bodyPr>
            <a:normAutofit/>
          </a:bodyPr>
          <a:lstStyle/>
          <a:p>
            <a:r>
              <a:rPr lang="en-US" sz="6000" dirty="0" smtClean="0"/>
              <a:t>Questions?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95884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023" y="297717"/>
            <a:ext cx="8534400" cy="1507067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33450" y="2028825"/>
            <a:ext cx="7478329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Background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Design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Height Above Nearest Drainage (HAND)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Rating Curve</a:t>
            </a:r>
          </a:p>
        </p:txBody>
      </p:sp>
    </p:spTree>
    <p:extLst>
      <p:ext uri="{BB962C8B-B14F-4D97-AF65-F5344CB8AC3E}">
        <p14:creationId xmlns:p14="http://schemas.microsoft.com/office/powerpoint/2010/main" val="3173789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023" y="297717"/>
            <a:ext cx="8534400" cy="1507067"/>
          </a:xfrm>
        </p:spPr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457" y="2311554"/>
            <a:ext cx="3423234" cy="443006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892829" y="3640975"/>
            <a:ext cx="473826" cy="282632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892829" y="232755"/>
            <a:ext cx="2086760" cy="3408220"/>
          </a:xfrm>
          <a:prstGeom prst="line">
            <a:avLst/>
          </a:prstGeom>
          <a:ln w="28575">
            <a:solidFill>
              <a:srgbClr val="FFC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892829" y="3923607"/>
            <a:ext cx="2086760" cy="1487977"/>
          </a:xfrm>
          <a:prstGeom prst="line">
            <a:avLst/>
          </a:prstGeom>
          <a:ln w="28575">
            <a:solidFill>
              <a:srgbClr val="FFC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366655" y="232755"/>
            <a:ext cx="8404167" cy="3408220"/>
          </a:xfrm>
          <a:prstGeom prst="line">
            <a:avLst/>
          </a:prstGeom>
          <a:ln w="19050">
            <a:solidFill>
              <a:srgbClr val="FFC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366655" y="3923607"/>
            <a:ext cx="8404167" cy="1487977"/>
          </a:xfrm>
          <a:prstGeom prst="line">
            <a:avLst/>
          </a:prstGeom>
          <a:ln w="19050">
            <a:solidFill>
              <a:srgbClr val="FFC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7" t="5175" r="6755" b="7668"/>
          <a:stretch/>
        </p:blipFill>
        <p:spPr>
          <a:xfrm>
            <a:off x="4979589" y="232755"/>
            <a:ext cx="6791233" cy="5178829"/>
          </a:xfrm>
        </p:spPr>
      </p:pic>
    </p:spTree>
    <p:extLst>
      <p:ext uri="{BB962C8B-B14F-4D97-AF65-F5344CB8AC3E}">
        <p14:creationId xmlns:p14="http://schemas.microsoft.com/office/powerpoint/2010/main" val="1088049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501" y="0"/>
            <a:ext cx="8534400" cy="908612"/>
          </a:xfrm>
        </p:spPr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3838575" y="908612"/>
            <a:ext cx="8134350" cy="5629739"/>
            <a:chOff x="4391025" y="697621"/>
            <a:chExt cx="7600950" cy="5250180"/>
          </a:xfrm>
        </p:grpSpPr>
        <p:grpSp>
          <p:nvGrpSpPr>
            <p:cNvPr id="14" name="Group 13"/>
            <p:cNvGrpSpPr/>
            <p:nvPr/>
          </p:nvGrpSpPr>
          <p:grpSpPr>
            <a:xfrm>
              <a:off x="4391025" y="697621"/>
              <a:ext cx="7600950" cy="5250180"/>
              <a:chOff x="0" y="0"/>
              <a:chExt cx="5638800" cy="4099560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5638800" cy="4099560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540" y="83820"/>
                <a:ext cx="396240" cy="481330"/>
              </a:xfrm>
              <a:prstGeom prst="rect">
                <a:avLst/>
              </a:prstGeom>
              <a:noFill/>
            </p:spPr>
          </p:pic>
        </p:grpSp>
        <p:sp>
          <p:nvSpPr>
            <p:cNvPr id="24" name="Text Box 2"/>
            <p:cNvSpPr txBox="1">
              <a:spLocks noChangeArrowheads="1"/>
            </p:cNvSpPr>
            <p:nvPr/>
          </p:nvSpPr>
          <p:spPr bwMode="auto">
            <a:xfrm>
              <a:off x="5905500" y="3032760"/>
              <a:ext cx="733425" cy="28995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Dugway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V="1">
              <a:off x="6638925" y="1795606"/>
              <a:ext cx="1614878" cy="138213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 Box 2"/>
            <p:cNvSpPr txBox="1">
              <a:spLocks noChangeArrowheads="1"/>
            </p:cNvSpPr>
            <p:nvPr/>
          </p:nvSpPr>
          <p:spPr bwMode="auto">
            <a:xfrm>
              <a:off x="4832701" y="4071897"/>
              <a:ext cx="1173480" cy="47879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West Fork of Duchesne River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6035992" y="4331213"/>
              <a:ext cx="472440" cy="35052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 Box 2"/>
            <p:cNvSpPr txBox="1">
              <a:spLocks noChangeArrowheads="1"/>
            </p:cNvSpPr>
            <p:nvPr/>
          </p:nvSpPr>
          <p:spPr bwMode="auto">
            <a:xfrm>
              <a:off x="10763251" y="1944125"/>
              <a:ext cx="1028700" cy="28995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Bank Erosion</a:t>
              </a:r>
              <a:endPara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cxnSp>
          <p:nvCxnSpPr>
            <p:cNvPr id="31" name="Straight Arrow Connector 30"/>
            <p:cNvCxnSpPr>
              <a:stCxn id="30" idx="2"/>
            </p:cNvCxnSpPr>
            <p:nvPr/>
          </p:nvCxnSpPr>
          <p:spPr>
            <a:xfrm flipH="1">
              <a:off x="10534650" y="2234076"/>
              <a:ext cx="742951" cy="183782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565501" y="1514475"/>
            <a:ext cx="27301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Bank Erosion below the Dugway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191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023" y="297717"/>
            <a:ext cx="8534400" cy="1507067"/>
          </a:xfrm>
        </p:spPr>
        <p:txBody>
          <a:bodyPr/>
          <a:lstStyle/>
          <a:p>
            <a:r>
              <a:rPr lang="en-US" dirty="0" smtClean="0"/>
              <a:t>Design project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8846" y="2295525"/>
            <a:ext cx="4514377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Design Riprap to Armor Stream Bank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Riprap Design Variables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Velocity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Depth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Flow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HAND Analysis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0474" y="1051250"/>
            <a:ext cx="6854826" cy="51411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48475" y="6192370"/>
            <a:ext cx="35173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http://www.boulder-walls.com/?page_id=69</a:t>
            </a:r>
          </a:p>
        </p:txBody>
      </p:sp>
    </p:spTree>
    <p:extLst>
      <p:ext uri="{BB962C8B-B14F-4D97-AF65-F5344CB8AC3E}">
        <p14:creationId xmlns:p14="http://schemas.microsoft.com/office/powerpoint/2010/main" val="2678262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023" y="297717"/>
            <a:ext cx="8534400" cy="1507067"/>
          </a:xfrm>
        </p:spPr>
        <p:txBody>
          <a:bodyPr/>
          <a:lstStyle/>
          <a:p>
            <a:r>
              <a:rPr lang="en-US" dirty="0" smtClean="0"/>
              <a:t>Design Flow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0474" y="1051250"/>
            <a:ext cx="6854826" cy="51411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48475" y="6192370"/>
            <a:ext cx="35173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http://www.boulder-walls.com/?page_id=69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4850" y="2047875"/>
            <a:ext cx="388279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Needed a Design Flow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Stream Stats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5 years of flow data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Q = 165.6 </a:t>
            </a:r>
            <a:r>
              <a:rPr lang="en-US" sz="2400" dirty="0" err="1" smtClean="0"/>
              <a:t>cfs</a:t>
            </a:r>
            <a:endParaRPr lang="en-US" sz="2400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25 Year Flood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Q = 518 </a:t>
            </a:r>
            <a:r>
              <a:rPr lang="en-US" sz="2400" dirty="0" err="1" smtClean="0"/>
              <a:t>cfs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90847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023" y="297717"/>
            <a:ext cx="8534400" cy="1507067"/>
          </a:xfrm>
        </p:spPr>
        <p:txBody>
          <a:bodyPr/>
          <a:lstStyle/>
          <a:p>
            <a:r>
              <a:rPr lang="en-US" dirty="0" smtClean="0"/>
              <a:t>Hand Analysis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8847" y="2295525"/>
            <a:ext cx="395502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Used NHD Streams and DEM to perform Hand Analysis 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8" t="5139" r="5353" b="7639"/>
          <a:stretch/>
        </p:blipFill>
        <p:spPr>
          <a:xfrm>
            <a:off x="4619625" y="872123"/>
            <a:ext cx="7458075" cy="564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574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5" t="5416" r="5139" b="6945"/>
          <a:stretch/>
        </p:blipFill>
        <p:spPr>
          <a:xfrm>
            <a:off x="1524000" y="0"/>
            <a:ext cx="89882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13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973" y="-159483"/>
            <a:ext cx="8534400" cy="1507067"/>
          </a:xfrm>
        </p:spPr>
        <p:txBody>
          <a:bodyPr/>
          <a:lstStyle/>
          <a:p>
            <a:r>
              <a:rPr lang="en-US" dirty="0" smtClean="0"/>
              <a:t>Rating curve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427912"/>
              </p:ext>
            </p:extLst>
          </p:nvPr>
        </p:nvGraphicFramePr>
        <p:xfrm>
          <a:off x="606973" y="1033259"/>
          <a:ext cx="5212802" cy="4605537"/>
        </p:xfrm>
        <a:graphic>
          <a:graphicData uri="http://schemas.openxmlformats.org/drawingml/2006/table">
            <a:tbl>
              <a:tblPr/>
              <a:tblGrid>
                <a:gridCol w="1809452">
                  <a:extLst>
                    <a:ext uri="{9D8B030D-6E8A-4147-A177-3AD203B41FA5}">
                      <a16:colId xmlns:a16="http://schemas.microsoft.com/office/drawing/2014/main" val="3497716479"/>
                    </a:ext>
                  </a:extLst>
                </a:gridCol>
                <a:gridCol w="485759">
                  <a:extLst>
                    <a:ext uri="{9D8B030D-6E8A-4147-A177-3AD203B41FA5}">
                      <a16:colId xmlns:a16="http://schemas.microsoft.com/office/drawing/2014/main" val="1179740852"/>
                    </a:ext>
                  </a:extLst>
                </a:gridCol>
                <a:gridCol w="728638">
                  <a:extLst>
                    <a:ext uri="{9D8B030D-6E8A-4147-A177-3AD203B41FA5}">
                      <a16:colId xmlns:a16="http://schemas.microsoft.com/office/drawing/2014/main" val="3566782526"/>
                    </a:ext>
                  </a:extLst>
                </a:gridCol>
                <a:gridCol w="716495">
                  <a:extLst>
                    <a:ext uri="{9D8B030D-6E8A-4147-A177-3AD203B41FA5}">
                      <a16:colId xmlns:a16="http://schemas.microsoft.com/office/drawing/2014/main" val="3794734886"/>
                    </a:ext>
                  </a:extLst>
                </a:gridCol>
                <a:gridCol w="716495">
                  <a:extLst>
                    <a:ext uri="{9D8B030D-6E8A-4147-A177-3AD203B41FA5}">
                      <a16:colId xmlns:a16="http://schemas.microsoft.com/office/drawing/2014/main" val="1505888471"/>
                    </a:ext>
                  </a:extLst>
                </a:gridCol>
                <a:gridCol w="755963">
                  <a:extLst>
                    <a:ext uri="{9D8B030D-6E8A-4147-A177-3AD203B41FA5}">
                      <a16:colId xmlns:a16="http://schemas.microsoft.com/office/drawing/2014/main" val="2970416250"/>
                    </a:ext>
                  </a:extLst>
                </a:gridCol>
              </a:tblGrid>
              <a:tr h="21612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Stage Height (m)</a:t>
                      </a:r>
                    </a:p>
                  </a:txBody>
                  <a:tcPr marL="8348" marR="8348" marT="83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y =</a:t>
                      </a:r>
                    </a:p>
                  </a:txBody>
                  <a:tcPr marL="8348" marR="8348" marT="8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348" marR="8348" marT="8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8348" marR="8348" marT="8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8348" marR="8348" marT="8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8348" marR="8348" marT="8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748004"/>
                  </a:ext>
                </a:extLst>
              </a:tr>
              <a:tr h="21612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Stage Height (ft)</a:t>
                      </a:r>
                    </a:p>
                  </a:txBody>
                  <a:tcPr marL="8348" marR="8348" marT="83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y =</a:t>
                      </a:r>
                    </a:p>
                  </a:txBody>
                  <a:tcPr marL="8348" marR="8348" marT="8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3.2808</a:t>
                      </a:r>
                    </a:p>
                  </a:txBody>
                  <a:tcPr marL="8348" marR="8348" marT="8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19.6850</a:t>
                      </a:r>
                    </a:p>
                  </a:txBody>
                  <a:tcPr marL="8348" marR="8348" marT="8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32.81</a:t>
                      </a:r>
                    </a:p>
                  </a:txBody>
                  <a:tcPr marL="8348" marR="8348" marT="8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45.93</a:t>
                      </a:r>
                    </a:p>
                  </a:txBody>
                  <a:tcPr marL="8348" marR="8348" marT="8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6044958"/>
                  </a:ext>
                </a:extLst>
              </a:tr>
              <a:tr h="25542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Cell Size (m</a:t>
                      </a:r>
                      <a:r>
                        <a:rPr lang="en-US" sz="11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</a:p>
                  </a:txBody>
                  <a:tcPr marL="8348" marR="8348" marT="83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  <a:r>
                        <a:rPr lang="en-US" sz="11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cell</a:t>
                      </a: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=</a:t>
                      </a:r>
                    </a:p>
                  </a:txBody>
                  <a:tcPr marL="8348" marR="8348" marT="8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8348" marR="8348" marT="8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8348" marR="8348" marT="8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8348" marR="8348" marT="8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8348" marR="8348" marT="8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1224751"/>
                  </a:ext>
                </a:extLst>
              </a:tr>
              <a:tr h="225949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Flooding Cell Num </a:t>
                      </a:r>
                    </a:p>
                  </a:txBody>
                  <a:tcPr marL="8348" marR="8348" marT="83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  <a:r>
                        <a:rPr lang="en-US" sz="11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cell</a:t>
                      </a: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=</a:t>
                      </a:r>
                    </a:p>
                  </a:txBody>
                  <a:tcPr marL="8348" marR="8348" marT="8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455</a:t>
                      </a:r>
                    </a:p>
                  </a:txBody>
                  <a:tcPr marL="8348" marR="8348" marT="8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1,327</a:t>
                      </a:r>
                    </a:p>
                  </a:txBody>
                  <a:tcPr marL="8348" marR="8348" marT="8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1,977</a:t>
                      </a:r>
                    </a:p>
                  </a:txBody>
                  <a:tcPr marL="8348" marR="8348" marT="8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2,638</a:t>
                      </a:r>
                    </a:p>
                  </a:txBody>
                  <a:tcPr marL="8348" marR="8348" marT="8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051840"/>
                  </a:ext>
                </a:extLst>
              </a:tr>
              <a:tr h="225949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Average Bed Slope</a:t>
                      </a:r>
                    </a:p>
                  </a:txBody>
                  <a:tcPr marL="8348" marR="8348" marT="83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</a:t>
                      </a:r>
                      <a:r>
                        <a:rPr lang="en-US" sz="11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 </a:t>
                      </a: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=</a:t>
                      </a:r>
                    </a:p>
                  </a:txBody>
                  <a:tcPr marL="8348" marR="8348" marT="8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1.000985</a:t>
                      </a:r>
                    </a:p>
                  </a:txBody>
                  <a:tcPr marL="8348" marR="8348" marT="8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1.0144</a:t>
                      </a:r>
                    </a:p>
                  </a:txBody>
                  <a:tcPr marL="8348" marR="8348" marT="8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1.02234</a:t>
                      </a:r>
                    </a:p>
                  </a:txBody>
                  <a:tcPr marL="8348" marR="8348" marT="8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1.02697</a:t>
                      </a:r>
                    </a:p>
                  </a:txBody>
                  <a:tcPr marL="8348" marR="8348" marT="8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647798"/>
                  </a:ext>
                </a:extLst>
              </a:tr>
              <a:tr h="404373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Area of Water Surface (m</a:t>
                      </a:r>
                      <a:r>
                        <a:rPr lang="en-US" sz="11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</a:p>
                  </a:txBody>
                  <a:tcPr marL="8348" marR="8348" marT="83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  <a:r>
                        <a:rPr lang="en-US" sz="11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</a:t>
                      </a: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=</a:t>
                      </a:r>
                    </a:p>
                  </a:txBody>
                  <a:tcPr marL="8348" marR="8348" marT="8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45,500</a:t>
                      </a:r>
                    </a:p>
                  </a:txBody>
                  <a:tcPr marL="8348" marR="8348" marT="8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132,700</a:t>
                      </a:r>
                    </a:p>
                  </a:txBody>
                  <a:tcPr marL="8348" marR="8348" marT="8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197,700</a:t>
                      </a:r>
                    </a:p>
                  </a:txBody>
                  <a:tcPr marL="8348" marR="8348" marT="8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263,800</a:t>
                      </a:r>
                    </a:p>
                  </a:txBody>
                  <a:tcPr marL="8348" marR="8348" marT="8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72645"/>
                  </a:ext>
                </a:extLst>
              </a:tr>
              <a:tr h="25542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Average Bed Area (m</a:t>
                      </a:r>
                      <a:r>
                        <a:rPr lang="en-US" sz="11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</a:p>
                  </a:txBody>
                  <a:tcPr marL="8348" marR="8348" marT="83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  <a:r>
                        <a:rPr lang="en-US" sz="11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</a:t>
                      </a: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=</a:t>
                      </a:r>
                    </a:p>
                  </a:txBody>
                  <a:tcPr marL="8348" marR="8348" marT="8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45,544.8</a:t>
                      </a:r>
                    </a:p>
                  </a:txBody>
                  <a:tcPr marL="8348" marR="8348" marT="8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134,608</a:t>
                      </a:r>
                    </a:p>
                  </a:txBody>
                  <a:tcPr marL="8348" marR="8348" marT="8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202,117</a:t>
                      </a:r>
                    </a:p>
                  </a:txBody>
                  <a:tcPr marL="8348" marR="8348" marT="8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270,915</a:t>
                      </a:r>
                    </a:p>
                  </a:txBody>
                  <a:tcPr marL="8348" marR="8348" marT="8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5812606"/>
                  </a:ext>
                </a:extLst>
              </a:tr>
              <a:tr h="20709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Avg Inundation Depth (m)</a:t>
                      </a:r>
                    </a:p>
                  </a:txBody>
                  <a:tcPr marL="8348" marR="8348" marT="83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 =</a:t>
                      </a:r>
                    </a:p>
                  </a:txBody>
                  <a:tcPr marL="8348" marR="8348" marT="8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0.674</a:t>
                      </a:r>
                    </a:p>
                  </a:txBody>
                  <a:tcPr marL="8348" marR="8348" marT="8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3.683</a:t>
                      </a:r>
                    </a:p>
                  </a:txBody>
                  <a:tcPr marL="8348" marR="8348" marT="8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5.7991</a:t>
                      </a:r>
                    </a:p>
                  </a:txBody>
                  <a:tcPr marL="8348" marR="8348" marT="8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7.8342</a:t>
                      </a:r>
                    </a:p>
                  </a:txBody>
                  <a:tcPr marL="8348" marR="8348" marT="8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2076624"/>
                  </a:ext>
                </a:extLst>
              </a:tr>
              <a:tr h="24559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Water Volume (m</a:t>
                      </a:r>
                      <a:r>
                        <a:rPr lang="en-US" sz="11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</a:p>
                  </a:txBody>
                  <a:tcPr marL="8348" marR="8348" marT="83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Vol =</a:t>
                      </a:r>
                    </a:p>
                  </a:txBody>
                  <a:tcPr marL="8348" marR="8348" marT="8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30,648</a:t>
                      </a:r>
                    </a:p>
                  </a:txBody>
                  <a:tcPr marL="8348" marR="8348" marT="8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488,794</a:t>
                      </a:r>
                    </a:p>
                  </a:txBody>
                  <a:tcPr marL="8348" marR="8348" marT="8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1,146,485</a:t>
                      </a:r>
                    </a:p>
                  </a:txBody>
                  <a:tcPr marL="8348" marR="8348" marT="8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2,066,652</a:t>
                      </a:r>
                    </a:p>
                  </a:txBody>
                  <a:tcPr marL="8348" marR="8348" marT="8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890151"/>
                  </a:ext>
                </a:extLst>
              </a:tr>
              <a:tr h="20709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Reach Length (m)</a:t>
                      </a:r>
                    </a:p>
                  </a:txBody>
                  <a:tcPr marL="8348" marR="8348" marT="83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 =</a:t>
                      </a:r>
                    </a:p>
                  </a:txBody>
                  <a:tcPr marL="8348" marR="8348" marT="8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2,227</a:t>
                      </a:r>
                    </a:p>
                  </a:txBody>
                  <a:tcPr marL="8348" marR="8348" marT="8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2,227</a:t>
                      </a:r>
                    </a:p>
                  </a:txBody>
                  <a:tcPr marL="8348" marR="8348" marT="8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2,227</a:t>
                      </a:r>
                    </a:p>
                  </a:txBody>
                  <a:tcPr marL="8348" marR="8348" marT="8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2,227</a:t>
                      </a:r>
                    </a:p>
                  </a:txBody>
                  <a:tcPr marL="8348" marR="8348" marT="8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388870"/>
                  </a:ext>
                </a:extLst>
              </a:tr>
              <a:tr h="225949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Reach Start Elev (m)</a:t>
                      </a:r>
                    </a:p>
                  </a:txBody>
                  <a:tcPr marL="8348" marR="8348" marT="83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z</a:t>
                      </a:r>
                      <a:r>
                        <a:rPr lang="en-US" sz="11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=</a:t>
                      </a:r>
                    </a:p>
                  </a:txBody>
                  <a:tcPr marL="8348" marR="8348" marT="8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2,547.8</a:t>
                      </a:r>
                    </a:p>
                  </a:txBody>
                  <a:tcPr marL="8348" marR="8348" marT="8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2,547.8</a:t>
                      </a:r>
                    </a:p>
                  </a:txBody>
                  <a:tcPr marL="8348" marR="8348" marT="8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2,547.8</a:t>
                      </a:r>
                    </a:p>
                  </a:txBody>
                  <a:tcPr marL="8348" marR="8348" marT="8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2,547.8</a:t>
                      </a:r>
                    </a:p>
                  </a:txBody>
                  <a:tcPr marL="8348" marR="8348" marT="8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1879805"/>
                  </a:ext>
                </a:extLst>
              </a:tr>
              <a:tr h="225949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Reach End Elev (m)</a:t>
                      </a:r>
                    </a:p>
                  </a:txBody>
                  <a:tcPr marL="8348" marR="8348" marT="83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z</a:t>
                      </a:r>
                      <a:r>
                        <a:rPr lang="en-US" sz="11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=</a:t>
                      </a:r>
                    </a:p>
                  </a:txBody>
                  <a:tcPr marL="8348" marR="8348" marT="8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2,512.4</a:t>
                      </a:r>
                    </a:p>
                  </a:txBody>
                  <a:tcPr marL="8348" marR="8348" marT="8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2,512.4</a:t>
                      </a:r>
                    </a:p>
                  </a:txBody>
                  <a:tcPr marL="8348" marR="8348" marT="8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2,512.4</a:t>
                      </a:r>
                    </a:p>
                  </a:txBody>
                  <a:tcPr marL="8348" marR="8348" marT="8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2,512.4</a:t>
                      </a:r>
                    </a:p>
                  </a:txBody>
                  <a:tcPr marL="8348" marR="8348" marT="8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9221515"/>
                  </a:ext>
                </a:extLst>
              </a:tr>
              <a:tr h="404373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Cross Sectional Area (m^2)</a:t>
                      </a:r>
                    </a:p>
                  </a:txBody>
                  <a:tcPr marL="8348" marR="8348" marT="83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 =</a:t>
                      </a:r>
                    </a:p>
                  </a:txBody>
                  <a:tcPr marL="8348" marR="8348" marT="8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13.8</a:t>
                      </a:r>
                    </a:p>
                  </a:txBody>
                  <a:tcPr marL="8348" marR="8348" marT="8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219.5</a:t>
                      </a:r>
                    </a:p>
                  </a:txBody>
                  <a:tcPr marL="8348" marR="8348" marT="8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514.8</a:t>
                      </a:r>
                    </a:p>
                  </a:txBody>
                  <a:tcPr marL="8348" marR="8348" marT="8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928.0</a:t>
                      </a:r>
                    </a:p>
                  </a:txBody>
                  <a:tcPr marL="8348" marR="8348" marT="8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562445"/>
                  </a:ext>
                </a:extLst>
              </a:tr>
              <a:tr h="20709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Wetted Perimeter (m)</a:t>
                      </a:r>
                    </a:p>
                  </a:txBody>
                  <a:tcPr marL="8348" marR="8348" marT="83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 =</a:t>
                      </a:r>
                    </a:p>
                  </a:txBody>
                  <a:tcPr marL="8348" marR="8348" marT="8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20.5</a:t>
                      </a:r>
                    </a:p>
                  </a:txBody>
                  <a:tcPr marL="8348" marR="8348" marT="8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60.4</a:t>
                      </a:r>
                    </a:p>
                  </a:txBody>
                  <a:tcPr marL="8348" marR="8348" marT="8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90.8</a:t>
                      </a:r>
                    </a:p>
                  </a:txBody>
                  <a:tcPr marL="8348" marR="8348" marT="8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121.7</a:t>
                      </a:r>
                    </a:p>
                  </a:txBody>
                  <a:tcPr marL="8348" marR="8348" marT="8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140143"/>
                  </a:ext>
                </a:extLst>
              </a:tr>
              <a:tr h="20709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Hydraulic Radius (m)</a:t>
                      </a:r>
                    </a:p>
                  </a:txBody>
                  <a:tcPr marL="8348" marR="8348" marT="83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 =</a:t>
                      </a:r>
                    </a:p>
                  </a:txBody>
                  <a:tcPr marL="8348" marR="8348" marT="8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0.67</a:t>
                      </a:r>
                    </a:p>
                  </a:txBody>
                  <a:tcPr marL="8348" marR="8348" marT="8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3.63</a:t>
                      </a:r>
                    </a:p>
                  </a:txBody>
                  <a:tcPr marL="8348" marR="8348" marT="8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5.67</a:t>
                      </a:r>
                    </a:p>
                  </a:txBody>
                  <a:tcPr marL="8348" marR="8348" marT="8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7.63</a:t>
                      </a:r>
                    </a:p>
                  </a:txBody>
                  <a:tcPr marL="8348" marR="8348" marT="8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9707863"/>
                  </a:ext>
                </a:extLst>
              </a:tr>
              <a:tr h="20709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Channel Slope (m/m) </a:t>
                      </a:r>
                    </a:p>
                  </a:txBody>
                  <a:tcPr marL="8348" marR="8348" marT="83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 =</a:t>
                      </a:r>
                    </a:p>
                  </a:txBody>
                  <a:tcPr marL="8348" marR="8348" marT="8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0.0159</a:t>
                      </a:r>
                    </a:p>
                  </a:txBody>
                  <a:tcPr marL="8348" marR="8348" marT="8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0.0159</a:t>
                      </a:r>
                    </a:p>
                  </a:txBody>
                  <a:tcPr marL="8348" marR="8348" marT="8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0.0159</a:t>
                      </a:r>
                    </a:p>
                  </a:txBody>
                  <a:tcPr marL="8348" marR="8348" marT="8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0.0159</a:t>
                      </a:r>
                    </a:p>
                  </a:txBody>
                  <a:tcPr marL="8348" marR="8348" marT="8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4175932"/>
                  </a:ext>
                </a:extLst>
              </a:tr>
              <a:tr h="20709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Mannings "n"</a:t>
                      </a:r>
                    </a:p>
                  </a:txBody>
                  <a:tcPr marL="8348" marR="8348" marT="83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 =</a:t>
                      </a:r>
                    </a:p>
                  </a:txBody>
                  <a:tcPr marL="8348" marR="8348" marT="8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0.05</a:t>
                      </a:r>
                    </a:p>
                  </a:txBody>
                  <a:tcPr marL="8348" marR="8348" marT="8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0.05</a:t>
                      </a:r>
                    </a:p>
                  </a:txBody>
                  <a:tcPr marL="8348" marR="8348" marT="8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0.05</a:t>
                      </a:r>
                    </a:p>
                  </a:txBody>
                  <a:tcPr marL="8348" marR="8348" marT="8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0.05</a:t>
                      </a:r>
                    </a:p>
                  </a:txBody>
                  <a:tcPr marL="8348" marR="8348" marT="8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915724"/>
                  </a:ext>
                </a:extLst>
              </a:tr>
              <a:tr h="24559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Flow (m</a:t>
                      </a:r>
                      <a:r>
                        <a:rPr lang="en-US" sz="11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/s)</a:t>
                      </a:r>
                    </a:p>
                  </a:txBody>
                  <a:tcPr marL="8348" marR="8348" marT="83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Q =</a:t>
                      </a:r>
                    </a:p>
                  </a:txBody>
                  <a:tcPr marL="8348" marR="8348" marT="8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26.6</a:t>
                      </a:r>
                    </a:p>
                  </a:txBody>
                  <a:tcPr marL="8348" marR="8348" marT="8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1,307.5</a:t>
                      </a:r>
                    </a:p>
                  </a:txBody>
                  <a:tcPr marL="8348" marR="8348" marT="8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4,128.9</a:t>
                      </a:r>
                    </a:p>
                  </a:txBody>
                  <a:tcPr marL="8348" marR="8348" marT="8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9,067.9</a:t>
                      </a:r>
                    </a:p>
                  </a:txBody>
                  <a:tcPr marL="8348" marR="8348" marT="8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8207104"/>
                  </a:ext>
                </a:extLst>
              </a:tr>
              <a:tr h="21612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Flow (cfs)</a:t>
                      </a:r>
                    </a:p>
                  </a:txBody>
                  <a:tcPr marL="8348" marR="8348" marT="83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Q =</a:t>
                      </a:r>
                    </a:p>
                  </a:txBody>
                  <a:tcPr marL="8348" marR="8348" marT="8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941.07</a:t>
                      </a:r>
                    </a:p>
                  </a:txBody>
                  <a:tcPr marL="8348" marR="8348" marT="8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46,174.63</a:t>
                      </a:r>
                    </a:p>
                  </a:txBody>
                  <a:tcPr marL="8348" marR="8348" marT="8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145,809.7</a:t>
                      </a:r>
                    </a:p>
                  </a:txBody>
                  <a:tcPr marL="8348" marR="8348" marT="8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320,231.3</a:t>
                      </a:r>
                    </a:p>
                  </a:txBody>
                  <a:tcPr marL="8348" marR="8348" marT="8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072976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5777" y="1033259"/>
            <a:ext cx="5364945" cy="3011685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016408"/>
              </p:ext>
            </p:extLst>
          </p:nvPr>
        </p:nvGraphicFramePr>
        <p:xfrm>
          <a:off x="6281738" y="4526756"/>
          <a:ext cx="4483100" cy="866775"/>
        </p:xfrm>
        <a:graphic>
          <a:graphicData uri="http://schemas.openxmlformats.org/drawingml/2006/table">
            <a:tbl>
              <a:tblPr/>
              <a:tblGrid>
                <a:gridCol w="965884">
                  <a:extLst>
                    <a:ext uri="{9D8B030D-6E8A-4147-A177-3AD203B41FA5}">
                      <a16:colId xmlns:a16="http://schemas.microsoft.com/office/drawing/2014/main" val="611862461"/>
                    </a:ext>
                  </a:extLst>
                </a:gridCol>
                <a:gridCol w="467056">
                  <a:extLst>
                    <a:ext uri="{9D8B030D-6E8A-4147-A177-3AD203B41FA5}">
                      <a16:colId xmlns:a16="http://schemas.microsoft.com/office/drawing/2014/main" val="1889868837"/>
                    </a:ext>
                  </a:extLst>
                </a:gridCol>
                <a:gridCol w="610032">
                  <a:extLst>
                    <a:ext uri="{9D8B030D-6E8A-4147-A177-3AD203B41FA5}">
                      <a16:colId xmlns:a16="http://schemas.microsoft.com/office/drawing/2014/main" val="3176271170"/>
                    </a:ext>
                  </a:extLst>
                </a:gridCol>
                <a:gridCol w="610032">
                  <a:extLst>
                    <a:ext uri="{9D8B030D-6E8A-4147-A177-3AD203B41FA5}">
                      <a16:colId xmlns:a16="http://schemas.microsoft.com/office/drawing/2014/main" val="2468481495"/>
                    </a:ext>
                  </a:extLst>
                </a:gridCol>
                <a:gridCol w="610032">
                  <a:extLst>
                    <a:ext uri="{9D8B030D-6E8A-4147-A177-3AD203B41FA5}">
                      <a16:colId xmlns:a16="http://schemas.microsoft.com/office/drawing/2014/main" val="542624005"/>
                    </a:ext>
                  </a:extLst>
                </a:gridCol>
                <a:gridCol w="610032">
                  <a:extLst>
                    <a:ext uri="{9D8B030D-6E8A-4147-A177-3AD203B41FA5}">
                      <a16:colId xmlns:a16="http://schemas.microsoft.com/office/drawing/2014/main" val="2648199873"/>
                    </a:ext>
                  </a:extLst>
                </a:gridCol>
                <a:gridCol w="610032">
                  <a:extLst>
                    <a:ext uri="{9D8B030D-6E8A-4147-A177-3AD203B41FA5}">
                      <a16:colId xmlns:a16="http://schemas.microsoft.com/office/drawing/2014/main" val="324740983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Peak Recorded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 Year Peak Flood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359229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Design Flow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Q =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165.65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cfs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Q =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cfs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705358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Stage Height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y =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y =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141538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Stage Height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y =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0.911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y =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0.954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7240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1486347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123</TotalTime>
  <Words>678</Words>
  <Application>Microsoft Office PowerPoint</Application>
  <PresentationFormat>Widescreen</PresentationFormat>
  <Paragraphs>365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Century Gothic</vt:lpstr>
      <vt:lpstr>Times New Roman</vt:lpstr>
      <vt:lpstr>Wingdings 3</vt:lpstr>
      <vt:lpstr>Slice</vt:lpstr>
      <vt:lpstr>Microsoft Excel Worksheet</vt:lpstr>
      <vt:lpstr>Scour Analysis on the west fork of the Duchesne River</vt:lpstr>
      <vt:lpstr>Overview</vt:lpstr>
      <vt:lpstr>background</vt:lpstr>
      <vt:lpstr>Background</vt:lpstr>
      <vt:lpstr>Design project</vt:lpstr>
      <vt:lpstr>Design Flow</vt:lpstr>
      <vt:lpstr>Hand Analysis</vt:lpstr>
      <vt:lpstr>PowerPoint Presentation</vt:lpstr>
      <vt:lpstr>Rating curve</vt:lpstr>
      <vt:lpstr>Rating curve</vt:lpstr>
      <vt:lpstr>Summary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Lab User</dc:creator>
  <cp:lastModifiedBy>Lab User</cp:lastModifiedBy>
  <cp:revision>13</cp:revision>
  <dcterms:created xsi:type="dcterms:W3CDTF">2018-11-20T15:47:27Z</dcterms:created>
  <dcterms:modified xsi:type="dcterms:W3CDTF">2018-11-20T17:51:21Z</dcterms:modified>
</cp:coreProperties>
</file>