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71" r:id="rId5"/>
    <p:sldId id="259" r:id="rId6"/>
    <p:sldId id="275" r:id="rId7"/>
    <p:sldId id="279" r:id="rId8"/>
    <p:sldId id="277" r:id="rId9"/>
    <p:sldId id="278" r:id="rId10"/>
    <p:sldId id="269" r:id="rId11"/>
    <p:sldId id="270" r:id="rId12"/>
    <p:sldId id="276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2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Distribution of Total</a:t>
            </a:r>
            <a:r>
              <a:rPr lang="en-US" b="1" baseline="0" dirty="0" smtClean="0"/>
              <a:t> </a:t>
            </a:r>
            <a:r>
              <a:rPr lang="en-US" b="1" baseline="0" dirty="0"/>
              <a:t>Drainage </a:t>
            </a:r>
            <a:r>
              <a:rPr lang="en-US" b="1" baseline="0" dirty="0" smtClean="0"/>
              <a:t>Area Values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Streams Segments in BCT Range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TotArea_Calcs!$Q$2:$Q$68</c:f>
              <c:numCache>
                <c:formatCode>0%</c:formatCode>
                <c:ptCount val="67"/>
                <c:pt idx="0">
                  <c:v>4.4612982377871963E-4</c:v>
                </c:pt>
                <c:pt idx="1">
                  <c:v>2.2306491188935982E-4</c:v>
                </c:pt>
                <c:pt idx="2">
                  <c:v>0</c:v>
                </c:pt>
                <c:pt idx="3">
                  <c:v>2.2306491188935982E-4</c:v>
                </c:pt>
                <c:pt idx="4">
                  <c:v>2.2306491188935982E-4</c:v>
                </c:pt>
                <c:pt idx="5">
                  <c:v>2.2306491188935982E-4</c:v>
                </c:pt>
                <c:pt idx="6">
                  <c:v>8.9225964755743927E-4</c:v>
                </c:pt>
                <c:pt idx="7">
                  <c:v>6.6919473566807942E-4</c:v>
                </c:pt>
                <c:pt idx="8">
                  <c:v>8.9225964755743927E-4</c:v>
                </c:pt>
                <c:pt idx="9">
                  <c:v>1.115324559446799E-3</c:v>
                </c:pt>
                <c:pt idx="10">
                  <c:v>1.115324559446799E-3</c:v>
                </c:pt>
                <c:pt idx="11">
                  <c:v>1.115324559446799E-3</c:v>
                </c:pt>
                <c:pt idx="12">
                  <c:v>6.6919473566807942E-4</c:v>
                </c:pt>
                <c:pt idx="13">
                  <c:v>1.115324559446799E-3</c:v>
                </c:pt>
                <c:pt idx="14">
                  <c:v>1.5614543832255187E-3</c:v>
                </c:pt>
                <c:pt idx="15">
                  <c:v>1.7845192951148785E-3</c:v>
                </c:pt>
                <c:pt idx="16">
                  <c:v>8.9225964755743927E-4</c:v>
                </c:pt>
                <c:pt idx="17">
                  <c:v>1.7845192951148785E-3</c:v>
                </c:pt>
                <c:pt idx="18">
                  <c:v>1.7845192951148785E-3</c:v>
                </c:pt>
                <c:pt idx="19">
                  <c:v>2.6767789426723177E-3</c:v>
                </c:pt>
                <c:pt idx="20">
                  <c:v>2.230649118893598E-3</c:v>
                </c:pt>
                <c:pt idx="21">
                  <c:v>4.6843631496765563E-3</c:v>
                </c:pt>
                <c:pt idx="22">
                  <c:v>7.584207004238233E-3</c:v>
                </c:pt>
                <c:pt idx="23">
                  <c:v>1.4945349096587107E-2</c:v>
                </c:pt>
                <c:pt idx="24">
                  <c:v>2.1414231541378542E-2</c:v>
                </c:pt>
                <c:pt idx="25">
                  <c:v>3.4351996430961408E-2</c:v>
                </c:pt>
                <c:pt idx="26">
                  <c:v>3.7028775373633728E-2</c:v>
                </c:pt>
                <c:pt idx="27">
                  <c:v>5.1081864822663393E-2</c:v>
                </c:pt>
                <c:pt idx="28">
                  <c:v>5.2643319205888911E-2</c:v>
                </c:pt>
                <c:pt idx="29">
                  <c:v>5.8219942003122908E-2</c:v>
                </c:pt>
                <c:pt idx="30">
                  <c:v>5.3312513941556991E-2</c:v>
                </c:pt>
                <c:pt idx="31">
                  <c:v>5.9781396386348426E-2</c:v>
                </c:pt>
                <c:pt idx="32">
                  <c:v>5.4427838501003793E-2</c:v>
                </c:pt>
                <c:pt idx="33">
                  <c:v>5.1974124470220831E-2</c:v>
                </c:pt>
                <c:pt idx="34">
                  <c:v>4.6843631496765556E-2</c:v>
                </c:pt>
                <c:pt idx="35">
                  <c:v>3.8144099933080523E-2</c:v>
                </c:pt>
                <c:pt idx="36">
                  <c:v>3.5244256078518846E-2</c:v>
                </c:pt>
                <c:pt idx="37">
                  <c:v>3.7697970109301808E-2</c:v>
                </c:pt>
                <c:pt idx="38">
                  <c:v>2.7213919250501897E-2</c:v>
                </c:pt>
                <c:pt idx="39">
                  <c:v>2.8775373633727414E-2</c:v>
                </c:pt>
                <c:pt idx="40">
                  <c:v>2.6544724514833817E-2</c:v>
                </c:pt>
                <c:pt idx="41">
                  <c:v>2.8998438545616775E-2</c:v>
                </c:pt>
                <c:pt idx="42">
                  <c:v>2.4760205219718938E-2</c:v>
                </c:pt>
                <c:pt idx="43">
                  <c:v>2.6098594691055098E-2</c:v>
                </c:pt>
                <c:pt idx="44">
                  <c:v>1.8960517510595583E-2</c:v>
                </c:pt>
                <c:pt idx="45">
                  <c:v>1.7622128039259423E-2</c:v>
                </c:pt>
                <c:pt idx="46">
                  <c:v>1.4053089449029667E-2</c:v>
                </c:pt>
                <c:pt idx="47">
                  <c:v>1.2045505242025429E-2</c:v>
                </c:pt>
                <c:pt idx="48">
                  <c:v>9.3687262993531126E-3</c:v>
                </c:pt>
                <c:pt idx="49">
                  <c:v>1.0037921035021191E-2</c:v>
                </c:pt>
                <c:pt idx="50">
                  <c:v>1.093018068257863E-2</c:v>
                </c:pt>
                <c:pt idx="51">
                  <c:v>1.2937764889582868E-2</c:v>
                </c:pt>
                <c:pt idx="52">
                  <c:v>1.115324559446799E-2</c:v>
                </c:pt>
                <c:pt idx="53">
                  <c:v>7.584207004238233E-3</c:v>
                </c:pt>
                <c:pt idx="54">
                  <c:v>2.6767789426723177E-3</c:v>
                </c:pt>
                <c:pt idx="55">
                  <c:v>2.0075842070042382E-3</c:v>
                </c:pt>
                <c:pt idx="56">
                  <c:v>1.7845192951148785E-3</c:v>
                </c:pt>
                <c:pt idx="57">
                  <c:v>6.0227526210127145E-3</c:v>
                </c:pt>
                <c:pt idx="58">
                  <c:v>2.0075842070042382E-3</c:v>
                </c:pt>
                <c:pt idx="59">
                  <c:v>2.0075842070042382E-3</c:v>
                </c:pt>
                <c:pt idx="60">
                  <c:v>0</c:v>
                </c:pt>
                <c:pt idx="61">
                  <c:v>3.3459736783403972E-3</c:v>
                </c:pt>
                <c:pt idx="62">
                  <c:v>4.6843631496765563E-3</c:v>
                </c:pt>
                <c:pt idx="63">
                  <c:v>1.5614543832255187E-3</c:v>
                </c:pt>
                <c:pt idx="64">
                  <c:v>2.4537140307829578E-3</c:v>
                </c:pt>
                <c:pt idx="65">
                  <c:v>0</c:v>
                </c:pt>
                <c:pt idx="66">
                  <c:v>3.3459736783403972E-3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B8-4E4C-B106-7BA6E676685D}"/>
            </c:ext>
          </c:extLst>
        </c:ser>
        <c:ser>
          <c:idx val="0"/>
          <c:order val="1"/>
          <c:tx>
            <c:v>Streams Segments in BCT Range with DO Monitors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TotArea_Calcs!$N$2:$N$69</c:f>
              <c:strCache>
                <c:ptCount val="67"/>
                <c:pt idx="0">
                  <c:v>0.0054</c:v>
                </c:pt>
                <c:pt idx="1">
                  <c:v>0.006740272</c:v>
                </c:pt>
                <c:pt idx="2">
                  <c:v>0.008413199</c:v>
                </c:pt>
                <c:pt idx="3">
                  <c:v>0.010501343</c:v>
                </c:pt>
                <c:pt idx="4">
                  <c:v>0.013107761</c:v>
                </c:pt>
                <c:pt idx="5">
                  <c:v>0.016361089</c:v>
                </c:pt>
                <c:pt idx="6">
                  <c:v>0.020421889</c:v>
                </c:pt>
                <c:pt idx="7">
                  <c:v>0.025490573</c:v>
                </c:pt>
                <c:pt idx="8">
                  <c:v>0.031817298</c:v>
                </c:pt>
                <c:pt idx="9">
                  <c:v>0.039714306</c:v>
                </c:pt>
                <c:pt idx="10">
                  <c:v>0.049571342</c:v>
                </c:pt>
                <c:pt idx="11">
                  <c:v>0.06187488</c:v>
                </c:pt>
                <c:pt idx="12">
                  <c:v>0.077232138</c:v>
                </c:pt>
                <c:pt idx="13">
                  <c:v>0.096401047</c:v>
                </c:pt>
                <c:pt idx="14">
                  <c:v>0.120327652</c:v>
                </c:pt>
                <c:pt idx="15">
                  <c:v>0.150192806</c:v>
                </c:pt>
                <c:pt idx="16">
                  <c:v>0.187470451</c:v>
                </c:pt>
                <c:pt idx="17">
                  <c:v>0.234000354</c:v>
                </c:pt>
                <c:pt idx="18">
                  <c:v>0.292078915</c:v>
                </c:pt>
                <c:pt idx="19">
                  <c:v>0.364572493</c:v>
                </c:pt>
                <c:pt idx="20">
                  <c:v>0.455058876</c:v>
                </c:pt>
                <c:pt idx="21">
                  <c:v>0.568003852</c:v>
                </c:pt>
                <c:pt idx="22">
                  <c:v>0.708981614</c:v>
                </c:pt>
                <c:pt idx="23">
                  <c:v>0.884949858</c:v>
                </c:pt>
                <c:pt idx="24">
                  <c:v>1.104593175</c:v>
                </c:pt>
                <c:pt idx="25">
                  <c:v>1.378751656</c:v>
                </c:pt>
                <c:pt idx="26">
                  <c:v>1.720955888</c:v>
                </c:pt>
                <c:pt idx="27">
                  <c:v>2.148094731</c:v>
                </c:pt>
                <c:pt idx="28">
                  <c:v>2.681248839</c:v>
                </c:pt>
                <c:pt idx="29">
                  <c:v>3.346731049</c:v>
                </c:pt>
                <c:pt idx="30">
                  <c:v>4.177385014</c:v>
                </c:pt>
                <c:pt idx="31">
                  <c:v>5.21420613</c:v>
                </c:pt>
                <c:pt idx="32">
                  <c:v>6.508364797</c:v>
                </c:pt>
                <c:pt idx="33">
                  <c:v>8.123731835</c:v>
                </c:pt>
                <c:pt idx="34">
                  <c:v>10.14003071</c:v>
                </c:pt>
                <c:pt idx="35">
                  <c:v>12.65677215</c:v>
                </c:pt>
                <c:pt idx="36">
                  <c:v>15.79816529</c:v>
                </c:pt>
                <c:pt idx="37">
                  <c:v>19.71924781</c:v>
                </c:pt>
                <c:pt idx="38">
                  <c:v>24.61353753</c:v>
                </c:pt>
                <c:pt idx="39">
                  <c:v>30.72258311</c:v>
                </c:pt>
                <c:pt idx="40">
                  <c:v>38.34788526</c:v>
                </c:pt>
                <c:pt idx="41">
                  <c:v>47.86577673</c:v>
                </c:pt>
                <c:pt idx="42">
                  <c:v>59.74599555</c:v>
                </c:pt>
                <c:pt idx="43">
                  <c:v>74.57486807</c:v>
                </c:pt>
                <c:pt idx="44">
                  <c:v>93.08424599</c:v>
                </c:pt>
                <c:pt idx="45">
                  <c:v>116.1876256</c:v>
                </c:pt>
                <c:pt idx="46">
                  <c:v>145.0252318</c:v>
                </c:pt>
                <c:pt idx="47">
                  <c:v>181.0202914</c:v>
                </c:pt>
                <c:pt idx="48">
                  <c:v>225.9492745</c:v>
                </c:pt>
                <c:pt idx="49">
                  <c:v>282.0295683</c:v>
                </c:pt>
                <c:pt idx="50">
                  <c:v>352.0289126</c:v>
                </c:pt>
                <c:pt idx="51">
                  <c:v>439.4019962</c:v>
                </c:pt>
                <c:pt idx="52">
                  <c:v>548.460957</c:v>
                </c:pt>
                <c:pt idx="53">
                  <c:v>684.5881992</c:v>
                </c:pt>
                <c:pt idx="54">
                  <c:v>854.5020325</c:v>
                </c:pt>
                <c:pt idx="55">
                  <c:v>1066.588242</c:v>
                </c:pt>
                <c:pt idx="56">
                  <c:v>1331.313951</c:v>
                </c:pt>
                <c:pt idx="57">
                  <c:v>1661.744211</c:v>
                </c:pt>
                <c:pt idx="58">
                  <c:v>2074.186799</c:v>
                </c:pt>
                <c:pt idx="59">
                  <c:v>2588.997061</c:v>
                </c:pt>
                <c:pt idx="60">
                  <c:v>3231.58251</c:v>
                </c:pt>
                <c:pt idx="61">
                  <c:v>4033.656768</c:v>
                </c:pt>
                <c:pt idx="62">
                  <c:v>5034.804735</c:v>
                </c:pt>
                <c:pt idx="63">
                  <c:v>6284.436226</c:v>
                </c:pt>
                <c:pt idx="64">
                  <c:v>7844.224506</c:v>
                </c:pt>
                <c:pt idx="65">
                  <c:v>9791.150054</c:v>
                </c:pt>
                <c:pt idx="66">
                  <c:v>&gt; 9791.15</c:v>
                </c:pt>
              </c:strCache>
            </c:strRef>
          </c:cat>
          <c:val>
            <c:numRef>
              <c:f>TotArea_Calcs!$P$2:$P$69</c:f>
              <c:numCache>
                <c:formatCode>0%</c:formatCode>
                <c:ptCount val="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2.4271844660194173E-3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4.8543689320388345E-3</c:v>
                </c:pt>
                <c:pt idx="21">
                  <c:v>0</c:v>
                </c:pt>
                <c:pt idx="22">
                  <c:v>0</c:v>
                </c:pt>
                <c:pt idx="23">
                  <c:v>2.4271844660194173E-3</c:v>
                </c:pt>
                <c:pt idx="24">
                  <c:v>0</c:v>
                </c:pt>
                <c:pt idx="25">
                  <c:v>0</c:v>
                </c:pt>
                <c:pt idx="26">
                  <c:v>7.2815533980582527E-3</c:v>
                </c:pt>
                <c:pt idx="27">
                  <c:v>2.4271844660194173E-3</c:v>
                </c:pt>
                <c:pt idx="28">
                  <c:v>1.2135922330097087E-2</c:v>
                </c:pt>
                <c:pt idx="29">
                  <c:v>1.6990291262135922E-2</c:v>
                </c:pt>
                <c:pt idx="30">
                  <c:v>4.8543689320388345E-3</c:v>
                </c:pt>
                <c:pt idx="31">
                  <c:v>1.4563106796116505E-2</c:v>
                </c:pt>
                <c:pt idx="32">
                  <c:v>2.6699029126213591E-2</c:v>
                </c:pt>
                <c:pt idx="33">
                  <c:v>2.4271844660194174E-2</c:v>
                </c:pt>
                <c:pt idx="34">
                  <c:v>3.1553398058252427E-2</c:v>
                </c:pt>
                <c:pt idx="35">
                  <c:v>2.1844660194174758E-2</c:v>
                </c:pt>
                <c:pt idx="36">
                  <c:v>2.4271844660194174E-2</c:v>
                </c:pt>
                <c:pt idx="37">
                  <c:v>3.3980582524271843E-2</c:v>
                </c:pt>
                <c:pt idx="38">
                  <c:v>4.6116504854368932E-2</c:v>
                </c:pt>
                <c:pt idx="39">
                  <c:v>5.3398058252427182E-2</c:v>
                </c:pt>
                <c:pt idx="40">
                  <c:v>4.8543689320388349E-2</c:v>
                </c:pt>
                <c:pt idx="41">
                  <c:v>7.281553398058252E-2</c:v>
                </c:pt>
                <c:pt idx="42">
                  <c:v>2.9126213592233011E-2</c:v>
                </c:pt>
                <c:pt idx="43">
                  <c:v>5.8252427184466021E-2</c:v>
                </c:pt>
                <c:pt idx="44">
                  <c:v>6.3106796116504854E-2</c:v>
                </c:pt>
                <c:pt idx="45">
                  <c:v>4.6116504854368932E-2</c:v>
                </c:pt>
                <c:pt idx="46">
                  <c:v>4.8543689320388349E-2</c:v>
                </c:pt>
                <c:pt idx="47">
                  <c:v>2.9126213592233011E-2</c:v>
                </c:pt>
                <c:pt idx="48">
                  <c:v>2.9126213592233011E-2</c:v>
                </c:pt>
                <c:pt idx="49">
                  <c:v>2.4271844660194174E-2</c:v>
                </c:pt>
                <c:pt idx="50">
                  <c:v>2.9126213592233011E-2</c:v>
                </c:pt>
                <c:pt idx="51">
                  <c:v>4.12621359223301E-2</c:v>
                </c:pt>
                <c:pt idx="52">
                  <c:v>3.3980582524271843E-2</c:v>
                </c:pt>
                <c:pt idx="53">
                  <c:v>3.640776699029126E-2</c:v>
                </c:pt>
                <c:pt idx="54">
                  <c:v>1.2135922330097087E-2</c:v>
                </c:pt>
                <c:pt idx="55">
                  <c:v>7.2815533980582527E-3</c:v>
                </c:pt>
                <c:pt idx="56">
                  <c:v>2.4271844660194173E-3</c:v>
                </c:pt>
                <c:pt idx="57">
                  <c:v>1.6990291262135922E-2</c:v>
                </c:pt>
                <c:pt idx="58">
                  <c:v>9.7087378640776691E-3</c:v>
                </c:pt>
                <c:pt idx="59">
                  <c:v>0</c:v>
                </c:pt>
                <c:pt idx="60">
                  <c:v>0</c:v>
                </c:pt>
                <c:pt idx="61">
                  <c:v>7.2815533980582527E-3</c:v>
                </c:pt>
                <c:pt idx="62">
                  <c:v>1.4563106796116505E-2</c:v>
                </c:pt>
                <c:pt idx="63">
                  <c:v>0</c:v>
                </c:pt>
                <c:pt idx="64">
                  <c:v>7.2815533980582527E-3</c:v>
                </c:pt>
                <c:pt idx="65">
                  <c:v>0</c:v>
                </c:pt>
                <c:pt idx="66">
                  <c:v>2.4271844660194173E-3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B8-4E4C-B106-7BA6E6766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06761760"/>
        <c:axId val="406762088"/>
      </c:barChart>
      <c:catAx>
        <c:axId val="406761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</a:t>
                </a:r>
                <a:r>
                  <a:rPr lang="en-US" baseline="0"/>
                  <a:t> Drainage Area (km²)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762088"/>
        <c:crosses val="autoZero"/>
        <c:auto val="1"/>
        <c:lblAlgn val="ctr"/>
        <c:lblOffset val="100"/>
        <c:tickMarkSkip val="1"/>
        <c:noMultiLvlLbl val="0"/>
      </c:catAx>
      <c:valAx>
        <c:axId val="406762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  <a:r>
                  <a:rPr lang="en-US" baseline="0"/>
                  <a:t> of  Population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761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Distribution of Velocity Values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Stream Segments in BCT Range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Velcity_Calcs!$J$2:$J$68</c:f>
              <c:numCache>
                <c:formatCode>General</c:formatCode>
                <c:ptCount val="67"/>
                <c:pt idx="0">
                  <c:v>6.5609999999999974E-2</c:v>
                </c:pt>
                <c:pt idx="1">
                  <c:v>6.9765323425419856E-2</c:v>
                </c:pt>
                <c:pt idx="2">
                  <c:v>7.4183818818067931E-2</c:v>
                </c:pt>
                <c:pt idx="3">
                  <c:v>7.8882153829831714E-2</c:v>
                </c:pt>
                <c:pt idx="4">
                  <c:v>8.3878051736502535E-2</c:v>
                </c:pt>
                <c:pt idx="5">
                  <c:v>8.9190358294333208E-2</c:v>
                </c:pt>
                <c:pt idx="6">
                  <c:v>9.4839112830867767E-2</c:v>
                </c:pt>
                <c:pt idx="7">
                  <c:v>0.10084562383821642</c:v>
                </c:pt>
                <c:pt idx="8">
                  <c:v>0.1072325493539308</c:v>
                </c:pt>
                <c:pt idx="9">
                  <c:v>0.11402398243269748</c:v>
                </c:pt>
                <c:pt idx="10">
                  <c:v>0.12124554203126857</c:v>
                </c:pt>
                <c:pt idx="11">
                  <c:v>0.12892446964947102</c:v>
                </c:pt>
                <c:pt idx="12">
                  <c:v>0.13708973209184686</c:v>
                </c:pt>
                <c:pt idx="13">
                  <c:v>0.14577213073756831</c:v>
                </c:pt>
                <c:pt idx="14">
                  <c:v>0.15500441773081916</c:v>
                </c:pt>
                <c:pt idx="15">
                  <c:v>0.16482141952994184</c:v>
                </c:pt>
                <c:pt idx="16">
                  <c:v>0.17526016828140845</c:v>
                </c:pt>
                <c:pt idx="17">
                  <c:v>0.18636004151418945</c:v>
                </c:pt>
                <c:pt idx="18">
                  <c:v>0.19816291068148303</c:v>
                </c:pt>
                <c:pt idx="19">
                  <c:v>0.21071329911013953</c:v>
                </c:pt>
                <c:pt idx="20">
                  <c:v>0.22405854995360647</c:v>
                </c:pt>
                <c:pt idx="21">
                  <c:v>0.23824900478195324</c:v>
                </c:pt>
                <c:pt idx="22">
                  <c:v>0.25333819348266079</c:v>
                </c:pt>
                <c:pt idx="23">
                  <c:v>0.2693830361885296</c:v>
                </c:pt>
                <c:pt idx="24">
                  <c:v>0.28644405799442696</c:v>
                </c:pt>
                <c:pt idx="25">
                  <c:v>0.30458561727283834</c:v>
                </c:pt>
                <c:pt idx="26">
                  <c:v>0.32387614844948509</c:v>
                </c:pt>
                <c:pt idx="27">
                  <c:v>0.34438842015481819</c:v>
                </c:pt>
                <c:pt idx="28">
                  <c:v>0.36619980972519867</c:v>
                </c:pt>
                <c:pt idx="29">
                  <c:v>0.38939259508925017</c:v>
                </c:pt>
                <c:pt idx="30">
                  <c:v>0.41405426514045268</c:v>
                </c:pt>
                <c:pt idx="31">
                  <c:v>0.44027784976677692</c:v>
                </c:pt>
                <c:pt idx="32">
                  <c:v>0.46816227078231382</c:v>
                </c:pt>
                <c:pt idx="33">
                  <c:v>0.49781271508469926</c:v>
                </c:pt>
                <c:pt idx="34">
                  <c:v>0.52934103144597522</c:v>
                </c:pt>
                <c:pt idx="35">
                  <c:v>0.56286615243368099</c:v>
                </c:pt>
                <c:pt idx="36">
                  <c:v>0.59851454305376373</c:v>
                </c:pt>
                <c:pt idx="37">
                  <c:v>0.6364206778077004</c:v>
                </c:pt>
                <c:pt idx="38">
                  <c:v>0.67672754796340706</c:v>
                </c:pt>
                <c:pt idx="39">
                  <c:v>0.71958720095348949</c:v>
                </c:pt>
                <c:pt idx="40">
                  <c:v>0.76516131393557041</c:v>
                </c:pt>
                <c:pt idx="41">
                  <c:v>0.81362180367831616</c:v>
                </c:pt>
                <c:pt idx="42">
                  <c:v>0.86515147507378765</c:v>
                </c:pt>
                <c:pt idx="43">
                  <c:v>0.91994471072247908</c:v>
                </c:pt>
                <c:pt idx="44">
                  <c:v>0.97820820419231957</c:v>
                </c:pt>
                <c:pt idx="45">
                  <c:v>1.0401617397176699</c:v>
                </c:pt>
                <c:pt idx="46">
                  <c:v>1.1060390212795406</c:v>
                </c:pt>
                <c:pt idx="47">
                  <c:v>1.1760885541945127</c:v>
                </c:pt>
                <c:pt idx="48">
                  <c:v>1.250574582537946</c:v>
                </c:pt>
                <c:pt idx="49">
                  <c:v>1.3297780859376507</c:v>
                </c:pt>
                <c:pt idx="50">
                  <c:v>1.4139978394981856</c:v>
                </c:pt>
                <c:pt idx="51">
                  <c:v>1.5035515408540752</c:v>
                </c:pt>
                <c:pt idx="52">
                  <c:v>1.5987770086034587</c:v>
                </c:pt>
                <c:pt idx="53">
                  <c:v>1.7000334566429753</c:v>
                </c:pt>
                <c:pt idx="54">
                  <c:v>1.8077028492109686</c:v>
                </c:pt>
                <c:pt idx="55">
                  <c:v>1.9221913417505909</c:v>
                </c:pt>
                <c:pt idx="56">
                  <c:v>2.0439308130280716</c:v>
                </c:pt>
                <c:pt idx="57">
                  <c:v>2.1733804942856998</c:v>
                </c:pt>
                <c:pt idx="58">
                  <c:v>2.3110287015750766</c:v>
                </c:pt>
                <c:pt idx="59">
                  <c:v>2.4573946778054157</c:v>
                </c:pt>
                <c:pt idx="60">
                  <c:v>2.6130305514555756</c:v>
                </c:pt>
                <c:pt idx="61">
                  <c:v>2.7785234193385375</c:v>
                </c:pt>
                <c:pt idx="62">
                  <c:v>2.9544975612750592</c:v>
                </c:pt>
                <c:pt idx="63">
                  <c:v>3.1416167950307679</c:v>
                </c:pt>
                <c:pt idx="64">
                  <c:v>3.3405869804001305</c:v>
                </c:pt>
                <c:pt idx="65">
                  <c:v>3.5521586818832787</c:v>
                </c:pt>
                <c:pt idx="66">
                  <c:v>0</c:v>
                </c:pt>
              </c:numCache>
            </c:numRef>
          </c:cat>
          <c:val>
            <c:numRef>
              <c:f>Velcity_Calcs!$K$2:$K$68</c:f>
              <c:numCache>
                <c:formatCode>0%</c:formatCode>
                <c:ptCount val="67"/>
                <c:pt idx="0">
                  <c:v>2.288329519450801E-4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4.5766590389016021E-4</c:v>
                </c:pt>
                <c:pt idx="25">
                  <c:v>0</c:v>
                </c:pt>
                <c:pt idx="26">
                  <c:v>5.9496567505720821E-3</c:v>
                </c:pt>
                <c:pt idx="27">
                  <c:v>4.5766590389016021E-4</c:v>
                </c:pt>
                <c:pt idx="28">
                  <c:v>3.2036613272311211E-3</c:v>
                </c:pt>
                <c:pt idx="29">
                  <c:v>2.745995423340961E-3</c:v>
                </c:pt>
                <c:pt idx="30">
                  <c:v>3.4324942791762012E-3</c:v>
                </c:pt>
                <c:pt idx="31">
                  <c:v>4.3478260869565218E-3</c:v>
                </c:pt>
                <c:pt idx="32">
                  <c:v>6.4073226544622422E-3</c:v>
                </c:pt>
                <c:pt idx="33">
                  <c:v>7.3226544622425633E-3</c:v>
                </c:pt>
                <c:pt idx="34">
                  <c:v>6.6361556064073223E-3</c:v>
                </c:pt>
                <c:pt idx="35">
                  <c:v>5.7208237986270021E-3</c:v>
                </c:pt>
                <c:pt idx="36">
                  <c:v>7.0938215102974832E-3</c:v>
                </c:pt>
                <c:pt idx="37">
                  <c:v>1.1441647597254004E-2</c:v>
                </c:pt>
                <c:pt idx="38">
                  <c:v>1.3272311212814645E-2</c:v>
                </c:pt>
                <c:pt idx="39">
                  <c:v>1.5789473684210527E-2</c:v>
                </c:pt>
                <c:pt idx="40">
                  <c:v>2.4942791762013729E-2</c:v>
                </c:pt>
                <c:pt idx="41">
                  <c:v>4.462242562929062E-2</c:v>
                </c:pt>
                <c:pt idx="42">
                  <c:v>6.0869565217391307E-2</c:v>
                </c:pt>
                <c:pt idx="43">
                  <c:v>9.3135011441647597E-2</c:v>
                </c:pt>
                <c:pt idx="44">
                  <c:v>0.10297482837528604</c:v>
                </c:pt>
                <c:pt idx="45">
                  <c:v>0.10297482837528604</c:v>
                </c:pt>
                <c:pt idx="46">
                  <c:v>0.10205949656750572</c:v>
                </c:pt>
                <c:pt idx="47">
                  <c:v>8.832951945080092E-2</c:v>
                </c:pt>
                <c:pt idx="48">
                  <c:v>7.2997711670480553E-2</c:v>
                </c:pt>
                <c:pt idx="49">
                  <c:v>5.5835240274599546E-2</c:v>
                </c:pt>
                <c:pt idx="50">
                  <c:v>4.9885583524027458E-2</c:v>
                </c:pt>
                <c:pt idx="51">
                  <c:v>3.0892448512585814E-2</c:v>
                </c:pt>
                <c:pt idx="52">
                  <c:v>2.1739130434782608E-2</c:v>
                </c:pt>
                <c:pt idx="53">
                  <c:v>1.3729977116704805E-2</c:v>
                </c:pt>
                <c:pt idx="54">
                  <c:v>1.2356979405034324E-2</c:v>
                </c:pt>
                <c:pt idx="55">
                  <c:v>1.0297482837528604E-2</c:v>
                </c:pt>
                <c:pt idx="56">
                  <c:v>3.8901601830663617E-3</c:v>
                </c:pt>
                <c:pt idx="57">
                  <c:v>5.7208237986270021E-3</c:v>
                </c:pt>
                <c:pt idx="58">
                  <c:v>2.517162471395881E-3</c:v>
                </c:pt>
                <c:pt idx="59">
                  <c:v>2.2883295194508009E-3</c:v>
                </c:pt>
                <c:pt idx="60">
                  <c:v>2.0594965675057209E-3</c:v>
                </c:pt>
                <c:pt idx="61">
                  <c:v>6.8649885583524025E-4</c:v>
                </c:pt>
                <c:pt idx="62">
                  <c:v>0</c:v>
                </c:pt>
                <c:pt idx="63">
                  <c:v>0</c:v>
                </c:pt>
                <c:pt idx="64">
                  <c:v>4.5766590389016021E-4</c:v>
                </c:pt>
                <c:pt idx="65">
                  <c:v>0</c:v>
                </c:pt>
                <c:pt idx="66">
                  <c:v>2.288329519450801E-4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2-42B2-887F-3FA6F132B0E3}"/>
            </c:ext>
          </c:extLst>
        </c:ser>
        <c:ser>
          <c:idx val="1"/>
          <c:order val="1"/>
          <c:tx>
            <c:v>Stream Segments in BCT Range with DO Monitors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val>
            <c:numRef>
              <c:f>Velcity_Calcs!$M$2:$M$68</c:f>
              <c:numCache>
                <c:formatCode>0%</c:formatCode>
                <c:ptCount val="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4.8899755501222494E-3</c:v>
                </c:pt>
                <c:pt idx="35">
                  <c:v>9.7799511002444987E-3</c:v>
                </c:pt>
                <c:pt idx="36">
                  <c:v>1.2224938875305624E-2</c:v>
                </c:pt>
                <c:pt idx="37">
                  <c:v>2.4449877750611247E-3</c:v>
                </c:pt>
                <c:pt idx="38">
                  <c:v>0</c:v>
                </c:pt>
                <c:pt idx="39">
                  <c:v>7.3349633251833741E-3</c:v>
                </c:pt>
                <c:pt idx="40">
                  <c:v>4.8899755501222494E-3</c:v>
                </c:pt>
                <c:pt idx="41">
                  <c:v>7.3349633251833741E-3</c:v>
                </c:pt>
                <c:pt idx="42">
                  <c:v>9.7799511002444987E-3</c:v>
                </c:pt>
                <c:pt idx="43">
                  <c:v>2.2004889975550123E-2</c:v>
                </c:pt>
                <c:pt idx="44">
                  <c:v>2.4449877750611249E-2</c:v>
                </c:pt>
                <c:pt idx="45">
                  <c:v>3.9119804400977995E-2</c:v>
                </c:pt>
                <c:pt idx="46">
                  <c:v>5.1344743276283619E-2</c:v>
                </c:pt>
                <c:pt idx="47">
                  <c:v>6.6014669926650366E-2</c:v>
                </c:pt>
                <c:pt idx="48">
                  <c:v>0.1100244498777506</c:v>
                </c:pt>
                <c:pt idx="49">
                  <c:v>0.12224938875305623</c:v>
                </c:pt>
                <c:pt idx="50">
                  <c:v>0.14669926650366749</c:v>
                </c:pt>
                <c:pt idx="51">
                  <c:v>0.10757946210268948</c:v>
                </c:pt>
                <c:pt idx="52">
                  <c:v>7.5794621026894868E-2</c:v>
                </c:pt>
                <c:pt idx="53">
                  <c:v>4.8899755501222497E-2</c:v>
                </c:pt>
                <c:pt idx="54">
                  <c:v>4.6454767726161368E-2</c:v>
                </c:pt>
                <c:pt idx="55">
                  <c:v>3.6674816625916873E-2</c:v>
                </c:pt>
                <c:pt idx="56">
                  <c:v>9.7799511002444987E-3</c:v>
                </c:pt>
                <c:pt idx="57">
                  <c:v>1.7114914425427872E-2</c:v>
                </c:pt>
                <c:pt idx="58">
                  <c:v>4.8899755501222494E-3</c:v>
                </c:pt>
                <c:pt idx="59">
                  <c:v>2.4449877750611247E-3</c:v>
                </c:pt>
                <c:pt idx="60">
                  <c:v>7.3349633251833741E-3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2.4449877750611247E-3</c:v>
                </c:pt>
                <c:pt idx="65">
                  <c:v>0</c:v>
                </c:pt>
                <c:pt idx="6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02-42B2-887F-3FA6F132B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471796784"/>
        <c:axId val="471792848"/>
      </c:barChart>
      <c:catAx>
        <c:axId val="47179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dirty="0"/>
                  <a:t>Stream Velocity (fps)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792848"/>
        <c:crosses val="autoZero"/>
        <c:auto val="1"/>
        <c:lblAlgn val="ctr"/>
        <c:lblOffset val="100"/>
        <c:noMultiLvlLbl val="0"/>
      </c:catAx>
      <c:valAx>
        <c:axId val="4717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 dirty="0"/>
                  <a:t>Percentage of </a:t>
                </a:r>
                <a:r>
                  <a:rPr lang="en-US" b="0" dirty="0" smtClean="0"/>
                  <a:t>Population</a:t>
                </a:r>
                <a:endParaRPr lang="en-US" b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79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Distribution of Discharge Values</a:t>
            </a:r>
            <a:r>
              <a:rPr lang="en-US" b="1" baseline="0" dirty="0" smtClean="0"/>
              <a:t> 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Stream Segments in BCT Range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Discharge_Calcs!$H$2:$H$68</c:f>
              <c:numCache>
                <c:formatCode>General</c:formatCode>
                <c:ptCount val="67"/>
                <c:pt idx="0">
                  <c:v>1E-3</c:v>
                </c:pt>
                <c:pt idx="1">
                  <c:v>1.2352643577495132E-3</c:v>
                </c:pt>
                <c:pt idx="2">
                  <c:v>1.5258780335263174E-3</c:v>
                </c:pt>
                <c:pt idx="3">
                  <c:v>1.8848627490879778E-3</c:v>
                </c:pt>
                <c:pt idx="4">
                  <c:v>2.3283037731981421E-3</c:v>
                </c:pt>
                <c:pt idx="5">
                  <c:v>2.8760706650453713E-3</c:v>
                </c:pt>
                <c:pt idx="6">
                  <c:v>3.5527075828994913E-3</c:v>
                </c:pt>
                <c:pt idx="7">
                  <c:v>4.3885330506621611E-3</c:v>
                </c:pt>
                <c:pt idx="8">
                  <c:v>5.4209984602887097E-3</c:v>
                </c:pt>
                <c:pt idx="9">
                  <c:v>6.6963661814096326E-3</c:v>
                </c:pt>
                <c:pt idx="10">
                  <c:v>8.2717824703345353E-3</c:v>
                </c:pt>
                <c:pt idx="11">
                  <c:v>1.0217838060661471E-2</c:v>
                </c:pt>
                <c:pt idx="12">
                  <c:v>1.2621731169591532E-2</c:v>
                </c:pt>
                <c:pt idx="13">
                  <c:v>1.5591174646892509E-2</c:v>
                </c:pt>
                <c:pt idx="14">
                  <c:v>1.9259222336754155E-2</c:v>
                </c:pt>
                <c:pt idx="15">
                  <c:v>2.3790230910565719E-2</c:v>
                </c:pt>
                <c:pt idx="16">
                  <c:v>2.9387224306452586E-2</c:v>
                </c:pt>
                <c:pt idx="17">
                  <c:v>3.6300990758951046E-2</c:v>
                </c:pt>
                <c:pt idx="18">
                  <c:v>4.484132003552669E-2</c:v>
                </c:pt>
                <c:pt idx="19">
                  <c:v>5.5390884394325247E-2</c:v>
                </c:pt>
                <c:pt idx="20">
                  <c:v>6.8422385236533767E-2</c:v>
                </c:pt>
                <c:pt idx="21">
                  <c:v>8.4519733754896673E-2</c:v>
                </c:pt>
                <c:pt idx="22">
                  <c:v>0.10440421463390233</c:v>
                </c:pt>
                <c:pt idx="23">
                  <c:v>0.12896680513608971</c:v>
                </c:pt>
                <c:pt idx="24">
                  <c:v>0.15930809771743856</c:v>
                </c:pt>
                <c:pt idx="25">
                  <c:v>0.19678761501122852</c:v>
                </c:pt>
                <c:pt idx="26">
                  <c:v>0.24308472686990376</c:v>
                </c:pt>
                <c:pt idx="27">
                  <c:v>0.30027389901566726</c:v>
                </c:pt>
                <c:pt idx="28">
                  <c:v>0.37091764501653057</c:v>
                </c:pt>
                <c:pt idx="29">
                  <c:v>0.4581813465493067</c:v>
                </c:pt>
                <c:pt idx="30">
                  <c:v>0.56597508677803665</c:v>
                </c:pt>
                <c:pt idx="31">
                  <c:v>0.69912885207109676</c:v>
                </c:pt>
                <c:pt idx="32">
                  <c:v>0.86360895243775815</c:v>
                </c:pt>
                <c:pt idx="33">
                  <c:v>1.0667853579797577</c:v>
                </c:pt>
                <c:pt idx="34">
                  <c:v>1.3177619300814503</c:v>
                </c:pt>
                <c:pt idx="35">
                  <c:v>1.6277843442288222</c:v>
                </c:pt>
                <c:pt idx="36">
                  <c:v>2.0107439825285294</c:v>
                </c:pt>
                <c:pt idx="37">
                  <c:v>2.4838003741768033</c:v>
                </c:pt>
                <c:pt idx="38">
                  <c:v>3.0681500739855072</c:v>
                </c:pt>
                <c:pt idx="39">
                  <c:v>3.7899764306208308</c:v>
                </c:pt>
                <c:pt idx="40">
                  <c:v>4.6816228014566343</c:v>
                </c:pt>
                <c:pt idx="41">
                  <c:v>5.7830417830668095</c:v>
                </c:pt>
                <c:pt idx="42">
                  <c:v>7.1435853939986238</c:v>
                </c:pt>
                <c:pt idx="43">
                  <c:v>8.8242164237465168</c:v>
                </c:pt>
                <c:pt idx="44">
                  <c:v>10.900240033321952</c:v>
                </c:pt>
                <c:pt idx="45">
                  <c:v>13.464678004076964</c:v>
                </c:pt>
                <c:pt idx="46">
                  <c:v>16.632436827010149</c:v>
                </c:pt>
                <c:pt idx="47">
                  <c:v>20.545456394926031</c:v>
                </c:pt>
                <c:pt idx="48">
                  <c:v>25.379069998348971</c:v>
                </c:pt>
                <c:pt idx="49">
                  <c:v>31.349860601790464</c:v>
                </c:pt>
                <c:pt idx="50">
                  <c:v>38.72536542180751</c:v>
                </c:pt>
                <c:pt idx="51">
                  <c:v>47.836063646384233</c:v>
                </c:pt>
                <c:pt idx="52">
                  <c:v>59.090184437415751</c:v>
                </c:pt>
                <c:pt idx="53">
                  <c:v>72.991998728384573</c:v>
                </c:pt>
                <c:pt idx="54">
                  <c:v>90.164414430071233</c:v>
                </c:pt>
                <c:pt idx="55">
                  <c:v>111.37688748282297</c:v>
                </c:pt>
                <c:pt idx="56">
                  <c:v>137.57989938460909</c:v>
                </c:pt>
                <c:pt idx="57">
                  <c:v>169.94754605257205</c:v>
                </c:pt>
                <c:pt idx="58">
                  <c:v>209.93014632573602</c:v>
                </c:pt>
                <c:pt idx="59">
                  <c:v>259.31922737332206</c:v>
                </c:pt>
                <c:pt idx="60">
                  <c:v>320.32779885340631</c:v>
                </c:pt>
                <c:pt idx="61">
                  <c:v>395.68951271996883</c:v>
                </c:pt>
                <c:pt idx="62">
                  <c:v>488.78115179825005</c:v>
                </c:pt>
                <c:pt idx="63">
                  <c:v>603.7739355561331</c:v>
                </c:pt>
                <c:pt idx="64">
                  <c:v>745.82042273064269</c:v>
                </c:pt>
                <c:pt idx="65">
                  <c:v>921.28538548083679</c:v>
                </c:pt>
                <c:pt idx="66">
                  <c:v>0</c:v>
                </c:pt>
              </c:numCache>
            </c:numRef>
          </c:cat>
          <c:val>
            <c:numRef>
              <c:f>Discharge_Calcs!$K$2:$K$68</c:f>
              <c:numCache>
                <c:formatCode>0%</c:formatCode>
                <c:ptCount val="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4.4722719141323793E-4</c:v>
                </c:pt>
                <c:pt idx="5">
                  <c:v>0</c:v>
                </c:pt>
                <c:pt idx="6">
                  <c:v>8.9445438282647585E-4</c:v>
                </c:pt>
                <c:pt idx="7">
                  <c:v>2.0125223613595708E-3</c:v>
                </c:pt>
                <c:pt idx="8">
                  <c:v>8.9445438282647585E-4</c:v>
                </c:pt>
                <c:pt idx="9">
                  <c:v>8.9445438282647585E-4</c:v>
                </c:pt>
                <c:pt idx="10">
                  <c:v>1.3416815742397137E-3</c:v>
                </c:pt>
                <c:pt idx="11">
                  <c:v>1.7889087656529517E-3</c:v>
                </c:pt>
                <c:pt idx="12">
                  <c:v>1.7889087656529517E-3</c:v>
                </c:pt>
                <c:pt idx="13">
                  <c:v>3.5778175313059034E-3</c:v>
                </c:pt>
                <c:pt idx="14">
                  <c:v>6.0375670840787116E-3</c:v>
                </c:pt>
                <c:pt idx="15">
                  <c:v>2.9069767441860465E-3</c:v>
                </c:pt>
                <c:pt idx="16">
                  <c:v>4.9194991055456173E-3</c:v>
                </c:pt>
                <c:pt idx="17">
                  <c:v>6.7084078711985686E-3</c:v>
                </c:pt>
                <c:pt idx="18">
                  <c:v>4.2486583184257604E-3</c:v>
                </c:pt>
                <c:pt idx="19">
                  <c:v>8.0500894454382833E-3</c:v>
                </c:pt>
                <c:pt idx="20">
                  <c:v>4.4722719141323791E-3</c:v>
                </c:pt>
                <c:pt idx="21">
                  <c:v>8.4973166368515207E-3</c:v>
                </c:pt>
                <c:pt idx="22">
                  <c:v>1.1404293381037567E-2</c:v>
                </c:pt>
                <c:pt idx="23">
                  <c:v>8.4973166368515207E-3</c:v>
                </c:pt>
                <c:pt idx="24">
                  <c:v>1.7441860465116279E-2</c:v>
                </c:pt>
                <c:pt idx="25">
                  <c:v>1.2522361359570662E-2</c:v>
                </c:pt>
                <c:pt idx="26">
                  <c:v>2.0796064400715564E-2</c:v>
                </c:pt>
                <c:pt idx="27">
                  <c:v>1.9677996422182469E-2</c:v>
                </c:pt>
                <c:pt idx="28">
                  <c:v>2.7728085867620753E-2</c:v>
                </c:pt>
                <c:pt idx="29">
                  <c:v>2.9293381037567085E-2</c:v>
                </c:pt>
                <c:pt idx="30">
                  <c:v>3.0635062611806797E-2</c:v>
                </c:pt>
                <c:pt idx="31">
                  <c:v>3.3542039355992842E-2</c:v>
                </c:pt>
                <c:pt idx="32">
                  <c:v>3.9355992844364938E-2</c:v>
                </c:pt>
                <c:pt idx="33">
                  <c:v>3.8461538461538464E-2</c:v>
                </c:pt>
                <c:pt idx="34">
                  <c:v>4.5393559928443648E-2</c:v>
                </c:pt>
                <c:pt idx="35">
                  <c:v>4.6288014311270123E-2</c:v>
                </c:pt>
                <c:pt idx="36">
                  <c:v>4.6511627906976744E-2</c:v>
                </c:pt>
                <c:pt idx="37">
                  <c:v>4.1592128801431129E-2</c:v>
                </c:pt>
                <c:pt idx="38">
                  <c:v>4.2262969588550983E-2</c:v>
                </c:pt>
                <c:pt idx="39">
                  <c:v>3.4660107334525937E-2</c:v>
                </c:pt>
                <c:pt idx="40">
                  <c:v>4.3157423971377458E-2</c:v>
                </c:pt>
                <c:pt idx="41">
                  <c:v>3.1529516994633272E-2</c:v>
                </c:pt>
                <c:pt idx="42">
                  <c:v>2.817531305903399E-2</c:v>
                </c:pt>
                <c:pt idx="43">
                  <c:v>3.1082289803220035E-2</c:v>
                </c:pt>
                <c:pt idx="44">
                  <c:v>3.1753130590339892E-2</c:v>
                </c:pt>
                <c:pt idx="45">
                  <c:v>2.6386404293381037E-2</c:v>
                </c:pt>
                <c:pt idx="46">
                  <c:v>2.0125223613595707E-2</c:v>
                </c:pt>
                <c:pt idx="47">
                  <c:v>2.5044722719141325E-2</c:v>
                </c:pt>
                <c:pt idx="48">
                  <c:v>1.7665474060822899E-2</c:v>
                </c:pt>
                <c:pt idx="49">
                  <c:v>1.6100178890876567E-2</c:v>
                </c:pt>
                <c:pt idx="50">
                  <c:v>2.2137745974955277E-2</c:v>
                </c:pt>
                <c:pt idx="51">
                  <c:v>1.3193202146690518E-2</c:v>
                </c:pt>
                <c:pt idx="52">
                  <c:v>1.2298747763864044E-2</c:v>
                </c:pt>
                <c:pt idx="53">
                  <c:v>1.4311270125223614E-2</c:v>
                </c:pt>
                <c:pt idx="54">
                  <c:v>5.3667262969588547E-3</c:v>
                </c:pt>
                <c:pt idx="55">
                  <c:v>3.3542039355992843E-3</c:v>
                </c:pt>
                <c:pt idx="56">
                  <c:v>6.9320214669051881E-3</c:v>
                </c:pt>
                <c:pt idx="57">
                  <c:v>8.0500894454382833E-3</c:v>
                </c:pt>
                <c:pt idx="58">
                  <c:v>4.9194991055456173E-3</c:v>
                </c:pt>
                <c:pt idx="59">
                  <c:v>6.9320214669051881E-3</c:v>
                </c:pt>
                <c:pt idx="60">
                  <c:v>7.1556350626118068E-3</c:v>
                </c:pt>
                <c:pt idx="61">
                  <c:v>6.7084078711985684E-4</c:v>
                </c:pt>
                <c:pt idx="62">
                  <c:v>0</c:v>
                </c:pt>
                <c:pt idx="63">
                  <c:v>6.9320214669051881E-3</c:v>
                </c:pt>
                <c:pt idx="64">
                  <c:v>2.4597495527728087E-3</c:v>
                </c:pt>
                <c:pt idx="65">
                  <c:v>2.9069767441860465E-3</c:v>
                </c:pt>
                <c:pt idx="66">
                  <c:v>3.3542039355992843E-3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9-41F1-A6BC-67F28BE80F89}"/>
            </c:ext>
          </c:extLst>
        </c:ser>
        <c:ser>
          <c:idx val="1"/>
          <c:order val="1"/>
          <c:tx>
            <c:v>Stream Segments in BCT Range with DO Monitors</c:v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Discharge_Calcs!$H$2:$H$68</c:f>
              <c:numCache>
                <c:formatCode>General</c:formatCode>
                <c:ptCount val="67"/>
                <c:pt idx="0">
                  <c:v>1E-3</c:v>
                </c:pt>
                <c:pt idx="1">
                  <c:v>1.2352643577495132E-3</c:v>
                </c:pt>
                <c:pt idx="2">
                  <c:v>1.5258780335263174E-3</c:v>
                </c:pt>
                <c:pt idx="3">
                  <c:v>1.8848627490879778E-3</c:v>
                </c:pt>
                <c:pt idx="4">
                  <c:v>2.3283037731981421E-3</c:v>
                </c:pt>
                <c:pt idx="5">
                  <c:v>2.8760706650453713E-3</c:v>
                </c:pt>
                <c:pt idx="6">
                  <c:v>3.5527075828994913E-3</c:v>
                </c:pt>
                <c:pt idx="7">
                  <c:v>4.3885330506621611E-3</c:v>
                </c:pt>
                <c:pt idx="8">
                  <c:v>5.4209984602887097E-3</c:v>
                </c:pt>
                <c:pt idx="9">
                  <c:v>6.6963661814096326E-3</c:v>
                </c:pt>
                <c:pt idx="10">
                  <c:v>8.2717824703345353E-3</c:v>
                </c:pt>
                <c:pt idx="11">
                  <c:v>1.0217838060661471E-2</c:v>
                </c:pt>
                <c:pt idx="12">
                  <c:v>1.2621731169591532E-2</c:v>
                </c:pt>
                <c:pt idx="13">
                  <c:v>1.5591174646892509E-2</c:v>
                </c:pt>
                <c:pt idx="14">
                  <c:v>1.9259222336754155E-2</c:v>
                </c:pt>
                <c:pt idx="15">
                  <c:v>2.3790230910565719E-2</c:v>
                </c:pt>
                <c:pt idx="16">
                  <c:v>2.9387224306452586E-2</c:v>
                </c:pt>
                <c:pt idx="17">
                  <c:v>3.6300990758951046E-2</c:v>
                </c:pt>
                <c:pt idx="18">
                  <c:v>4.484132003552669E-2</c:v>
                </c:pt>
                <c:pt idx="19">
                  <c:v>5.5390884394325247E-2</c:v>
                </c:pt>
                <c:pt idx="20">
                  <c:v>6.8422385236533767E-2</c:v>
                </c:pt>
                <c:pt idx="21">
                  <c:v>8.4519733754896673E-2</c:v>
                </c:pt>
                <c:pt idx="22">
                  <c:v>0.10440421463390233</c:v>
                </c:pt>
                <c:pt idx="23">
                  <c:v>0.12896680513608971</c:v>
                </c:pt>
                <c:pt idx="24">
                  <c:v>0.15930809771743856</c:v>
                </c:pt>
                <c:pt idx="25">
                  <c:v>0.19678761501122852</c:v>
                </c:pt>
                <c:pt idx="26">
                  <c:v>0.24308472686990376</c:v>
                </c:pt>
                <c:pt idx="27">
                  <c:v>0.30027389901566726</c:v>
                </c:pt>
                <c:pt idx="28">
                  <c:v>0.37091764501653057</c:v>
                </c:pt>
                <c:pt idx="29">
                  <c:v>0.4581813465493067</c:v>
                </c:pt>
                <c:pt idx="30">
                  <c:v>0.56597508677803665</c:v>
                </c:pt>
                <c:pt idx="31">
                  <c:v>0.69912885207109676</c:v>
                </c:pt>
                <c:pt idx="32">
                  <c:v>0.86360895243775815</c:v>
                </c:pt>
                <c:pt idx="33">
                  <c:v>1.0667853579797577</c:v>
                </c:pt>
                <c:pt idx="34">
                  <c:v>1.3177619300814503</c:v>
                </c:pt>
                <c:pt idx="35">
                  <c:v>1.6277843442288222</c:v>
                </c:pt>
                <c:pt idx="36">
                  <c:v>2.0107439825285294</c:v>
                </c:pt>
                <c:pt idx="37">
                  <c:v>2.4838003741768033</c:v>
                </c:pt>
                <c:pt idx="38">
                  <c:v>3.0681500739855072</c:v>
                </c:pt>
                <c:pt idx="39">
                  <c:v>3.7899764306208308</c:v>
                </c:pt>
                <c:pt idx="40">
                  <c:v>4.6816228014566343</c:v>
                </c:pt>
                <c:pt idx="41">
                  <c:v>5.7830417830668095</c:v>
                </c:pt>
                <c:pt idx="42">
                  <c:v>7.1435853939986238</c:v>
                </c:pt>
                <c:pt idx="43">
                  <c:v>8.8242164237465168</c:v>
                </c:pt>
                <c:pt idx="44">
                  <c:v>10.900240033321952</c:v>
                </c:pt>
                <c:pt idx="45">
                  <c:v>13.464678004076964</c:v>
                </c:pt>
                <c:pt idx="46">
                  <c:v>16.632436827010149</c:v>
                </c:pt>
                <c:pt idx="47">
                  <c:v>20.545456394926031</c:v>
                </c:pt>
                <c:pt idx="48">
                  <c:v>25.379069998348971</c:v>
                </c:pt>
                <c:pt idx="49">
                  <c:v>31.349860601790464</c:v>
                </c:pt>
                <c:pt idx="50">
                  <c:v>38.72536542180751</c:v>
                </c:pt>
                <c:pt idx="51">
                  <c:v>47.836063646384233</c:v>
                </c:pt>
                <c:pt idx="52">
                  <c:v>59.090184437415751</c:v>
                </c:pt>
                <c:pt idx="53">
                  <c:v>72.991998728384573</c:v>
                </c:pt>
                <c:pt idx="54">
                  <c:v>90.164414430071233</c:v>
                </c:pt>
                <c:pt idx="55">
                  <c:v>111.37688748282297</c:v>
                </c:pt>
                <c:pt idx="56">
                  <c:v>137.57989938460909</c:v>
                </c:pt>
                <c:pt idx="57">
                  <c:v>169.94754605257205</c:v>
                </c:pt>
                <c:pt idx="58">
                  <c:v>209.93014632573602</c:v>
                </c:pt>
                <c:pt idx="59">
                  <c:v>259.31922737332206</c:v>
                </c:pt>
                <c:pt idx="60">
                  <c:v>320.32779885340631</c:v>
                </c:pt>
                <c:pt idx="61">
                  <c:v>395.68951271996883</c:v>
                </c:pt>
                <c:pt idx="62">
                  <c:v>488.78115179825005</c:v>
                </c:pt>
                <c:pt idx="63">
                  <c:v>603.7739355561331</c:v>
                </c:pt>
                <c:pt idx="64">
                  <c:v>745.82042273064269</c:v>
                </c:pt>
                <c:pt idx="65">
                  <c:v>921.28538548083679</c:v>
                </c:pt>
                <c:pt idx="66">
                  <c:v>0</c:v>
                </c:pt>
              </c:numCache>
            </c:numRef>
          </c:cat>
          <c:val>
            <c:numRef>
              <c:f>Discharge_Calcs!$L$2:$L$68</c:f>
              <c:numCache>
                <c:formatCode>0%</c:formatCode>
                <c:ptCount val="6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4.8543689320388345E-3</c:v>
                </c:pt>
                <c:pt idx="10">
                  <c:v>0</c:v>
                </c:pt>
                <c:pt idx="11">
                  <c:v>2.4271844660194173E-3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2.4271844660194173E-3</c:v>
                </c:pt>
                <c:pt idx="21">
                  <c:v>0</c:v>
                </c:pt>
                <c:pt idx="22">
                  <c:v>2.4271844660194173E-3</c:v>
                </c:pt>
                <c:pt idx="23">
                  <c:v>0</c:v>
                </c:pt>
                <c:pt idx="24">
                  <c:v>7.2815533980582527E-3</c:v>
                </c:pt>
                <c:pt idx="25">
                  <c:v>0</c:v>
                </c:pt>
                <c:pt idx="26">
                  <c:v>4.8543689320388345E-3</c:v>
                </c:pt>
                <c:pt idx="27">
                  <c:v>2.4271844660194173E-3</c:v>
                </c:pt>
                <c:pt idx="28">
                  <c:v>7.2815533980582527E-3</c:v>
                </c:pt>
                <c:pt idx="29">
                  <c:v>4.8543689320388345E-3</c:v>
                </c:pt>
                <c:pt idx="30">
                  <c:v>2.4271844660194173E-3</c:v>
                </c:pt>
                <c:pt idx="31">
                  <c:v>0</c:v>
                </c:pt>
                <c:pt idx="32">
                  <c:v>4.8543689320388345E-3</c:v>
                </c:pt>
                <c:pt idx="33">
                  <c:v>7.2815533980582527E-3</c:v>
                </c:pt>
                <c:pt idx="34">
                  <c:v>7.2815533980582527E-3</c:v>
                </c:pt>
                <c:pt idx="35">
                  <c:v>1.4563106796116505E-2</c:v>
                </c:pt>
                <c:pt idx="36">
                  <c:v>1.6990291262135922E-2</c:v>
                </c:pt>
                <c:pt idx="37">
                  <c:v>2.1844660194174758E-2</c:v>
                </c:pt>
                <c:pt idx="38">
                  <c:v>1.9417475728155338E-2</c:v>
                </c:pt>
                <c:pt idx="39">
                  <c:v>1.6990291262135922E-2</c:v>
                </c:pt>
                <c:pt idx="40">
                  <c:v>4.6116504854368932E-2</c:v>
                </c:pt>
                <c:pt idx="41">
                  <c:v>4.6116504854368932E-2</c:v>
                </c:pt>
                <c:pt idx="42">
                  <c:v>4.12621359223301E-2</c:v>
                </c:pt>
                <c:pt idx="43">
                  <c:v>4.6116504854368932E-2</c:v>
                </c:pt>
                <c:pt idx="44">
                  <c:v>4.8543689320388349E-2</c:v>
                </c:pt>
                <c:pt idx="45">
                  <c:v>5.5825242718446605E-2</c:v>
                </c:pt>
                <c:pt idx="46">
                  <c:v>4.6116504854368932E-2</c:v>
                </c:pt>
                <c:pt idx="47">
                  <c:v>4.8543689320388349E-2</c:v>
                </c:pt>
                <c:pt idx="48">
                  <c:v>5.5825242718446605E-2</c:v>
                </c:pt>
                <c:pt idx="49">
                  <c:v>4.8543689320388349E-2</c:v>
                </c:pt>
                <c:pt idx="50">
                  <c:v>5.0970873786407765E-2</c:v>
                </c:pt>
                <c:pt idx="51">
                  <c:v>4.8543689320388349E-2</c:v>
                </c:pt>
                <c:pt idx="52">
                  <c:v>3.640776699029126E-2</c:v>
                </c:pt>
                <c:pt idx="53">
                  <c:v>5.8252427184466021E-2</c:v>
                </c:pt>
                <c:pt idx="54">
                  <c:v>1.2135922330097087E-2</c:v>
                </c:pt>
                <c:pt idx="55">
                  <c:v>9.7087378640776691E-3</c:v>
                </c:pt>
                <c:pt idx="56">
                  <c:v>2.9126213592233011E-2</c:v>
                </c:pt>
                <c:pt idx="57">
                  <c:v>1.6990291262135922E-2</c:v>
                </c:pt>
                <c:pt idx="58">
                  <c:v>1.6990291262135922E-2</c:v>
                </c:pt>
                <c:pt idx="59">
                  <c:v>1.4563106796116505E-2</c:v>
                </c:pt>
                <c:pt idx="60">
                  <c:v>2.1844660194174758E-2</c:v>
                </c:pt>
                <c:pt idx="61">
                  <c:v>7.2815533980582527E-3</c:v>
                </c:pt>
                <c:pt idx="62">
                  <c:v>0</c:v>
                </c:pt>
                <c:pt idx="63">
                  <c:v>2.6699029126213591E-2</c:v>
                </c:pt>
                <c:pt idx="64">
                  <c:v>7.2815533980582527E-3</c:v>
                </c:pt>
                <c:pt idx="65">
                  <c:v>7.2815533980582527E-3</c:v>
                </c:pt>
                <c:pt idx="66">
                  <c:v>2.4271844660194173E-3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9-41F1-A6BC-67F28BE80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378383176"/>
        <c:axId val="378381864"/>
      </c:barChart>
      <c:catAx>
        <c:axId val="378383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(cfs)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381864"/>
        <c:crosses val="autoZero"/>
        <c:auto val="1"/>
        <c:lblAlgn val="ctr"/>
        <c:lblOffset val="100"/>
        <c:noMultiLvlLbl val="0"/>
      </c:catAx>
      <c:valAx>
        <c:axId val="37838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of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383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</a:t>
            </a:r>
            <a:r>
              <a:rPr lang="en-US" baseline="0"/>
              <a:t> of Stream Segments with Sampled Total Drainage Area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7D-43CA-ACDD-CA1C509BAC3B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87D-43CA-ACDD-CA1C509BAC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Area_Comp!$S$23:$S$24</c:f>
              <c:strCache>
                <c:ptCount val="2"/>
                <c:pt idx="0">
                  <c:v>Total Drainage Area Class Unsampled</c:v>
                </c:pt>
                <c:pt idx="1">
                  <c:v>Total Drainage Area Class Sampled</c:v>
                </c:pt>
              </c:strCache>
            </c:strRef>
          </c:cat>
          <c:val>
            <c:numRef>
              <c:f>Area_Comp!$U$23:$U$24</c:f>
              <c:numCache>
                <c:formatCode>0%</c:formatCode>
                <c:ptCount val="2"/>
                <c:pt idx="0">
                  <c:v>5.9335266562569711E-2</c:v>
                </c:pt>
                <c:pt idx="1">
                  <c:v>0.94066473343743029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7D-43CA-ACDD-CA1C509BAC3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Stream Segments with Sampled Velocity</a:t>
            </a:r>
            <a:r>
              <a:rPr lang="en-US" baseline="0"/>
              <a:t> Class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70-42DD-BBB7-226907D705F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70-42DD-BBB7-226907D705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Velocity_Comp!$O$8:$O$9</c:f>
              <c:strCache>
                <c:ptCount val="2"/>
                <c:pt idx="0">
                  <c:v>Velocity Class Unsampled</c:v>
                </c:pt>
                <c:pt idx="1">
                  <c:v>Velocity Class Sampled</c:v>
                </c:pt>
              </c:strCache>
            </c:strRef>
          </c:cat>
          <c:val>
            <c:numRef>
              <c:f>Velocity_Comp!$Q$8:$Q$9</c:f>
              <c:numCache>
                <c:formatCode>0%</c:formatCode>
                <c:ptCount val="2"/>
                <c:pt idx="0">
                  <c:v>4.8741418764302061E-2</c:v>
                </c:pt>
                <c:pt idx="1">
                  <c:v>0.95125858123569795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70-42DD-BBB7-226907D705F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</a:t>
            </a:r>
            <a:r>
              <a:rPr lang="en-US" baseline="0"/>
              <a:t>e of Stream Segments with Sampled Discharge Class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FC0-4CFD-BB24-EB6BF0F890E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FC0-4CFD-BB24-EB6BF0F890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Discharge_Comp!$S$7:$S$8</c:f>
              <c:strCache>
                <c:ptCount val="2"/>
                <c:pt idx="0">
                  <c:v>Discharge Class Unsampled</c:v>
                </c:pt>
                <c:pt idx="1">
                  <c:v>Discharge Class Sampled</c:v>
                </c:pt>
              </c:strCache>
            </c:strRef>
          </c:cat>
          <c:val>
            <c:numRef>
              <c:f>Discharge_Comp!$U$7:$U$8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C0-4CFD-BB24-EB6BF0F890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845732"/>
            <a:ext cx="10058400" cy="2479379"/>
          </a:xfrm>
        </p:spPr>
        <p:txBody>
          <a:bodyPr>
            <a:normAutofit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200" dirty="0" smtClean="0"/>
              <a:t>A Case Study of Dissolve Oxygen Sampling in Utah’s Bonneville Cutthroat Trout Range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Greg Goodrum</a:t>
            </a:r>
          </a:p>
          <a:p>
            <a:r>
              <a:rPr lang="en-US" dirty="0" smtClean="0"/>
              <a:t>Cee </a:t>
            </a:r>
            <a:r>
              <a:rPr lang="en-US" dirty="0" smtClean="0"/>
              <a:t>6440 – Dr</a:t>
            </a:r>
            <a:r>
              <a:rPr lang="en-US" dirty="0" smtClean="0"/>
              <a:t>. </a:t>
            </a:r>
            <a:r>
              <a:rPr lang="en-US" dirty="0" err="1" smtClean="0"/>
              <a:t>david</a:t>
            </a:r>
            <a:r>
              <a:rPr lang="en-US" dirty="0" smtClean="0"/>
              <a:t> </a:t>
            </a:r>
            <a:r>
              <a:rPr lang="en-US" dirty="0" err="1" smtClean="0"/>
              <a:t>tarboton</a:t>
            </a:r>
            <a:r>
              <a:rPr lang="en-US" dirty="0" smtClean="0"/>
              <a:t>/dr. </a:t>
            </a:r>
            <a:r>
              <a:rPr lang="en-US" dirty="0" err="1" smtClean="0"/>
              <a:t>david</a:t>
            </a:r>
            <a:r>
              <a:rPr lang="en-US" dirty="0" smtClean="0"/>
              <a:t> </a:t>
            </a:r>
            <a:r>
              <a:rPr lang="en-US" dirty="0" err="1" smtClean="0"/>
              <a:t>maidment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97280" y="1845732"/>
            <a:ext cx="10058400" cy="2064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Assessing Spatial Representation of Large-Scale Environmental Datasets: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090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are we missing?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93241"/>
            <a:ext cx="3200400" cy="430707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US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9% </a:t>
            </a:r>
            <a:r>
              <a:rPr lang="en-US" sz="2400" dirty="0">
                <a:solidFill>
                  <a:schemeClr val="bg1"/>
                </a:solidFill>
              </a:rPr>
              <a:t>of Stream Segments have one attribute that falls into an </a:t>
            </a:r>
            <a:r>
              <a:rPr lang="en-US" sz="2400" dirty="0" err="1">
                <a:solidFill>
                  <a:srgbClr val="C00000"/>
                </a:solidFill>
              </a:rPr>
              <a:t>unsampled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class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Widespread throughout range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Only </a:t>
            </a:r>
            <a:r>
              <a:rPr lang="en-US" sz="2400" dirty="0" smtClean="0">
                <a:solidFill>
                  <a:srgbClr val="C00000"/>
                </a:solidFill>
              </a:rPr>
              <a:t>13 classes </a:t>
            </a:r>
            <a:r>
              <a:rPr lang="en-US" sz="2400" dirty="0" smtClean="0">
                <a:solidFill>
                  <a:schemeClr val="bg1"/>
                </a:solidFill>
              </a:rPr>
              <a:t>need additional samples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46759"/>
            <a:ext cx="3200400" cy="523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Results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2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to Add Samples?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8133"/>
            <a:ext cx="3200400" cy="4307070"/>
          </a:xfrm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</a:pPr>
            <a:endParaRPr lang="en-US" sz="1800" dirty="0" smtClean="0"/>
          </a:p>
          <a:p>
            <a:pPr>
              <a:buClr>
                <a:schemeClr val="bg1"/>
              </a:buClr>
            </a:pPr>
            <a:r>
              <a:rPr lang="en-US" sz="2800" dirty="0" smtClean="0"/>
              <a:t>Segment within 1km of </a:t>
            </a:r>
            <a:r>
              <a:rPr lang="en-US" sz="2800" dirty="0" smtClean="0">
                <a:solidFill>
                  <a:schemeClr val="bg1"/>
                </a:solidFill>
              </a:rPr>
              <a:t>road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Close to access point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Part of s</a:t>
            </a:r>
            <a:r>
              <a:rPr lang="en-US" sz="2800" dirty="0" smtClean="0">
                <a:solidFill>
                  <a:schemeClr val="bg1"/>
                </a:solidFill>
              </a:rPr>
              <a:t>egment </a:t>
            </a:r>
            <a:r>
              <a:rPr lang="en-US" sz="2800" dirty="0" smtClean="0">
                <a:solidFill>
                  <a:schemeClr val="bg1"/>
                </a:solidFill>
              </a:rPr>
              <a:t>on Public Land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Ease of identifying administrator and acquiring access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46759"/>
            <a:ext cx="3200400" cy="523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Analysis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13" y="171770"/>
            <a:ext cx="7937384" cy="61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to Add Samples?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093" y="1998133"/>
            <a:ext cx="3469907" cy="430707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US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Result: </a:t>
            </a:r>
            <a:r>
              <a:rPr lang="en-US" sz="2400" dirty="0" smtClean="0">
                <a:solidFill>
                  <a:srgbClr val="C00000"/>
                </a:solidFill>
              </a:rPr>
              <a:t>188 Possible </a:t>
            </a:r>
            <a:r>
              <a:rPr lang="en-US" sz="2400" dirty="0" smtClean="0">
                <a:solidFill>
                  <a:srgbClr val="C00000"/>
                </a:solidFill>
              </a:rPr>
              <a:t>Sites </a:t>
            </a:r>
            <a:r>
              <a:rPr lang="en-US" sz="2400" dirty="0" smtClean="0"/>
              <a:t>meet location criteria</a:t>
            </a:r>
            <a:endParaRPr lang="en-US" sz="24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Priority: Sites where we can add </a:t>
            </a:r>
            <a:r>
              <a:rPr lang="en-US" sz="2400" dirty="0" smtClean="0">
                <a:solidFill>
                  <a:srgbClr val="C00000"/>
                </a:solidFill>
              </a:rPr>
              <a:t>multiple</a:t>
            </a:r>
            <a:r>
              <a:rPr lang="en-US" sz="2400" dirty="0" smtClean="0"/>
              <a:t> </a:t>
            </a:r>
            <a:r>
              <a:rPr lang="en-US" sz="2400" dirty="0" err="1" smtClean="0"/>
              <a:t>unsampled</a:t>
            </a:r>
            <a:r>
              <a:rPr lang="en-US" sz="2400" dirty="0" smtClean="0"/>
              <a:t> attribute classes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46759"/>
            <a:ext cx="3200400" cy="523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Analysis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Where to Add Samples?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093" y="1998133"/>
            <a:ext cx="3469907" cy="430707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US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100" dirty="0" smtClean="0"/>
              <a:t>Maximum of </a:t>
            </a:r>
            <a:r>
              <a:rPr lang="en-US" sz="2100" dirty="0" smtClean="0">
                <a:solidFill>
                  <a:srgbClr val="C00000"/>
                </a:solidFill>
              </a:rPr>
              <a:t>2 sites </a:t>
            </a:r>
            <a:r>
              <a:rPr lang="en-US" sz="2100" dirty="0" smtClean="0"/>
              <a:t>can add </a:t>
            </a:r>
            <a:r>
              <a:rPr lang="en-US" sz="2100" dirty="0" smtClean="0">
                <a:solidFill>
                  <a:srgbClr val="C00000"/>
                </a:solidFill>
              </a:rPr>
              <a:t>multiple</a:t>
            </a:r>
            <a:r>
              <a:rPr lang="en-US" sz="2100" dirty="0" smtClean="0"/>
              <a:t> </a:t>
            </a:r>
            <a:r>
              <a:rPr lang="en-US" sz="2100" dirty="0" err="1" smtClean="0"/>
              <a:t>unsampled</a:t>
            </a:r>
            <a:r>
              <a:rPr lang="en-US" sz="2100" dirty="0" smtClean="0"/>
              <a:t> classes (i.e. 2 sites add 4 classes)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100" dirty="0" smtClean="0"/>
              <a:t>9 </a:t>
            </a:r>
            <a:r>
              <a:rPr lang="en-US" sz="2100" dirty="0" err="1" smtClean="0"/>
              <a:t>unsampled</a:t>
            </a:r>
            <a:r>
              <a:rPr lang="en-US" sz="2100" dirty="0" smtClean="0"/>
              <a:t> classes remain</a:t>
            </a:r>
            <a:endParaRPr lang="en-US" sz="21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rgbClr val="C00000"/>
                </a:solidFill>
              </a:rPr>
              <a:t>11 total sites required </a:t>
            </a:r>
            <a:r>
              <a:rPr lang="en-US" sz="2100" dirty="0" smtClean="0"/>
              <a:t>to sample in all stream attribute classes</a:t>
            </a:r>
            <a:endParaRPr lang="en-US" sz="21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746759"/>
            <a:ext cx="3200400" cy="523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Analysis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55" y="202130"/>
            <a:ext cx="5143171" cy="665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Conclusions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375573"/>
          </a:xfrm>
        </p:spPr>
        <p:txBody>
          <a:bodyPr>
            <a:normAutofit/>
          </a:bodyPr>
          <a:lstStyle/>
          <a:p>
            <a:pPr marL="201168" lvl="1" indent="0">
              <a:buClr>
                <a:schemeClr val="tx1"/>
              </a:buClr>
              <a:buNone/>
            </a:pPr>
            <a:endParaRPr lang="en-US" sz="2400" b="1" dirty="0" smtClean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DO </a:t>
            </a:r>
            <a:r>
              <a:rPr lang="en-US" sz="3000" dirty="0" smtClean="0"/>
              <a:t>sensors currently </a:t>
            </a:r>
            <a:r>
              <a:rPr lang="en-US" sz="3000" b="1" i="1" dirty="0" smtClean="0"/>
              <a:t>capture</a:t>
            </a:r>
            <a:r>
              <a:rPr lang="en-US" sz="3000" b="1" i="1" dirty="0" smtClean="0"/>
              <a:t> </a:t>
            </a:r>
            <a:r>
              <a:rPr lang="en-US" sz="3000" b="1" i="1" dirty="0" smtClean="0"/>
              <a:t>91% </a:t>
            </a:r>
            <a:r>
              <a:rPr lang="en-US" sz="3000" dirty="0" smtClean="0"/>
              <a:t>of stream segments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Currently missing </a:t>
            </a:r>
            <a:r>
              <a:rPr lang="en-US" sz="3000" b="1" i="1" dirty="0" smtClean="0"/>
              <a:t>13 classes </a:t>
            </a:r>
            <a:r>
              <a:rPr lang="en-US" sz="3000" dirty="0" smtClean="0"/>
              <a:t>of velocity and total drainage area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b="1" i="1" dirty="0" smtClean="0"/>
              <a:t>11 </a:t>
            </a:r>
            <a:r>
              <a:rPr lang="en-US" sz="3000" b="1" i="1" dirty="0" smtClean="0"/>
              <a:t>sites </a:t>
            </a:r>
            <a:r>
              <a:rPr lang="en-US" sz="3000" dirty="0" smtClean="0"/>
              <a:t>to </a:t>
            </a:r>
            <a:r>
              <a:rPr lang="en-US" sz="3000" dirty="0" smtClean="0"/>
              <a:t>represent </a:t>
            </a:r>
            <a:r>
              <a:rPr lang="en-US" sz="3000" b="1" i="1" dirty="0" smtClean="0"/>
              <a:t>100</a:t>
            </a:r>
            <a:r>
              <a:rPr lang="en-US" sz="3000" b="1" i="1" dirty="0" smtClean="0"/>
              <a:t>%</a:t>
            </a:r>
            <a:r>
              <a:rPr lang="en-US" sz="3000" i="1" dirty="0" smtClean="0"/>
              <a:t> </a:t>
            </a:r>
            <a:r>
              <a:rPr lang="en-US" sz="3000" dirty="0" smtClean="0"/>
              <a:t>of stream segments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000" dirty="0" smtClean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Continued </a:t>
            </a:r>
            <a:r>
              <a:rPr lang="en-US" sz="3000" dirty="0"/>
              <a:t>Work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Optimize </a:t>
            </a:r>
            <a:r>
              <a:rPr lang="en-US" sz="2400" dirty="0"/>
              <a:t>site selection from possible locations</a:t>
            </a:r>
          </a:p>
          <a:p>
            <a:pPr marL="201168" lvl="1" indent="0">
              <a:buClr>
                <a:schemeClr val="tx1"/>
              </a:buClr>
              <a:buNone/>
            </a:pPr>
            <a:endParaRPr lang="en-US" sz="2400" dirty="0" smtClean="0"/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559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287"/>
            <a:ext cx="3200400" cy="932314"/>
          </a:xfrm>
        </p:spPr>
        <p:txBody>
          <a:bodyPr>
            <a:noAutofit/>
          </a:bodyPr>
          <a:lstStyle/>
          <a:p>
            <a:r>
              <a:rPr lang="en-US" sz="4800" u="sng" dirty="0" smtClean="0">
                <a:solidFill>
                  <a:schemeClr val="bg1"/>
                </a:solidFill>
              </a:rPr>
              <a:t>Introduction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3200400" cy="5086004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My research involves </a:t>
            </a:r>
            <a:r>
              <a:rPr lang="en-US" sz="2000" dirty="0" smtClean="0"/>
              <a:t>modeling aquatic habitat at state-wide scales</a:t>
            </a:r>
            <a:endParaRPr lang="en-US" sz="20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Based on limiting factors such as temperature, </a:t>
            </a:r>
            <a:r>
              <a:rPr lang="en-US" sz="2000" dirty="0" smtClean="0">
                <a:solidFill>
                  <a:srgbClr val="C00000"/>
                </a:solidFill>
              </a:rPr>
              <a:t>dissolved oxygen</a:t>
            </a:r>
            <a:r>
              <a:rPr lang="en-US" sz="2000" dirty="0" smtClean="0">
                <a:solidFill>
                  <a:schemeClr val="bg1"/>
                </a:solidFill>
              </a:rPr>
              <a:t>, and turbidity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Datasets designed with </a:t>
            </a:r>
            <a:r>
              <a:rPr lang="en-US" sz="2000" dirty="0" smtClean="0">
                <a:solidFill>
                  <a:srgbClr val="C00000"/>
                </a:solidFill>
              </a:rPr>
              <a:t>different objectives </a:t>
            </a:r>
            <a:r>
              <a:rPr lang="en-US" sz="2000" dirty="0" smtClean="0"/>
              <a:t>in mind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Does this present a problem in representing streams?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65" y="4343399"/>
            <a:ext cx="3173128" cy="2379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48" y="185286"/>
            <a:ext cx="2808219" cy="27404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38" y="185286"/>
            <a:ext cx="2117029" cy="27404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99458" y="185286"/>
            <a:ext cx="1250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UDEQ &amp; EPA</a:t>
            </a:r>
          </a:p>
          <a:p>
            <a:r>
              <a:rPr lang="en-US" sz="1000" dirty="0" smtClean="0"/>
              <a:t>Dissolved Oxygen</a:t>
            </a:r>
          </a:p>
          <a:p>
            <a:r>
              <a:rPr lang="en-US" sz="1000" dirty="0" smtClean="0"/>
              <a:t>Data Collection Sites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654265" y="6488552"/>
            <a:ext cx="1946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Photo: Utah Division of Wildlife Resources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2894" y="3406552"/>
            <a:ext cx="153587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Habitat Model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7" idx="2"/>
            <a:endCxn id="11" idx="1"/>
          </p:cNvCxnSpPr>
          <p:nvPr/>
        </p:nvCxnSpPr>
        <p:spPr>
          <a:xfrm>
            <a:off x="6384758" y="2925735"/>
            <a:ext cx="1088136" cy="665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11" idx="3"/>
          </p:cNvCxnSpPr>
          <p:nvPr/>
        </p:nvCxnSpPr>
        <p:spPr>
          <a:xfrm flipH="1">
            <a:off x="9008764" y="2925735"/>
            <a:ext cx="1011789" cy="665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5" idx="0"/>
          </p:cNvCxnSpPr>
          <p:nvPr/>
        </p:nvCxnSpPr>
        <p:spPr>
          <a:xfrm>
            <a:off x="8240829" y="3775884"/>
            <a:ext cx="0" cy="567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7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5138882" y="705936"/>
            <a:ext cx="1786466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5" y="371626"/>
            <a:ext cx="4564314" cy="5906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73" y="371626"/>
            <a:ext cx="4564314" cy="590675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76672" y="327789"/>
            <a:ext cx="10426679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  How Does This                                  Represent This?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932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Research Questions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097280" y="3476741"/>
            <a:ext cx="3634072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Can we use available</a:t>
            </a:r>
          </a:p>
          <a:p>
            <a:r>
              <a:rPr lang="en-US" sz="2400" dirty="0" smtClean="0"/>
              <a:t>DO sensor data in modeling</a:t>
            </a:r>
          </a:p>
          <a:p>
            <a:r>
              <a:rPr lang="en-US" sz="2400" dirty="0" smtClean="0"/>
              <a:t>streams in trout range?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2133" y="2139195"/>
            <a:ext cx="4445000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How</a:t>
            </a:r>
            <a:r>
              <a:rPr lang="en-US" sz="2200" dirty="0"/>
              <a:t> does the distribution of sample locations capture stream characteristics</a:t>
            </a:r>
            <a:r>
              <a:rPr lang="en-US" sz="2200" dirty="0" smtClean="0"/>
              <a:t>?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2133" y="3801189"/>
            <a:ext cx="3208709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What</a:t>
            </a:r>
            <a:r>
              <a:rPr lang="en-US" sz="2200" dirty="0"/>
              <a:t> conditions are we missing?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2133" y="5070082"/>
            <a:ext cx="5090304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C00000"/>
                </a:solidFill>
              </a:rPr>
              <a:t>Where</a:t>
            </a:r>
            <a:r>
              <a:rPr lang="en-US" sz="2200" dirty="0" smtClean="0"/>
              <a:t> to add new monitoring locations </a:t>
            </a:r>
          </a:p>
          <a:p>
            <a:pPr>
              <a:buClr>
                <a:schemeClr val="bg1"/>
              </a:buClr>
            </a:pPr>
            <a:r>
              <a:rPr lang="en-US" sz="2200" dirty="0" smtClean="0"/>
              <a:t>	to improve representation?</a:t>
            </a:r>
            <a:endParaRPr lang="en-US" sz="2200" dirty="0"/>
          </a:p>
        </p:txBody>
      </p:sp>
      <p:cxnSp>
        <p:nvCxnSpPr>
          <p:cNvPr id="16" name="Straight Arrow Connector 15"/>
          <p:cNvCxnSpPr>
            <a:stCxn id="3" idx="3"/>
            <a:endCxn id="10" idx="1"/>
          </p:cNvCxnSpPr>
          <p:nvPr/>
        </p:nvCxnSpPr>
        <p:spPr>
          <a:xfrm flipV="1">
            <a:off x="4731352" y="2693193"/>
            <a:ext cx="1330781" cy="1383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3"/>
            <a:endCxn id="11" idx="1"/>
          </p:cNvCxnSpPr>
          <p:nvPr/>
        </p:nvCxnSpPr>
        <p:spPr>
          <a:xfrm>
            <a:off x="4731352" y="4076906"/>
            <a:ext cx="1330781" cy="109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3"/>
            <a:endCxn id="13" idx="1"/>
          </p:cNvCxnSpPr>
          <p:nvPr/>
        </p:nvCxnSpPr>
        <p:spPr>
          <a:xfrm>
            <a:off x="4731352" y="4076906"/>
            <a:ext cx="1330781" cy="137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0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Study Area and Data Sources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03" y="5023952"/>
            <a:ext cx="1538385" cy="615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078" y="3573082"/>
            <a:ext cx="822465" cy="895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01078"/>
            <a:ext cx="600632" cy="734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81" y="3437936"/>
            <a:ext cx="1166032" cy="1166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9430" y="2410649"/>
            <a:ext cx="2231473" cy="3139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Bonneville cutthroat trout (BCT) range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Dissolved oxygen (DO) sample locations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NHDPlus</a:t>
            </a:r>
            <a:r>
              <a:rPr lang="en-US" dirty="0" smtClean="0"/>
              <a:t> Stream Data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078" y="4826639"/>
            <a:ext cx="822465" cy="8957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47008" y="2257777"/>
            <a:ext cx="5047401" cy="3668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47008" y="3310150"/>
            <a:ext cx="5047401" cy="1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47007" y="4774716"/>
            <a:ext cx="5047401" cy="11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5" y="1846097"/>
            <a:ext cx="3361140" cy="43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How to Characterize Streams?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613" y="1998134"/>
            <a:ext cx="4706754" cy="4023360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en-US" sz="3600" u="sng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en-US" sz="3600" u="sng" dirty="0" smtClean="0"/>
              <a:t>Why These?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Important Aspect of Stream Character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/>
              <a:t> </a:t>
            </a:r>
            <a:r>
              <a:rPr lang="en-US" sz="3000" dirty="0" smtClean="0"/>
              <a:t>Near-complete coverage of watershed stream segments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49681" y="1998134"/>
            <a:ext cx="470675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Calibri" panose="020F0502020204030204" pitchFamily="34" charset="0"/>
              <a:buNone/>
            </a:pPr>
            <a:endParaRPr lang="en-US" sz="3600" u="sng" dirty="0" smtClean="0"/>
          </a:p>
          <a:p>
            <a:pPr marL="0" indent="0">
              <a:buClr>
                <a:schemeClr val="tx1"/>
              </a:buClr>
              <a:buFont typeface="Calibri" panose="020F0502020204030204" pitchFamily="34" charset="0"/>
              <a:buNone/>
            </a:pPr>
            <a:r>
              <a:rPr lang="en-US" sz="3600" u="sng" dirty="0" smtClean="0"/>
              <a:t>Metrics Chosen: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Total Drainage Area (km²)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 Velocity (fps)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000" dirty="0" smtClean="0"/>
              <a:t> Discharge (</a:t>
            </a:r>
            <a:r>
              <a:rPr lang="en-US" sz="3000" dirty="0" err="1" smtClean="0"/>
              <a:t>cfs</a:t>
            </a:r>
            <a:r>
              <a:rPr lang="en-US" sz="3000" dirty="0" smtClean="0"/>
              <a:t>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11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9293"/>
            <a:ext cx="3200400" cy="5168766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Import and process raw </a:t>
            </a:r>
            <a:r>
              <a:rPr lang="en-US" sz="2000" dirty="0" smtClean="0"/>
              <a:t>data</a:t>
            </a:r>
            <a:endParaRPr lang="en-US" sz="20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Snap sample locations to stream segments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Create population of sampled streams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Use Log10 function to generate normal-distribution classes for stream attributes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Compare sampled stream populations to full watershed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288759"/>
            <a:ext cx="3200400" cy="981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Methods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80" y="7079"/>
            <a:ext cx="5293894" cy="68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Sample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25053"/>
            <a:ext cx="3200400" cy="480933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Classes created by Log10 transformation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Trend </a:t>
            </a:r>
            <a:r>
              <a:rPr lang="en-US" sz="2400" dirty="0" smtClean="0"/>
              <a:t>to </a:t>
            </a:r>
            <a:r>
              <a:rPr lang="en-US" sz="2400" dirty="0" err="1" smtClean="0"/>
              <a:t>undersample</a:t>
            </a:r>
            <a:r>
              <a:rPr lang="en-US" sz="2400" dirty="0" smtClean="0"/>
              <a:t> </a:t>
            </a:r>
            <a:r>
              <a:rPr lang="en-US" sz="2400" dirty="0" smtClean="0"/>
              <a:t>attribute classes that contain most stream segments</a:t>
            </a:r>
            <a:endParaRPr lang="en-US" sz="24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i="1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 smtClean="0"/>
              <a:t>How many attribute classes are completely </a:t>
            </a:r>
            <a:r>
              <a:rPr lang="en-US" sz="2400" i="1" dirty="0" err="1" smtClean="0"/>
              <a:t>unsampled</a:t>
            </a:r>
            <a:r>
              <a:rPr lang="en-US" sz="2400" i="1" dirty="0" smtClean="0"/>
              <a:t>?</a:t>
            </a:r>
            <a:endParaRPr lang="en-US" sz="2400" i="1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288759"/>
            <a:ext cx="3200400" cy="981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Results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657661"/>
              </p:ext>
            </p:extLst>
          </p:nvPr>
        </p:nvGraphicFramePr>
        <p:xfrm>
          <a:off x="4411135" y="2099733"/>
          <a:ext cx="7311327" cy="237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470696"/>
              </p:ext>
            </p:extLst>
          </p:nvPr>
        </p:nvGraphicFramePr>
        <p:xfrm>
          <a:off x="4411135" y="76200"/>
          <a:ext cx="7384816" cy="2170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157899"/>
              </p:ext>
            </p:extLst>
          </p:nvPr>
        </p:nvGraphicFramePr>
        <p:xfrm>
          <a:off x="4411135" y="4270586"/>
          <a:ext cx="7384816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985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00"/>
            <a:ext cx="3200400" cy="52324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Unsampled</a:t>
            </a:r>
            <a:r>
              <a:rPr lang="en-US" sz="2800" dirty="0" smtClean="0">
                <a:solidFill>
                  <a:schemeClr val="bg1"/>
                </a:solidFill>
              </a:rPr>
              <a:t> Classes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98133"/>
            <a:ext cx="3200400" cy="430707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US" sz="18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13 Stream Attribute Classes </a:t>
            </a:r>
            <a:r>
              <a:rPr lang="en-US" sz="2400" dirty="0" err="1" smtClean="0"/>
              <a:t>Unsampled</a:t>
            </a:r>
            <a:endParaRPr lang="en-US" sz="2400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Total Drainage Area and Velocity </a:t>
            </a:r>
            <a:r>
              <a:rPr lang="en-US" sz="2400" dirty="0" err="1" smtClean="0"/>
              <a:t>unsampled</a:t>
            </a:r>
            <a:endParaRPr lang="en-US" sz="2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All Discharge classes sampled</a:t>
            </a:r>
            <a:endParaRPr lang="en-US" sz="2400" i="1" dirty="0" smtClean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i="1" dirty="0" smtClean="0"/>
              <a:t>How does this apply to study area?</a:t>
            </a:r>
            <a:endParaRPr lang="en-US" sz="2400" i="1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288759"/>
            <a:ext cx="3200400" cy="981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u="sng" dirty="0" smtClean="0">
                <a:solidFill>
                  <a:schemeClr val="bg1"/>
                </a:solidFill>
              </a:rPr>
              <a:t>Results</a:t>
            </a:r>
            <a:endParaRPr lang="en-US" sz="4800" u="sng" dirty="0">
              <a:solidFill>
                <a:schemeClr val="bg1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866052"/>
              </p:ext>
            </p:extLst>
          </p:nvPr>
        </p:nvGraphicFramePr>
        <p:xfrm>
          <a:off x="4432834" y="428785"/>
          <a:ext cx="3238500" cy="273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547116"/>
              </p:ext>
            </p:extLst>
          </p:nvPr>
        </p:nvGraphicFramePr>
        <p:xfrm>
          <a:off x="4432834" y="3733373"/>
          <a:ext cx="3238500" cy="273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024966"/>
              </p:ext>
            </p:extLst>
          </p:nvPr>
        </p:nvGraphicFramePr>
        <p:xfrm>
          <a:off x="8362148" y="424022"/>
          <a:ext cx="3238500" cy="2738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640995"/>
              </p:ext>
            </p:extLst>
          </p:nvPr>
        </p:nvGraphicFramePr>
        <p:xfrm>
          <a:off x="8362147" y="3733373"/>
          <a:ext cx="3238501" cy="2738442"/>
        </p:xfrm>
        <a:graphic>
          <a:graphicData uri="http://schemas.openxmlformats.org/drawingml/2006/table">
            <a:tbl>
              <a:tblPr firstRow="1" firstCol="1" bandRow="1"/>
              <a:tblGrid>
                <a:gridCol w="1037076">
                  <a:extLst>
                    <a:ext uri="{9D8B030D-6E8A-4147-A177-3AD203B41FA5}">
                      <a16:colId xmlns:a16="http://schemas.microsoft.com/office/drawing/2014/main" val="3172887412"/>
                    </a:ext>
                  </a:extLst>
                </a:gridCol>
                <a:gridCol w="2201425">
                  <a:extLst>
                    <a:ext uri="{9D8B030D-6E8A-4147-A177-3AD203B41FA5}">
                      <a16:colId xmlns:a16="http://schemas.microsoft.com/office/drawing/2014/main" val="3099515600"/>
                    </a:ext>
                  </a:extLst>
                </a:gridCol>
              </a:tblGrid>
              <a:tr h="28084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Unsampled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Stream Attribute Classes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221942"/>
                  </a:ext>
                </a:extLst>
              </a:tr>
              <a:tr h="17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Stream Attribute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Class Definition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457056"/>
                  </a:ext>
                </a:extLst>
              </a:tr>
              <a:tr h="175543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Drainage Area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(km²)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0.88495 - 1.10459317494942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863535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1.10459317494942 - 1.37875165566025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632327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2074.18679945422 - 2588.99706131816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796344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5034.80473477698 - 6284.43622632167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95027"/>
                  </a:ext>
                </a:extLst>
              </a:tr>
              <a:tr h="175543">
                <a:tc row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Velocity (fps)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&lt;=0.3662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007737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0.3662 - 0.38939259508925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216388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0.38939259508925 - 0.414054265140453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839725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0.414054265140453 - 0.440277849766777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81875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0.440277849766777 - 0.468162270782314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943928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0.468162270782314 - 0.497812715084699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00190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0.6364206778077 - 0.676727547963407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64505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2.61303055145558 - 2.77852341933854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37773"/>
                  </a:ext>
                </a:extLst>
              </a:tr>
              <a:tr h="175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3.552159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52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1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3436</TotalTime>
  <Words>547</Words>
  <Application>Microsoft Office PowerPoint</Application>
  <PresentationFormat>Widescreen</PresentationFormat>
  <Paragraphs>132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Retrospect</vt:lpstr>
      <vt:lpstr> A Case Study of Dissolve Oxygen Sampling in Utah’s Bonneville Cutthroat Trout Range</vt:lpstr>
      <vt:lpstr>Introduction</vt:lpstr>
      <vt:lpstr>PowerPoint Presentation</vt:lpstr>
      <vt:lpstr>Research Questions</vt:lpstr>
      <vt:lpstr>Study Area and Data Sources</vt:lpstr>
      <vt:lpstr>How to Characterize Streams?</vt:lpstr>
      <vt:lpstr>PowerPoint Presentation</vt:lpstr>
      <vt:lpstr>Sample Distribution</vt:lpstr>
      <vt:lpstr>Unsampled Classes</vt:lpstr>
      <vt:lpstr>What are we missing?</vt:lpstr>
      <vt:lpstr>Where to Add Samples?</vt:lpstr>
      <vt:lpstr>Where to Add Samples?</vt:lpstr>
      <vt:lpstr>Where to Add Samples?</vt:lpstr>
      <vt:lpstr>Conclusions</vt:lpstr>
      <vt:lpstr>Questions?</vt:lpstr>
    </vt:vector>
  </TitlesOfParts>
  <Company>Utah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Goodrum</dc:creator>
  <cp:lastModifiedBy>Greg Goodrum</cp:lastModifiedBy>
  <cp:revision>219</cp:revision>
  <dcterms:created xsi:type="dcterms:W3CDTF">2018-11-17T19:42:28Z</dcterms:created>
  <dcterms:modified xsi:type="dcterms:W3CDTF">2018-11-20T17:05:07Z</dcterms:modified>
</cp:coreProperties>
</file>