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466" r:id="rId3"/>
    <p:sldId id="467" r:id="rId4"/>
    <p:sldId id="468" r:id="rId5"/>
    <p:sldId id="470" r:id="rId6"/>
    <p:sldId id="471" r:id="rId7"/>
    <p:sldId id="472" r:id="rId8"/>
    <p:sldId id="473" r:id="rId9"/>
    <p:sldId id="474" r:id="rId10"/>
    <p:sldId id="475" r:id="rId11"/>
    <p:sldId id="476" r:id="rId12"/>
    <p:sldId id="371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i Gao" initials="RG" lastIdx="1" clrIdx="0">
    <p:extLst>
      <p:ext uri="{19B8F6BF-5375-455C-9EA6-DF929625EA0E}">
        <p15:presenceInfo xmlns:p15="http://schemas.microsoft.com/office/powerpoint/2012/main" userId="77fe231c8c2616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1C1CF-5247-47B8-B4D5-FA1D6A5E718A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C895A-B94F-4805-8E3E-3150D9F00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0631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CDFC3-29E4-4677-A243-5D161D6B7142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425F-5BA5-4052-834A-A1E71E7D5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0971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0BD53-0F7E-48A6-9677-32F3DBFADCAC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510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20C2-6A9E-4825-99D7-BB1ACA78B057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41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AC303-5A90-4431-B3AF-E204F46909CA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93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914E-B50F-4EEA-8195-551963811A9A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9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16EEA-6070-4254-B401-B2D857F7CC2E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50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9B5-F62B-4EC9-9719-7CF850CE8365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37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AADC-6B1E-4302-AFEA-57C89A9E798F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62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27C67-EB51-40F9-9A3E-9B94DEF26EDF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3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7634A-CC36-45D7-8140-25A719053AF3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11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63E11-6D8B-4497-BFE4-984F87553734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9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E9C4-F8E8-4653-8CEA-3EE604A5D6F3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66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65781-9DB1-4C3B-B48A-EE7639C06B5E}" type="datetime1">
              <a:rPr lang="zh-CN" altLang="en-US" smtClean="0"/>
              <a:t>2018/11/19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AD6F1-4F2A-4C6E-9184-1946E32117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6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1610233"/>
            <a:ext cx="10515600" cy="1816668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</a:rPr>
              <a:t>Exploring the Relation Between Palmer Drought Severity Index (PDSI) and Wildfire Activity in Western United States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8" name="标题 6"/>
          <p:cNvSpPr txBox="1">
            <a:spLocks/>
          </p:cNvSpPr>
          <p:nvPr/>
        </p:nvSpPr>
        <p:spPr>
          <a:xfrm>
            <a:off x="838200" y="1610233"/>
            <a:ext cx="10003971" cy="477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>
              <a:lnSpc>
                <a:spcPct val="120000"/>
              </a:lnSpc>
              <a:spcBef>
                <a:spcPts val="600"/>
              </a:spcBef>
            </a:pPr>
            <a:endParaRPr lang="en-US" altLang="zh-CN" sz="2800" dirty="0"/>
          </a:p>
          <a:p>
            <a:pPr lvl="1" algn="ctr">
              <a:lnSpc>
                <a:spcPct val="120000"/>
              </a:lnSpc>
              <a:spcBef>
                <a:spcPts val="600"/>
              </a:spcBef>
            </a:pPr>
            <a:endParaRPr lang="en-US" altLang="zh-CN" sz="2800" dirty="0"/>
          </a:p>
          <a:p>
            <a:pPr lvl="1" algn="ctr">
              <a:lnSpc>
                <a:spcPct val="120000"/>
              </a:lnSpc>
              <a:spcBef>
                <a:spcPts val="600"/>
              </a:spcBef>
            </a:pPr>
            <a:endParaRPr lang="en-US" altLang="zh-CN" sz="2800" dirty="0"/>
          </a:p>
          <a:p>
            <a:pPr lvl="1" algn="ctr">
              <a:lnSpc>
                <a:spcPct val="120000"/>
              </a:lnSpc>
              <a:spcBef>
                <a:spcPts val="600"/>
              </a:spcBef>
            </a:pPr>
            <a:endParaRPr lang="en-US" altLang="zh-CN" sz="2800" dirty="0"/>
          </a:p>
          <a:p>
            <a:pPr lvl="1" algn="ctr">
              <a:lnSpc>
                <a:spcPct val="120000"/>
              </a:lnSpc>
              <a:spcBef>
                <a:spcPts val="600"/>
              </a:spcBef>
            </a:pPr>
            <a:endParaRPr lang="en-US" altLang="zh-CN" sz="2800" dirty="0"/>
          </a:p>
          <a:p>
            <a:pPr lvl="1"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sz="2800" dirty="0" smtClean="0"/>
              <a:t>November 9</a:t>
            </a:r>
            <a:r>
              <a:rPr lang="en-US" altLang="zh-CN" sz="2800" baseline="30000" dirty="0" smtClean="0"/>
              <a:t>th</a:t>
            </a:r>
            <a:r>
              <a:rPr lang="en-US" altLang="zh-CN" sz="2800" dirty="0" smtClean="0"/>
              <a:t> 2018</a:t>
            </a:r>
            <a:endParaRPr lang="en-US" altLang="zh-CN" sz="28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6322"/>
              </p:ext>
            </p:extLst>
          </p:nvPr>
        </p:nvGraphicFramePr>
        <p:xfrm>
          <a:off x="1776185" y="4375807"/>
          <a:ext cx="8128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solidFill>
                            <a:schemeClr val="bg1"/>
                          </a:solidFill>
                          <a:latin typeface="+mj-lt"/>
                        </a:rPr>
                        <a:t>Hydrology</a:t>
                      </a:r>
                      <a:endParaRPr lang="zh-CN" altLang="en-US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022">
                <a:tc>
                  <a:txBody>
                    <a:bodyPr/>
                    <a:lstStyle/>
                    <a:p>
                      <a:pPr algn="r"/>
                      <a:r>
                        <a:rPr lang="en-US" altLang="zh-CN" sz="2800" dirty="0">
                          <a:solidFill>
                            <a:schemeClr val="bg1"/>
                          </a:solidFill>
                          <a:latin typeface="+mj-lt"/>
                        </a:rPr>
                        <a:t>Name:</a:t>
                      </a:r>
                      <a:endParaRPr lang="zh-CN" altLang="en-US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dirty="0" err="1">
                          <a:solidFill>
                            <a:schemeClr val="bg1"/>
                          </a:solidFill>
                          <a:latin typeface="+mj-lt"/>
                        </a:rPr>
                        <a:t>Rui</a:t>
                      </a:r>
                      <a:r>
                        <a:rPr lang="en-US" altLang="zh-CN" sz="2800" dirty="0">
                          <a:solidFill>
                            <a:schemeClr val="bg1"/>
                          </a:solidFill>
                          <a:latin typeface="+mj-lt"/>
                        </a:rPr>
                        <a:t> Gao</a:t>
                      </a:r>
                      <a:endParaRPr lang="zh-CN" altLang="en-US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>
                          <a:solidFill>
                            <a:schemeClr val="bg1"/>
                          </a:solidFill>
                          <a:latin typeface="+mj-lt"/>
                        </a:rPr>
                        <a:t>November 20, 2018</a:t>
                      </a:r>
                      <a:endParaRPr lang="zh-CN" altLang="en-US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2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29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- relation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815" y="3171819"/>
            <a:ext cx="4654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6815" y="1423357"/>
            <a:ext cx="6349041" cy="2358682"/>
            <a:chOff x="759125" y="1828800"/>
            <a:chExt cx="6349041" cy="2358682"/>
          </a:xfrm>
        </p:grpSpPr>
        <p:sp>
          <p:nvSpPr>
            <p:cNvPr id="4" name="Rounded Rectangle 3"/>
            <p:cNvSpPr/>
            <p:nvPr/>
          </p:nvSpPr>
          <p:spPr>
            <a:xfrm>
              <a:off x="759125" y="1828800"/>
              <a:ext cx="3674852" cy="8108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PDSI</a:t>
              </a:r>
            </a:p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(2014 Jan – 2016 Dec)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59125" y="3376599"/>
              <a:ext cx="3674852" cy="8108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Wildfire events sites</a:t>
              </a:r>
            </a:p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(2014 Jan – 2016 Dec)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ight Brace 8"/>
            <p:cNvSpPr/>
            <p:nvPr/>
          </p:nvSpPr>
          <p:spPr>
            <a:xfrm>
              <a:off x="4433977" y="2234241"/>
              <a:ext cx="828136" cy="154779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62113" y="2234241"/>
              <a:ext cx="1846053" cy="154779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Statistical relation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071004" y="4388145"/>
            <a:ext cx="3674852" cy="810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PDSI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(2017 Jan – 2017 Dec)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6745856" y="2570672"/>
            <a:ext cx="672861" cy="22229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500407" y="3171818"/>
            <a:ext cx="3593162" cy="1015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 the wildfire sites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 Jan – 2017 Dec)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00407" y="5199028"/>
            <a:ext cx="3593162" cy="8108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Wildfire events sites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(2017 Jan – 2017 Dec)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Up-Down Arrow 17"/>
          <p:cNvSpPr/>
          <p:nvPr/>
        </p:nvSpPr>
        <p:spPr>
          <a:xfrm>
            <a:off x="8751497" y="4187481"/>
            <a:ext cx="1090982" cy="101154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6815" y="1733871"/>
            <a:ext cx="117951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Addressing the problem in calculating PDSI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 analyzing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the wildfire sites in 2017 based on the relation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838200" y="2432650"/>
            <a:ext cx="10515600" cy="1659132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>
                <a:solidFill>
                  <a:schemeClr val="bg1"/>
                </a:solidFill>
                <a:latin typeface="Algerian" panose="04020705040A02060702" pitchFamily="82" charset="0"/>
              </a:rPr>
              <a:t>Thanks for watching!</a:t>
            </a:r>
            <a:br>
              <a:rPr lang="en-US" altLang="zh-CN" dirty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altLang="zh-CN" dirty="0">
                <a:solidFill>
                  <a:schemeClr val="bg1"/>
                </a:solidFill>
                <a:latin typeface="Algerian" panose="04020705040A02060702" pitchFamily="82" charset="0"/>
              </a:rPr>
              <a:t>Suggestions!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0"/>
            <a:ext cx="2471821" cy="939292"/>
          </a:xfrm>
          <a:prstGeom prst="rect">
            <a:avLst/>
          </a:prstGeom>
        </p:spPr>
      </p:pic>
      <p:sp>
        <p:nvSpPr>
          <p:cNvPr id="8" name="标题 6"/>
          <p:cNvSpPr txBox="1">
            <a:spLocks/>
          </p:cNvSpPr>
          <p:nvPr/>
        </p:nvSpPr>
        <p:spPr>
          <a:xfrm>
            <a:off x="838200" y="1470025"/>
            <a:ext cx="10515600" cy="476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endParaRPr lang="zh-CN" altLang="en-US" dirty="0"/>
          </a:p>
        </p:txBody>
      </p:sp>
      <p:sp>
        <p:nvSpPr>
          <p:cNvPr id="5" name="标题 6">
            <a:extLst>
              <a:ext uri="{FF2B5EF4-FFF2-40B4-BE49-F238E27FC236}">
                <a16:creationId xmlns:a16="http://schemas.microsoft.com/office/drawing/2014/main" id="{D7354C82-2226-473B-AE22-215D937F8F62}"/>
              </a:ext>
            </a:extLst>
          </p:cNvPr>
          <p:cNvSpPr txBox="1">
            <a:spLocks/>
          </p:cNvSpPr>
          <p:nvPr/>
        </p:nvSpPr>
        <p:spPr>
          <a:xfrm>
            <a:off x="466725" y="2046943"/>
            <a:ext cx="11087100" cy="45468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5477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512" y="1226052"/>
            <a:ext cx="108013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  <a:p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this topic?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steps</a:t>
            </a:r>
          </a:p>
        </p:txBody>
      </p:sp>
    </p:spTree>
    <p:extLst>
      <p:ext uri="{BB962C8B-B14F-4D97-AF65-F5344CB8AC3E}">
        <p14:creationId xmlns:p14="http://schemas.microsoft.com/office/powerpoint/2010/main" val="8521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019018"/>
            <a:ext cx="8861337" cy="5838982"/>
            <a:chOff x="-1" y="1019018"/>
            <a:chExt cx="8861337" cy="58389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019018"/>
              <a:ext cx="4433977" cy="58389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3976" y="1019018"/>
              <a:ext cx="4427360" cy="583898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9144000" y="1019018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Magazine;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News;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Trees;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481" y="993560"/>
            <a:ext cx="65835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Mete-hydrological data - LDAS (Land Data Assimilation Systems)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evapotranspiration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Evapotranspiration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moisture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Runoff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is mm/month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Wildfire data – National Fire and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Aviation Management (https://fam.nwcg.gov/fam-web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Latitude &amp; Longitude (sites)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of occurrence (monthly scale)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97015" y="4806867"/>
            <a:ext cx="5382883" cy="1880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has been downloaded from 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January to 2017 December.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resolution is 0.125 °×0.125°.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29" y="600539"/>
            <a:ext cx="5408369" cy="41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" y="1386141"/>
            <a:ext cx="117951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ArcGIS Pro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ArcMAP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10.6.1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Calculation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PDSI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812874" y="1957639"/>
            <a:ext cx="2346385" cy="25879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9260" y="1425315"/>
            <a:ext cx="3364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confirm the research grids&amp; All the grids contain latitude, longitude, column number and row number.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815" y="1339975"/>
            <a:ext cx="3416060" cy="144795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6815" y="2787928"/>
            <a:ext cx="3416060" cy="207868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812874" y="3696469"/>
            <a:ext cx="2346385" cy="25879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59260" y="3367303"/>
            <a:ext cx="3364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confirm relationship between PDSI and wildfire activity.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– research area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" y="1386141"/>
            <a:ext cx="1179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ArcGIS Pro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ArcMAP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10.6.1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26" y="1386141"/>
            <a:ext cx="7140974" cy="551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6815" y="3171819"/>
            <a:ext cx="46542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Wildfire activity concentrate on western part of USA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confirm the exact research area in the western part?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– research area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15" y="1386141"/>
            <a:ext cx="1179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ArcGIS Pro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ArcMAP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10.6.1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26" y="1386141"/>
            <a:ext cx="7140974" cy="551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6815" y="3171819"/>
            <a:ext cx="46542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Wildfire activity concentrate on western part of USA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confirm the exact research area in the western part?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26" y="1409223"/>
            <a:ext cx="7081229" cy="547185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039819" y="1409223"/>
            <a:ext cx="3381555" cy="1762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2014 January to 2017 December, more than 11011 wildfire events have been reported.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8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– research area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540" y="1386141"/>
            <a:ext cx="48094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geographic information of meteorological-hydrological data, the resolution of each grid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0.125 °×0.125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totally 11011 grids occurred wildfire events during 2014 to 2017.</a:t>
            </a:r>
          </a:p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PDSI </a:t>
            </a:r>
            <a:r>
              <a:rPr lang="en-US" sz="2400" u="sng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relation 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Wildfire activity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815" y="3171819"/>
            <a:ext cx="4654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026" y="1350657"/>
            <a:ext cx="7140974" cy="55180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 rot="19971945">
            <a:off x="278070" y="4219204"/>
            <a:ext cx="2553419" cy="776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71821" cy="939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018" y="400683"/>
            <a:ext cx="10801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- PDSI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1540" y="1386141"/>
                <a:ext cx="7522234" cy="5294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𝑀𝑃𝐷𝑆𝐼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𝑀𝑃𝐷𝑆𝐼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/3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𝑍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𝑑𝐾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𝑐𝑜𝑛𝑠𝑡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𝑑𝑟𝑜𝑢𝑔h𝑡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𝐶𝐴𝐹𝐸𝐶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𝐶𝐴𝐹𝐸𝐶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𝑃𝐸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𝑃𝑅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𝑃𝑅𝑂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𝑃𝐿</m:t>
                      </m:r>
                    </m:oMath>
                  </m:oMathPara>
                </a14:m>
                <a:endParaRPr lang="en-US" sz="3200" i="1" dirty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𝑃𝐸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𝑃𝑅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𝑅𝑂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𝑅𝑂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  <m:r>
                        <a:rPr lang="en-US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  <m: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40" y="1386141"/>
                <a:ext cx="7522234" cy="52949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96815" y="3171819"/>
            <a:ext cx="4654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142252" y="681732"/>
                <a:ext cx="3899140" cy="594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denotes the month in the research period; j ranges from 1 to 12; c is 0.103; const2 is an empirical value, -39.76.</a:t>
                </a:r>
                <a:endPara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is called the moisture anomaly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indexK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an empirical value; d is the precipitation deviation from the CAFEC (Climatically Appropriate For Existing Conditions).  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is the precipitation (mm/month); PE is the potential evapotranspiration (mm/month); PR is the potential recharge (mm/month); PRO is the potential runoff (mm/month); PL is the potential soil moisture loss (mm/month); </a:t>
                </a:r>
              </a:p>
              <a:p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means for each month averaged over the base period.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252" y="681732"/>
                <a:ext cx="3899140" cy="5940088"/>
              </a:xfrm>
              <a:prstGeom prst="rect">
                <a:avLst/>
              </a:prstGeom>
              <a:blipFill>
                <a:blip r:embed="rId4"/>
                <a:stretch>
                  <a:fillRect l="-1721" t="-616" r="-2191" b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7049</TotalTime>
  <Words>441</Words>
  <Application>Microsoft Office PowerPoint</Application>
  <PresentationFormat>Widescreen</PresentationFormat>
  <Paragraphs>109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宋体</vt:lpstr>
      <vt:lpstr>Algerian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Exploring the Relation Between Palmer Drought Severity Index (PDSI) and Wildfire Activity in Western United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watching! Suggestions!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Paper</dc:title>
  <dc:creator>lenovo</dc:creator>
  <cp:lastModifiedBy>rui gao</cp:lastModifiedBy>
  <cp:revision>297</cp:revision>
  <dcterms:created xsi:type="dcterms:W3CDTF">2018-08-19T16:20:28Z</dcterms:created>
  <dcterms:modified xsi:type="dcterms:W3CDTF">2018-11-20T06:21:58Z</dcterms:modified>
</cp:coreProperties>
</file>