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71" r:id="rId7"/>
    <p:sldId id="266" r:id="rId8"/>
    <p:sldId id="268" r:id="rId9"/>
    <p:sldId id="269" r:id="rId10"/>
    <p:sldId id="272" r:id="rId11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176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165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375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896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13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88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293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037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370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858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570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6BF4-7F5F-4D77-A394-07FDF8E10C96}" type="datetimeFigureOut">
              <a:rPr lang="fa-IR" smtClean="0"/>
              <a:t>1440/03/11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7152D-70B4-49CF-9510-C971B2D5DD6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26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364032115000775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rriverinfo.org/" TargetMode="External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b.arcgis.com/" TargetMode="External"/><Relationship Id="rId4" Type="http://schemas.openxmlformats.org/officeDocument/2006/relationships/image" Target="../media/image8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ldlife.utah.gov/cutthroat/BCT/index.html" TargetMode="External"/><Relationship Id="rId7" Type="http://schemas.openxmlformats.org/officeDocument/2006/relationships/hyperlink" Target="https://www.tu.org/" TargetMode="External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utherntrout.com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utah.gov/about/symbol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9608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5"/>
                </a:solidFill>
              </a:rPr>
              <a:t>Using ArcGIS Pro to Evaluate the Impacts of </a:t>
            </a:r>
            <a:br>
              <a:rPr lang="en-US" sz="4000" b="1" dirty="0" smtClean="0">
                <a:solidFill>
                  <a:schemeClr val="accent5"/>
                </a:solidFill>
              </a:rPr>
            </a:br>
            <a:r>
              <a:rPr lang="en-US" sz="4000" b="1" dirty="0" smtClean="0">
                <a:solidFill>
                  <a:schemeClr val="accent5"/>
                </a:solidFill>
              </a:rPr>
              <a:t>In-Stream Barriers on Fish Habitats</a:t>
            </a:r>
            <a:br>
              <a:rPr lang="en-US" sz="4000" b="1" dirty="0" smtClean="0">
                <a:solidFill>
                  <a:schemeClr val="accent5"/>
                </a:solidFill>
              </a:rPr>
            </a:br>
            <a:r>
              <a:rPr lang="en-US" sz="4000" b="1" dirty="0" smtClean="0">
                <a:solidFill>
                  <a:schemeClr val="accent5"/>
                </a:solidFill>
              </a:rPr>
              <a:t/>
            </a:r>
            <a:br>
              <a:rPr lang="en-US" sz="4000" b="1" dirty="0" smtClean="0">
                <a:solidFill>
                  <a:schemeClr val="accent5"/>
                </a:solidFill>
              </a:rPr>
            </a:br>
            <a:r>
              <a:rPr lang="en-US" sz="2200" b="1" dirty="0" smtClean="0">
                <a:solidFill>
                  <a:schemeClr val="accent5"/>
                </a:solidFill>
              </a:rPr>
              <a:t>Case study: Bonneville cutthroat trout (BCT) habitats in the Bear River watershed, Utah</a:t>
            </a:r>
            <a:endParaRPr lang="fa-IR" sz="22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16437"/>
            <a:ext cx="9144000" cy="19841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Ali Farshid, Ph.D. student, Dept. of Watershed Sciences</a:t>
            </a:r>
          </a:p>
          <a:p>
            <a:endParaRPr lang="en-US" dirty="0" smtClean="0"/>
          </a:p>
          <a:p>
            <a:r>
              <a:rPr lang="en-US" dirty="0" smtClean="0"/>
              <a:t>CEE 6440: GIS in Water Resources (Term Project)</a:t>
            </a:r>
          </a:p>
          <a:p>
            <a:r>
              <a:rPr lang="en-US" dirty="0" smtClean="0"/>
              <a:t>Professor: Dr. David Tarboton</a:t>
            </a:r>
          </a:p>
          <a:p>
            <a:r>
              <a:rPr lang="en-US" dirty="0" smtClean="0"/>
              <a:t>Fall 2018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139" y="140837"/>
            <a:ext cx="2039136" cy="15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829" y="1271213"/>
            <a:ext cx="10515600" cy="71553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Thank you!</a:t>
            </a:r>
            <a:endParaRPr lang="fa-IR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8634" y="3249780"/>
            <a:ext cx="1369160" cy="20537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87829" y="4058748"/>
            <a:ext cx="10515600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70C0"/>
                </a:solidFill>
              </a:rPr>
              <a:t>Questions</a:t>
            </a:r>
            <a:endParaRPr lang="fa-I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Outline</a:t>
            </a:r>
            <a:endParaRPr lang="fa-IR" sz="4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Background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Project </a:t>
            </a:r>
            <a:r>
              <a:rPr lang="en-US" sz="3600" dirty="0" smtClean="0"/>
              <a:t>region &amp; </a:t>
            </a:r>
            <a:r>
              <a:rPr lang="en-US" sz="3600" dirty="0" smtClean="0"/>
              <a:t>species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Assumptions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Methods &amp; </a:t>
            </a:r>
            <a:r>
              <a:rPr lang="en-US" sz="3600" dirty="0" smtClean="0"/>
              <a:t>Results (so far) 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434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800"/>
            <a:ext cx="10515600" cy="78126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1/5 </a:t>
            </a:r>
            <a:r>
              <a:rPr lang="en-US" sz="4000" b="1" dirty="0">
                <a:solidFill>
                  <a:srgbClr val="00B050"/>
                </a:solidFill>
                <a:latin typeface="+mn-lt"/>
              </a:rPr>
              <a:t>–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Research background</a:t>
            </a:r>
            <a:endParaRPr lang="fa-IR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0214"/>
            <a:ext cx="10515600" cy="4919663"/>
          </a:xfrm>
        </p:spPr>
        <p:txBody>
          <a:bodyPr/>
          <a:lstStyle/>
          <a:p>
            <a:r>
              <a:rPr lang="en-US" sz="2400" b="1" dirty="0" smtClean="0"/>
              <a:t>Analyze the trade-offs between fish habitats and hydroeconomic activities</a:t>
            </a:r>
          </a:p>
          <a:p>
            <a:pPr marL="0" indent="0" algn="ctr">
              <a:buNone/>
            </a:pP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58" y="1330496"/>
            <a:ext cx="4826154" cy="484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601" y="6170348"/>
            <a:ext cx="6289963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b="0" i="0" dirty="0" err="1" smtClean="0">
                <a:solidFill>
                  <a:srgbClr val="222222"/>
                </a:solidFill>
                <a:effectLst/>
                <a:latin typeface="AvenirNextLTPro"/>
              </a:rPr>
              <a:t>Jager</a:t>
            </a:r>
            <a:r>
              <a:rPr lang="en-US" sz="900" b="0" i="0" dirty="0" smtClean="0">
                <a:solidFill>
                  <a:srgbClr val="222222"/>
                </a:solidFill>
                <a:effectLst/>
                <a:latin typeface="AvenirNextLTPro"/>
              </a:rPr>
              <a:t>, H. I., </a:t>
            </a:r>
            <a:r>
              <a:rPr lang="en-US" sz="900" b="0" i="0" dirty="0" err="1" smtClean="0">
                <a:solidFill>
                  <a:srgbClr val="222222"/>
                </a:solidFill>
                <a:effectLst/>
                <a:latin typeface="AvenirNextLTPro"/>
              </a:rPr>
              <a:t>Efroymson</a:t>
            </a:r>
            <a:r>
              <a:rPr lang="en-US" sz="900" b="0" i="0" dirty="0" smtClean="0">
                <a:solidFill>
                  <a:srgbClr val="222222"/>
                </a:solidFill>
                <a:effectLst/>
                <a:latin typeface="AvenirNextLTPro"/>
              </a:rPr>
              <a:t>, R. A., </a:t>
            </a:r>
            <a:r>
              <a:rPr lang="en-US" sz="900" b="0" i="0" dirty="0" err="1" smtClean="0">
                <a:solidFill>
                  <a:srgbClr val="222222"/>
                </a:solidFill>
                <a:effectLst/>
                <a:latin typeface="AvenirNextLTPro"/>
              </a:rPr>
              <a:t>Opperman</a:t>
            </a:r>
            <a:r>
              <a:rPr lang="en-US" sz="900" b="0" i="0" dirty="0" smtClean="0">
                <a:solidFill>
                  <a:srgbClr val="222222"/>
                </a:solidFill>
                <a:effectLst/>
                <a:latin typeface="AvenirNextLTPro"/>
              </a:rPr>
              <a:t>, J. J., and Kelly, M. R. (2015). “Spatial design principles for sustainable hydropower development in river basins.” </a:t>
            </a:r>
            <a:r>
              <a:rPr lang="en-US" sz="900" b="0" i="1" dirty="0" smtClean="0">
                <a:solidFill>
                  <a:srgbClr val="222222"/>
                </a:solidFill>
                <a:effectLst/>
                <a:latin typeface="AvenirNextLTPro"/>
              </a:rPr>
              <a:t>Renewable and Sustainable Energy Reviews</a:t>
            </a:r>
            <a:r>
              <a:rPr lang="en-US" sz="900" b="0" i="0" dirty="0" smtClean="0">
                <a:solidFill>
                  <a:srgbClr val="222222"/>
                </a:solidFill>
                <a:effectLst/>
                <a:latin typeface="AvenirNextLTPro"/>
              </a:rPr>
              <a:t>, 45, 808–816.</a:t>
            </a:r>
            <a:r>
              <a:rPr lang="en-US" sz="900" dirty="0"/>
              <a:t> </a:t>
            </a:r>
            <a:r>
              <a:rPr lang="en-US" sz="900" dirty="0" smtClean="0">
                <a:hlinkClick r:id="rId3"/>
              </a:rPr>
              <a:t>https://www.sciencedirect.com/science/article/pii/S1364032115000775</a:t>
            </a:r>
            <a:endParaRPr lang="en-US" sz="900" dirty="0" smtClean="0"/>
          </a:p>
          <a:p>
            <a:endParaRPr lang="fa-IR" dirty="0"/>
          </a:p>
        </p:txBody>
      </p:sp>
      <p:sp>
        <p:nvSpPr>
          <p:cNvPr id="7" name="Striped Right Arrow 6"/>
          <p:cNvSpPr/>
          <p:nvPr/>
        </p:nvSpPr>
        <p:spPr>
          <a:xfrm>
            <a:off x="7743713" y="5675387"/>
            <a:ext cx="2142836" cy="7758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372985" y="4713312"/>
            <a:ext cx="2164268" cy="810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3049">
            <a:off x="9631665" y="5708072"/>
            <a:ext cx="1718167" cy="710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65" y="2216706"/>
            <a:ext cx="2765022" cy="17912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20114" y="3423223"/>
            <a:ext cx="3254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$</a:t>
            </a:r>
            <a:endParaRPr lang="fa-IR" sz="32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7817" y="3285806"/>
            <a:ext cx="70110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03946"/>
            <a:ext cx="10515600" cy="2043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</a:rPr>
              <a:t>2/5 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–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Project region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endParaRPr lang="fa-I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t="9933" r="10889" b="8777"/>
          <a:stretch/>
        </p:blipFill>
        <p:spPr>
          <a:xfrm>
            <a:off x="431800" y="835198"/>
            <a:ext cx="3931920" cy="5489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2630" y="835198"/>
            <a:ext cx="3139440" cy="17697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Bear River Watershed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~ 7,500 mi</a:t>
            </a:r>
            <a:r>
              <a:rPr lang="en-US" sz="1600" baseline="30000" dirty="0" smtClean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Bear River: ~ 500 mi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Elev.: </a:t>
            </a:r>
            <a:r>
              <a:rPr lang="en-US" sz="1600" dirty="0"/>
              <a:t>13,000 ft to 4,200 ft 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Shared among 3 states</a:t>
            </a:r>
          </a:p>
          <a:p>
            <a:r>
              <a:rPr lang="en-US" sz="1050" dirty="0" smtClean="0">
                <a:hlinkClick r:id="rId3"/>
              </a:rPr>
              <a:t>https://www.bearriverinfo.org</a:t>
            </a:r>
            <a:endParaRPr lang="en-US" sz="1050" dirty="0" smtClean="0"/>
          </a:p>
          <a:p>
            <a:pPr lvl="1"/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t="9074" r="11656" b="9259"/>
          <a:stretch/>
        </p:blipFill>
        <p:spPr>
          <a:xfrm>
            <a:off x="7840980" y="779711"/>
            <a:ext cx="4076700" cy="5600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63720" y="2810619"/>
            <a:ext cx="3477260" cy="19543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" b="1" dirty="0" smtClean="0"/>
              <a:t>Bear River Watershed Stream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41 barriers</a:t>
            </a:r>
            <a:endParaRPr lang="en-US" sz="1600" baseline="30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≤ 10 feet = barriers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≤ 50 feet = impoundments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≤ 165 feet = small dams</a:t>
            </a:r>
          </a:p>
          <a:p>
            <a:pPr lvl="1"/>
            <a:r>
              <a:rPr lang="en-US" sz="1000" dirty="0" smtClean="0">
                <a:hlinkClick r:id="rId5"/>
              </a:rPr>
              <a:t>https://hub.arcgis.com/</a:t>
            </a:r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307522" y="6396336"/>
            <a:ext cx="2180475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smtClean="0">
                <a:hlinkClick r:id="rId5"/>
              </a:rPr>
              <a:t>Data source: https://hub.arcgis.com/</a:t>
            </a:r>
            <a:endParaRPr lang="en-US" sz="1000" dirty="0" smtClean="0"/>
          </a:p>
          <a:p>
            <a:endParaRPr lang="fa-IR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9206345" y="6440540"/>
            <a:ext cx="2132215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00" dirty="0" smtClean="0">
                <a:hlinkClick r:id="rId5"/>
              </a:rPr>
              <a:t>Data source: https://hub.arcgis.com/</a:t>
            </a:r>
            <a:endParaRPr lang="en-US" sz="1000" dirty="0" smtClean="0"/>
          </a:p>
          <a:p>
            <a:endParaRPr lang="fa-IR" sz="900" dirty="0"/>
          </a:p>
        </p:txBody>
      </p:sp>
    </p:spTree>
    <p:extLst>
      <p:ext uri="{BB962C8B-B14F-4D97-AF65-F5344CB8AC3E}">
        <p14:creationId xmlns:p14="http://schemas.microsoft.com/office/powerpoint/2010/main" val="32443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73" y="219523"/>
            <a:ext cx="10515600" cy="45783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2/5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– Project species  </a:t>
            </a:r>
            <a:endParaRPr lang="fa-IR" sz="40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8889" r="7582" b="8519"/>
          <a:stretch/>
        </p:blipFill>
        <p:spPr>
          <a:xfrm>
            <a:off x="6344867" y="881149"/>
            <a:ext cx="4092228" cy="5633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2486" y="971661"/>
            <a:ext cx="3898900" cy="21082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Bonneville cutthroat trout (BCT)</a:t>
            </a:r>
          </a:p>
          <a:p>
            <a:endParaRPr lang="en-US" sz="9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subspecies native to the Bonneville </a:t>
            </a:r>
            <a:r>
              <a:rPr lang="en-US" sz="1400" dirty="0" smtClean="0"/>
              <a:t>basin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evolved as </a:t>
            </a:r>
            <a:r>
              <a:rPr lang="en-US" sz="1400" dirty="0"/>
              <a:t>a lake-dwelling </a:t>
            </a:r>
            <a:r>
              <a:rPr lang="en-US" sz="1400" dirty="0" smtClean="0"/>
              <a:t>population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became restricted to stream-dwelling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Symbol and State Fish of Utah</a:t>
            </a:r>
          </a:p>
          <a:p>
            <a:r>
              <a:rPr lang="en-US" sz="900" dirty="0" smtClean="0">
                <a:hlinkClick r:id="rId3"/>
              </a:rPr>
              <a:t>https://wildlife.utah.gov/cutthroat/BCT/index.html</a:t>
            </a:r>
            <a:endParaRPr lang="en-US" sz="900" dirty="0" smtClean="0"/>
          </a:p>
          <a:p>
            <a:r>
              <a:rPr lang="en-US" sz="900" dirty="0" smtClean="0">
                <a:hlinkClick r:id="rId4"/>
              </a:rPr>
              <a:t>https://www.utah.gov/about/symbols.html</a:t>
            </a:r>
            <a:endParaRPr lang="en-US" sz="900" dirty="0" smtClean="0"/>
          </a:p>
          <a:p>
            <a:endParaRPr lang="en-US" sz="1200" dirty="0" smtClean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486" y="3001023"/>
            <a:ext cx="3537719" cy="21288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1793" y="5129861"/>
            <a:ext cx="24791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 smtClean="0">
                <a:hlinkClick r:id="rId6"/>
              </a:rPr>
              <a:t>http://www.southerntrout.com/</a:t>
            </a:r>
            <a:endParaRPr lang="en-US" sz="1000" dirty="0" smtClean="0"/>
          </a:p>
          <a:p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6073139" y="6248400"/>
            <a:ext cx="24791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dirty="0" smtClean="0"/>
              <a:t>Data source: Trout Unlimited</a:t>
            </a:r>
          </a:p>
          <a:p>
            <a:pPr algn="ctr"/>
            <a:r>
              <a:rPr lang="en-US" sz="1100" dirty="0" smtClean="0">
                <a:hlinkClick r:id="rId7"/>
              </a:rPr>
              <a:t>https://www.tu.org/</a:t>
            </a:r>
            <a:endParaRPr lang="en-US" sz="1100" dirty="0" smtClean="0"/>
          </a:p>
          <a:p>
            <a:r>
              <a:rPr lang="en-US" sz="1200" dirty="0" smtClean="0"/>
              <a:t>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467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25" y="157942"/>
            <a:ext cx="10515600" cy="5302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3/5 </a:t>
            </a:r>
            <a:r>
              <a:rPr lang="en-US" sz="4000" b="1" dirty="0" smtClean="0">
                <a:solidFill>
                  <a:srgbClr val="00B050"/>
                </a:solidFill>
                <a:latin typeface="+mn-lt"/>
              </a:rPr>
              <a:t>- Assumptions</a:t>
            </a:r>
            <a:endParaRPr lang="fa-IR" sz="40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0575"/>
            <a:ext cx="10515600" cy="53863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Suitable fish (BCT) habitat is a complex function of: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" b="1" dirty="0" smtClean="0"/>
          </a:p>
          <a:p>
            <a:pPr lvl="1"/>
            <a:r>
              <a:rPr lang="en-US" sz="1800" dirty="0" smtClean="0"/>
              <a:t>Stream connectivity</a:t>
            </a:r>
          </a:p>
          <a:p>
            <a:pPr lvl="1"/>
            <a:r>
              <a:rPr lang="en-US" sz="1800" dirty="0" smtClean="0"/>
              <a:t>Hydraulic variables </a:t>
            </a:r>
            <a:r>
              <a:rPr lang="en-US" sz="1800" b="1" dirty="0" smtClean="0"/>
              <a:t>(</a:t>
            </a:r>
            <a:r>
              <a:rPr lang="en-US" sz="1800" b="1" i="1" dirty="0" smtClean="0"/>
              <a:t>Q, V, d,…</a:t>
            </a:r>
            <a:r>
              <a:rPr lang="en-US" sz="1800" b="1" dirty="0" smtClean="0"/>
              <a:t>)</a:t>
            </a:r>
          </a:p>
          <a:p>
            <a:pPr lvl="1"/>
            <a:r>
              <a:rPr lang="en-US" sz="1800" dirty="0" smtClean="0"/>
              <a:t>Geomorphologic variables </a:t>
            </a:r>
            <a:r>
              <a:rPr lang="en-US" sz="1800" b="1" dirty="0" smtClean="0"/>
              <a:t>(</a:t>
            </a:r>
            <a:r>
              <a:rPr lang="en-US" sz="1800" b="1" i="1" dirty="0" smtClean="0"/>
              <a:t>S</a:t>
            </a:r>
            <a:r>
              <a:rPr lang="en-US" sz="1800" b="1" i="1" baseline="-25000" dirty="0" smtClean="0"/>
              <a:t>0</a:t>
            </a:r>
            <a:r>
              <a:rPr lang="en-US" sz="1800" b="1" i="1" dirty="0" smtClean="0"/>
              <a:t> , streambed materials</a:t>
            </a:r>
            <a:r>
              <a:rPr lang="en-US" sz="1800" b="1" dirty="0" smtClean="0"/>
              <a:t>,…)</a:t>
            </a:r>
            <a:endParaRPr lang="en-US" sz="1800" b="1" baseline="-25000" dirty="0"/>
          </a:p>
          <a:p>
            <a:pPr lvl="1"/>
            <a:r>
              <a:rPr lang="en-US" sz="1800" dirty="0" smtClean="0"/>
              <a:t>Environmental variables </a:t>
            </a:r>
            <a:r>
              <a:rPr lang="en-US" sz="1800" b="1" dirty="0" smtClean="0"/>
              <a:t>(</a:t>
            </a:r>
            <a:r>
              <a:rPr lang="en-US" sz="1800" b="1" i="1" dirty="0" smtClean="0"/>
              <a:t>Temp, DO, pH, pollution</a:t>
            </a:r>
            <a:r>
              <a:rPr lang="en-US" sz="1800" b="1" dirty="0" smtClean="0"/>
              <a:t>,…)</a:t>
            </a:r>
          </a:p>
          <a:p>
            <a:pPr lvl="1"/>
            <a:r>
              <a:rPr lang="en-US" sz="1800" dirty="0" smtClean="0"/>
              <a:t>Other variables </a:t>
            </a:r>
            <a:r>
              <a:rPr lang="en-US" sz="1800" b="1" dirty="0" smtClean="0"/>
              <a:t>(</a:t>
            </a:r>
            <a:r>
              <a:rPr lang="en-US" sz="1800" b="1" i="1" dirty="0" smtClean="0"/>
              <a:t>food source, cover, shelter, channel complexity</a:t>
            </a:r>
            <a:r>
              <a:rPr lang="en-US" sz="1800" b="1" dirty="0" smtClean="0"/>
              <a:t>,…)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But, in the watershed scale we need a simpler model: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n-US" sz="1800" b="1" dirty="0" smtClean="0"/>
              <a:t>Discharge -Q</a:t>
            </a:r>
            <a:r>
              <a:rPr lang="en-US" sz="1800" dirty="0" smtClean="0"/>
              <a:t> </a:t>
            </a:r>
            <a:r>
              <a:rPr lang="en-US" sz="1800" dirty="0" smtClean="0"/>
              <a:t>&gt; 1.5 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/s</a:t>
            </a:r>
          </a:p>
          <a:p>
            <a:pPr marL="685800" lvl="2">
              <a:spcBef>
                <a:spcPts val="1000"/>
              </a:spcBef>
            </a:pPr>
            <a:r>
              <a:rPr lang="en-US" sz="1800" b="1" dirty="0" smtClean="0"/>
              <a:t>Channel bed gradient -S</a:t>
            </a:r>
            <a:r>
              <a:rPr lang="en-US" sz="1800" b="1" baseline="-25000" dirty="0" smtClean="0"/>
              <a:t>0</a:t>
            </a:r>
            <a:r>
              <a:rPr lang="en-US" sz="1800" dirty="0" smtClean="0"/>
              <a:t> </a:t>
            </a:r>
            <a:r>
              <a:rPr lang="en-US" sz="1800" dirty="0" smtClean="0"/>
              <a:t>&lt;  </a:t>
            </a:r>
            <a:r>
              <a:rPr lang="en-US" sz="1800" dirty="0"/>
              <a:t>5%</a:t>
            </a:r>
          </a:p>
          <a:p>
            <a:pPr marL="685800" lvl="2">
              <a:spcBef>
                <a:spcPts val="1000"/>
              </a:spcBef>
            </a:pPr>
            <a:r>
              <a:rPr lang="en-US" sz="1800" b="1" dirty="0" smtClean="0"/>
              <a:t>Temp -T</a:t>
            </a:r>
            <a:r>
              <a:rPr lang="en-US" sz="1800" dirty="0" smtClean="0"/>
              <a:t> </a:t>
            </a:r>
            <a:r>
              <a:rPr lang="en-US" sz="1800" dirty="0" smtClean="0"/>
              <a:t>&lt; 15 </a:t>
            </a:r>
            <a:r>
              <a:rPr lang="en-US" sz="1800" dirty="0" err="1" smtClean="0"/>
              <a:t>deg</a:t>
            </a:r>
            <a:r>
              <a:rPr lang="en-US" sz="1800" dirty="0" smtClean="0"/>
              <a:t> C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z="1000" dirty="0" smtClean="0">
              <a:solidFill>
                <a:srgbClr val="0070C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Then, what is the limiting factor???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Stream connectivity </a:t>
            </a:r>
            <a:r>
              <a:rPr lang="en-US" sz="2400" dirty="0" smtClean="0">
                <a:sym typeface="Wingdings" panose="05000000000000000000" pitchFamily="2" charset="2"/>
              </a:rPr>
              <a:t> can be affected by </a:t>
            </a:r>
            <a:r>
              <a:rPr lang="en-US" sz="2400" b="1" dirty="0" smtClean="0">
                <a:sym typeface="Wingdings" panose="05000000000000000000" pitchFamily="2" charset="2"/>
              </a:rPr>
              <a:t>impoundments &amp; dams</a:t>
            </a:r>
            <a:endParaRPr lang="en-US" sz="2400" b="1" dirty="0" smtClean="0"/>
          </a:p>
          <a:p>
            <a:pPr marL="685800" lvl="2">
              <a:spcBef>
                <a:spcPts val="1000"/>
              </a:spcBef>
            </a:pP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Notched Right Arrow 3"/>
          <p:cNvSpPr/>
          <p:nvPr/>
        </p:nvSpPr>
        <p:spPr>
          <a:xfrm>
            <a:off x="4638502" y="3937435"/>
            <a:ext cx="1047403" cy="5403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5960225" y="3745933"/>
            <a:ext cx="14464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GIS selected many stream segments </a:t>
            </a:r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640" y="3898592"/>
            <a:ext cx="1079086" cy="579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1684" y="3650361"/>
            <a:ext cx="523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GIS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2998" y="3726512"/>
            <a:ext cx="25908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The Bear River watershed is potentially a SUITBALE habitat for BCT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853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12256" r="22811" b="18249"/>
          <a:stretch/>
        </p:blipFill>
        <p:spPr>
          <a:xfrm>
            <a:off x="585549" y="940852"/>
            <a:ext cx="3081288" cy="4516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575" y="5453162"/>
            <a:ext cx="407323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Bear River in its original state (no man-mad barriers)</a:t>
            </a:r>
          </a:p>
          <a:p>
            <a:pPr algn="ctr"/>
            <a:r>
              <a:rPr lang="en-US" sz="1400" b="1" dirty="0" smtClean="0"/>
              <a:t>Total length of streams = </a:t>
            </a:r>
            <a:r>
              <a:rPr lang="en-US" sz="1600" b="1" u="sng" dirty="0" smtClean="0">
                <a:solidFill>
                  <a:srgbClr val="0070C0"/>
                </a:solidFill>
              </a:rPr>
              <a:t>15,800 km</a:t>
            </a:r>
            <a:endParaRPr lang="fa-IR" sz="1600" b="1" u="sng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t="11565" r="20193" b="18016"/>
          <a:stretch/>
        </p:blipFill>
        <p:spPr>
          <a:xfrm>
            <a:off x="4950294" y="936274"/>
            <a:ext cx="3293150" cy="451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7687" y="5475280"/>
            <a:ext cx="581613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 smtClean="0"/>
              <a:t>Bear River in its current state (with man-mad barriers)</a:t>
            </a:r>
          </a:p>
          <a:p>
            <a:pPr algn="ctr"/>
            <a:r>
              <a:rPr lang="en-US" sz="2000" b="1" dirty="0" smtClean="0"/>
              <a:t>Total length of </a:t>
            </a:r>
            <a:r>
              <a:rPr lang="en-US" sz="2000" b="1" dirty="0" smtClean="0"/>
              <a:t>defragmented (dammed) streams </a:t>
            </a:r>
            <a:r>
              <a:rPr lang="en-US" sz="2000" b="1" dirty="0" smtClean="0"/>
              <a:t>=</a:t>
            </a:r>
            <a:r>
              <a:rPr lang="en-US" sz="24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fa-IR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7" t="10908" r="21067" b="16094"/>
          <a:stretch/>
        </p:blipFill>
        <p:spPr>
          <a:xfrm>
            <a:off x="8645235" y="914155"/>
            <a:ext cx="3029529" cy="456112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4945" y="21729"/>
            <a:ext cx="10515600" cy="7302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</a:rPr>
              <a:t>4/5 – Methods &amp; Results</a:t>
            </a:r>
            <a:endParaRPr lang="fa-IR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20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331" t="18703" r="25966" b="36372"/>
          <a:stretch/>
        </p:blipFill>
        <p:spPr>
          <a:xfrm>
            <a:off x="784757" y="703676"/>
            <a:ext cx="2916532" cy="2900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369" y="449103"/>
            <a:ext cx="2612030" cy="3584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66011" y="3642202"/>
            <a:ext cx="39520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 smtClean="0"/>
              <a:t>Calculated stream segments length</a:t>
            </a:r>
          </a:p>
          <a:p>
            <a:pPr algn="ctr"/>
            <a:r>
              <a:rPr lang="en-US" sz="1400" dirty="0" smtClean="0"/>
              <a:t>for 6 sub-watersheds using ArcGIS tools </a:t>
            </a:r>
            <a:endParaRPr lang="fa-IR" sz="1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54399"/>
              </p:ext>
            </p:extLst>
          </p:nvPr>
        </p:nvGraphicFramePr>
        <p:xfrm>
          <a:off x="490213" y="4227753"/>
          <a:ext cx="3786052" cy="22245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6615">
                  <a:extLst>
                    <a:ext uri="{9D8B030D-6E8A-4147-A177-3AD203B41FA5}">
                      <a16:colId xmlns:a16="http://schemas.microsoft.com/office/drawing/2014/main" val="635579188"/>
                    </a:ext>
                  </a:extLst>
                </a:gridCol>
                <a:gridCol w="643383">
                  <a:extLst>
                    <a:ext uri="{9D8B030D-6E8A-4147-A177-3AD203B41FA5}">
                      <a16:colId xmlns:a16="http://schemas.microsoft.com/office/drawing/2014/main" val="3259106802"/>
                    </a:ext>
                  </a:extLst>
                </a:gridCol>
                <a:gridCol w="542461">
                  <a:extLst>
                    <a:ext uri="{9D8B030D-6E8A-4147-A177-3AD203B41FA5}">
                      <a16:colId xmlns:a16="http://schemas.microsoft.com/office/drawing/2014/main" val="1292875836"/>
                    </a:ext>
                  </a:extLst>
                </a:gridCol>
                <a:gridCol w="517230">
                  <a:extLst>
                    <a:ext uri="{9D8B030D-6E8A-4147-A177-3AD203B41FA5}">
                      <a16:colId xmlns:a16="http://schemas.microsoft.com/office/drawing/2014/main" val="182547857"/>
                    </a:ext>
                  </a:extLst>
                </a:gridCol>
                <a:gridCol w="1086363">
                  <a:extLst>
                    <a:ext uri="{9D8B030D-6E8A-4147-A177-3AD203B41FA5}">
                      <a16:colId xmlns:a16="http://schemas.microsoft.com/office/drawing/2014/main" val="2125960759"/>
                    </a:ext>
                  </a:extLst>
                </a:gridCol>
              </a:tblGrid>
              <a:tr h="666901"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Total</a:t>
                      </a:r>
                      <a:endParaRPr lang="en-US" sz="900" dirty="0" smtClean="0"/>
                    </a:p>
                    <a:p>
                      <a:pPr algn="ctr" rtl="1"/>
                      <a:r>
                        <a:rPr lang="en-US" sz="900" dirty="0" smtClean="0"/>
                        <a:t> stream </a:t>
                      </a:r>
                      <a:r>
                        <a:rPr lang="en-US" sz="900" dirty="0" smtClean="0"/>
                        <a:t>length</a:t>
                      </a:r>
                      <a:r>
                        <a:rPr lang="en-US" sz="900" baseline="0" dirty="0" smtClean="0"/>
                        <a:t> U.S. of dam</a:t>
                      </a:r>
                    </a:p>
                    <a:p>
                      <a:pPr algn="ctr" rtl="1"/>
                      <a:r>
                        <a:rPr lang="en-US" sz="900" baseline="0" dirty="0" smtClean="0"/>
                        <a:t> </a:t>
                      </a:r>
                      <a:r>
                        <a:rPr lang="en-US" sz="900" baseline="0" dirty="0" smtClean="0"/>
                        <a:t>(km)</a:t>
                      </a:r>
                      <a:endParaRPr lang="fa-I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Drainage area  (mi</a:t>
                      </a:r>
                      <a:r>
                        <a:rPr lang="en-US" sz="900" baseline="30000" dirty="0" smtClean="0"/>
                        <a:t>2</a:t>
                      </a:r>
                      <a:r>
                        <a:rPr lang="en-US" sz="900" baseline="0" dirty="0" smtClean="0"/>
                        <a:t>)</a:t>
                      </a:r>
                      <a:endParaRPr lang="fa-IR" sz="9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Normal</a:t>
                      </a:r>
                      <a:r>
                        <a:rPr lang="en-US" sz="900" baseline="0" dirty="0" smtClean="0"/>
                        <a:t> storage</a:t>
                      </a:r>
                    </a:p>
                    <a:p>
                      <a:pPr algn="ctr" rtl="1"/>
                      <a:r>
                        <a:rPr lang="en-US" sz="900" baseline="0" dirty="0" smtClean="0"/>
                        <a:t>(ac-ft)</a:t>
                      </a:r>
                      <a:endParaRPr lang="fa-I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Height</a:t>
                      </a:r>
                    </a:p>
                    <a:p>
                      <a:pPr algn="ctr" rtl="1"/>
                      <a:r>
                        <a:rPr lang="en-US" sz="900" dirty="0" smtClean="0"/>
                        <a:t>(ft)</a:t>
                      </a:r>
                      <a:endParaRPr lang="fa-I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Dam Name</a:t>
                      </a:r>
                      <a:endParaRPr lang="fa-I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391973"/>
                  </a:ext>
                </a:extLst>
              </a:tr>
              <a:tr h="26993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23.9</a:t>
                      </a:r>
                      <a:endParaRPr lang="fa-I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17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2,256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97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800" b="1" dirty="0" smtClean="0"/>
                        <a:t>Brich Creek No.2</a:t>
                      </a:r>
                      <a:endParaRPr lang="fa-IR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209575"/>
                  </a:ext>
                </a:extLst>
              </a:tr>
              <a:tr h="26993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96.8</a:t>
                      </a:r>
                      <a:endParaRPr lang="fa-I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58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4,350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103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fa-IR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Woo</a:t>
                      </a:r>
                      <a:r>
                        <a:rPr lang="en-US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druff creek</a:t>
                      </a:r>
                      <a:endParaRPr lang="fa-I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952388"/>
                  </a:ext>
                </a:extLst>
              </a:tr>
              <a:tr h="336333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115.6</a:t>
                      </a:r>
                      <a:endParaRPr lang="fa-I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72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900" dirty="0" smtClean="0"/>
                        <a:t>12,800</a:t>
                      </a:r>
                      <a:endParaRPr lang="fa-I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165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Porcupine</a:t>
                      </a:r>
                      <a:endParaRPr lang="fa-I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519151"/>
                  </a:ext>
                </a:extLst>
              </a:tr>
              <a:tr h="336333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56.8</a:t>
                      </a:r>
                      <a:endParaRPr lang="fa-I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28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4,050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82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Montpelier creek</a:t>
                      </a:r>
                      <a:endParaRPr lang="fa-I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433468"/>
                  </a:ext>
                </a:extLst>
              </a:tr>
              <a:tr h="336333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73.59</a:t>
                      </a:r>
                      <a:endParaRPr lang="fa-IR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30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1,713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dirty="0" smtClean="0"/>
                        <a:t>39</a:t>
                      </a:r>
                      <a:endParaRPr lang="fa-I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Strongarm 1</a:t>
                      </a:r>
                      <a:endParaRPr lang="fa-IR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128301"/>
                  </a:ext>
                </a:extLst>
              </a:tr>
            </a:tbl>
          </a:graphicData>
        </a:graphic>
      </p:graphicFrame>
      <p:sp>
        <p:nvSpPr>
          <p:cNvPr id="20" name="Notched Right Arrow 19"/>
          <p:cNvSpPr/>
          <p:nvPr/>
        </p:nvSpPr>
        <p:spPr>
          <a:xfrm rot="5400000">
            <a:off x="3159483" y="3863411"/>
            <a:ext cx="596508" cy="119724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9583" t="41357" r="78479" b="33281"/>
          <a:stretch/>
        </p:blipFill>
        <p:spPr>
          <a:xfrm>
            <a:off x="4715144" y="4128812"/>
            <a:ext cx="3869418" cy="231197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602303" y="2675735"/>
            <a:ext cx="19429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/>
              <a:t>For 41 dams in the watershed, I needed </a:t>
            </a:r>
            <a:r>
              <a:rPr lang="en-US" sz="1200" b="1" dirty="0" smtClean="0"/>
              <a:t>to automate the process</a:t>
            </a:r>
            <a:endParaRPr lang="fa-IR" sz="12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985" y="1028700"/>
            <a:ext cx="3474928" cy="27453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8697929" y="4546039"/>
                <a:ext cx="3394424" cy="53239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𝑻𝒐𝒕𝒂𝒍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𝒇𝒓𝒂𝒈𝒎𝒆𝒏𝒕𝒆𝒅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𝒔𝒕𝒓𝒆𝒂𝒎𝒔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𝑻𝒐𝒕𝒂𝒍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𝒂𝒓𝒆𝒂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𝒅𝒂𝒎𝒎𝒆𝒅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𝑾𝑺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𝒌𝒎</m:t>
                        </m:r>
                      </m:num>
                      <m:den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𝒌𝒎</m:t>
                        </m:r>
                        <m:r>
                          <a:rPr lang="en-US" b="1" i="1" baseline="300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2400" b="1" dirty="0" smtClean="0"/>
                  <a:t> </a:t>
                </a:r>
                <a:endParaRPr lang="fa-IR" b="1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929" y="4546039"/>
                <a:ext cx="3394424" cy="532390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784757" y="24431"/>
            <a:ext cx="10515600" cy="5683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</a:rPr>
              <a:t>4/5 – Methods &amp; Results (Cont.)</a:t>
            </a:r>
            <a:endParaRPr lang="fa-IR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2" name="Notched Right Arrow 21"/>
          <p:cNvSpPr/>
          <p:nvPr/>
        </p:nvSpPr>
        <p:spPr>
          <a:xfrm>
            <a:off x="7275532" y="2477955"/>
            <a:ext cx="596508" cy="119724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Notched Right Arrow 22"/>
          <p:cNvSpPr/>
          <p:nvPr/>
        </p:nvSpPr>
        <p:spPr>
          <a:xfrm rot="5400000">
            <a:off x="9912333" y="4096724"/>
            <a:ext cx="596508" cy="119724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Notched Right Arrow 30"/>
          <p:cNvSpPr/>
          <p:nvPr/>
        </p:nvSpPr>
        <p:spPr>
          <a:xfrm>
            <a:off x="4187453" y="5423431"/>
            <a:ext cx="596508" cy="119724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277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30" grpId="0"/>
      <p:bldP spid="22" grpId="0" animBg="1"/>
      <p:bldP spid="23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54100"/>
            <a:ext cx="10483735" cy="5099050"/>
          </a:xfrm>
        </p:spPr>
        <p:txBody>
          <a:bodyPr/>
          <a:lstStyle/>
          <a:p>
            <a:r>
              <a:rPr lang="en-US" dirty="0" smtClean="0"/>
              <a:t>Fish habitats - dams trade-offs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One of the major risks to the habitats is defragmentation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GIS+Python</a:t>
            </a:r>
            <a:r>
              <a:rPr lang="en-US" dirty="0" smtClean="0"/>
              <a:t> to analyze and quantify defragmentation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Will introduce some metrics to roughly predict the effects of dams on habitat loss in the Bear River watershed</a:t>
            </a:r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6502"/>
            <a:ext cx="10515600" cy="7588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</a:rPr>
              <a:t>5/5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- Conclusions</a:t>
            </a:r>
            <a:endParaRPr lang="fa-IR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8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9424</TotalTime>
  <Words>538</Words>
  <Application>Microsoft Office PowerPoint</Application>
  <PresentationFormat>Widescreen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AvenirNextLTPro</vt:lpstr>
      <vt:lpstr>Calibri</vt:lpstr>
      <vt:lpstr>Calibri Light</vt:lpstr>
      <vt:lpstr>Cambria Math</vt:lpstr>
      <vt:lpstr>Times New Roman</vt:lpstr>
      <vt:lpstr>Wingdings</vt:lpstr>
      <vt:lpstr>Office Theme</vt:lpstr>
      <vt:lpstr>Using ArcGIS Pro to Evaluate the Impacts of  In-Stream Barriers on Fish Habitats  Case study: Bonneville cutthroat trout (BCT) habitats in the Bear River watershed, Utah</vt:lpstr>
      <vt:lpstr>Outline</vt:lpstr>
      <vt:lpstr>1/5 – Research background</vt:lpstr>
      <vt:lpstr>2/5 – Project region </vt:lpstr>
      <vt:lpstr>2/5 – Project species  </vt:lpstr>
      <vt:lpstr>3/5 - Assumptions</vt:lpstr>
      <vt:lpstr>4/5 – Methods &amp; Results</vt:lpstr>
      <vt:lpstr>4/5 – Methods &amp; Results (Cont.)</vt:lpstr>
      <vt:lpstr>5/5 - Conclusions</vt:lpstr>
      <vt:lpstr>Thank you!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ArcGIS Pro to Evaluate the Impacts of In-Stream Barriers on Fish Habitats  Case study: Bonneville cutthroat trout in the Bear River watershed</dc:title>
  <dc:creator>Ali Farshid</dc:creator>
  <cp:lastModifiedBy>Ali Farshid</cp:lastModifiedBy>
  <cp:revision>101</cp:revision>
  <dcterms:created xsi:type="dcterms:W3CDTF">2018-11-13T20:48:53Z</dcterms:created>
  <dcterms:modified xsi:type="dcterms:W3CDTF">2018-11-20T17:32:17Z</dcterms:modified>
</cp:coreProperties>
</file>