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E82D6B0E-83C7-4507-8912-48BF5FB6D42D}">
  <a:tblStyle styleId="{E82D6B0E-83C7-4507-8912-48BF5FB6D4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7132c3983_0_17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7132c3983_0_17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7132c3983_0_17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7132c3983_0_1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7132c3983_0_17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7132c3983_0_1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732acc93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732acc93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732acc93c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732acc93c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732acc93c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732acc93c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732acc93c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732acc93c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732acc93c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732acc93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732919f0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4732919f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732acc93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732acc93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739e01f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739e01f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732acc93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732acc9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732acc93c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732acc93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732acc93c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732acc93c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7132c3983_0_17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7132c3983_0_17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7132c3983_0_17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7132c3983_0_1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732acc93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732acc93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e6b5b16a205f419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e6b5b16a205f419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732acc93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732acc93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732acc93c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732acc93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732acc93c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732acc93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390525" y="2789120"/>
            <a:ext cx="8222100" cy="82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0FFFF"/>
                </a:solidFill>
              </a:rPr>
              <a:t>Spring City, Utah</a:t>
            </a:r>
            <a:endParaRPr b="1" sz="3600">
              <a:solidFill>
                <a:srgbClr val="00FFFF"/>
              </a:solidFill>
            </a:endParaRPr>
          </a:p>
        </p:txBody>
      </p:sp>
      <p:sp>
        <p:nvSpPr>
          <p:cNvPr id="68" name="Google Shape;68;p13"/>
          <p:cNvSpPr txBox="1"/>
          <p:nvPr>
            <p:ph type="ctrTitle"/>
          </p:nvPr>
        </p:nvSpPr>
        <p:spPr>
          <a:xfrm>
            <a:off x="390525" y="1185175"/>
            <a:ext cx="8753400" cy="1160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0" dist="0" endA="0" endPos="1000" fadeDir="5400012" kx="0" rotWithShape="0" algn="bl" stPos="0" sy="-100000" ky="0"/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</a:rPr>
              <a:t> Water Needs v.s. Water Supply</a:t>
            </a:r>
            <a:endParaRPr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Crop Type Data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42" name="Google Shape;142;p22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Sanpete County RMP Public Map </a:t>
            </a:r>
            <a:endParaRPr/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4906" y="0"/>
            <a:ext cx="375398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Southfields System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4500" y="1471650"/>
            <a:ext cx="3318025" cy="33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900" y="1919075"/>
            <a:ext cx="4310049" cy="243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Southfields and City Systems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57" name="Google Shape;157;p24"/>
          <p:cNvSpPr txBox="1"/>
          <p:nvPr>
            <p:ph idx="1" type="body"/>
          </p:nvPr>
        </p:nvSpPr>
        <p:spPr>
          <a:xfrm>
            <a:off x="460959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333 property shapes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Unable to clip data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2074" y="1499425"/>
            <a:ext cx="3938000" cy="35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Blaney-Criddle Formula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64" name="Google Shape;164;p25"/>
          <p:cNvSpPr txBox="1"/>
          <p:nvPr/>
        </p:nvSpPr>
        <p:spPr>
          <a:xfrm>
            <a:off x="666750" y="2035975"/>
            <a:ext cx="7596300" cy="17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U=K*F   (1)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U=the growing season consumptive use of water by the crop (inches)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K=the consumptive use </a:t>
            </a:r>
            <a:r>
              <a:rPr lang="en"/>
              <a:t>coefficient</a:t>
            </a:r>
            <a:r>
              <a:rPr lang="en"/>
              <a:t> for a given crop for the growth season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F=the growing season consumptive use factor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Blaney-Criddle Coefficients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70" name="Google Shape;170;p2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Coefficient: (U)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Yearly Consumptive use of Water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Majority of Values from State Engineer’s Report: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“</a:t>
            </a:r>
            <a:r>
              <a:rPr i="1" lang="en"/>
              <a:t>Consumptive Use and Water </a:t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	Requirements for Utah”, (1982)</a:t>
            </a:r>
            <a:endParaRPr i="1"/>
          </a:p>
        </p:txBody>
      </p:sp>
      <p:pic>
        <p:nvPicPr>
          <p:cNvPr id="171" name="Google Shape;17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0750" y="1690663"/>
            <a:ext cx="3155125" cy="316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Southfields Water Needs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77" name="Google Shape;177;p2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month irrigation period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Yearly Crop Water Consumption=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Sum of (Crop Acreage X Yearly Consumptive Use Coeff. (U)).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Results:  Approx. 270,000 acre/feet</a:t>
            </a:r>
            <a:endParaRPr/>
          </a:p>
        </p:txBody>
      </p:sp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5950" y="3786200"/>
            <a:ext cx="2511700" cy="6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Crop Precipitation Factor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84" name="Google Shape;184;p28"/>
          <p:cNvSpPr txBox="1"/>
          <p:nvPr>
            <p:ph idx="1" type="body"/>
          </p:nvPr>
        </p:nvSpPr>
        <p:spPr>
          <a:xfrm>
            <a:off x="353475" y="1911850"/>
            <a:ext cx="41454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Reduction of Crop Water Consumption Needs.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Total Precipitation/Crop Season=</a:t>
            </a:r>
            <a:r>
              <a:rPr lang="en"/>
              <a:t>(Crop Area) X (Crop Season Precipitation)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6136" y="1506425"/>
            <a:ext cx="3475585" cy="345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Corrected Water Needs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91" name="Google Shape;191;p29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(Yearly Crop Consumption (Sum of Systems))  - (Precipitation) =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South Fields and City System Water Consumption Need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Watershed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97" name="Google Shape;197;p30"/>
          <p:cNvSpPr txBox="1"/>
          <p:nvPr>
            <p:ph idx="1" type="body"/>
          </p:nvPr>
        </p:nvSpPr>
        <p:spPr>
          <a:xfrm>
            <a:off x="310450" y="1919075"/>
            <a:ext cx="8383500" cy="31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Watersheds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Area Total=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67.3</a:t>
            </a:r>
            <a:r>
              <a:rPr lang="en"/>
              <a:t> </a:t>
            </a:r>
            <a:r>
              <a:rPr lang="en" sz="1400"/>
              <a:t>km^2 ~ 16630.2 acres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200" y="1763900"/>
            <a:ext cx="3130574" cy="33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7275" y="1810325"/>
            <a:ext cx="3164525" cy="326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Mean Annual </a:t>
            </a:r>
            <a:r>
              <a:rPr lang="en">
                <a:solidFill>
                  <a:srgbClr val="000000"/>
                </a:solidFill>
              </a:rPr>
              <a:t>Precipitation data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05" name="Google Shape;205;p3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Mean Annual Precipitation: 29.00 inches from Streamstats, 25.14 inches from Horse Irrigation Company Website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700" y="2750350"/>
            <a:ext cx="5417350" cy="86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5250" y="3707600"/>
            <a:ext cx="5417351" cy="128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Overview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888" y="2255463"/>
            <a:ext cx="3648075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5113" y="2336438"/>
            <a:ext cx="3000375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Water Supply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13" name="Google Shape;213;p32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(Watershed Area) X (Mean Annual Precipitation Rate) X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(Reduction Factor) = (</a:t>
            </a:r>
            <a:r>
              <a:rPr b="1" lang="en"/>
              <a:t>Water Supply</a:t>
            </a:r>
            <a:r>
              <a:rPr lang="en"/>
              <a:t>)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Conclusion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19" name="Google Shape;219;p3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What's left: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Crop</a:t>
            </a:r>
            <a:r>
              <a:rPr lang="en"/>
              <a:t> Water Consumption Use for 9 more systems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Watershed to Irrigation losses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Questions?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5" name="Google Shape;225;p3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1508" y="1919073"/>
            <a:ext cx="3232452" cy="323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900" y="1712750"/>
            <a:ext cx="4585029" cy="343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3188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Spring City, Utah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Agricultural Town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Population about 1000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3300" y="221550"/>
            <a:ext cx="3699231" cy="271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7375" y="2351750"/>
            <a:ext cx="3650641" cy="27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Spring City, Utah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471900" y="1919075"/>
            <a:ext cx="33540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Sheep and Cattle Production -Hay Crops and Pastures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Horseshoe Irrigation Company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-220 second/feet in Water Rights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-Horseshoe Mountain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</a:t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5909" y="1545815"/>
            <a:ext cx="5318000" cy="345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Horseshoe Irrigation Company</a:t>
            </a:r>
            <a:endParaRPr>
              <a:solidFill>
                <a:srgbClr val="000000"/>
              </a:solidFill>
            </a:endParaRPr>
          </a:p>
        </p:txBody>
      </p:sp>
      <p:graphicFrame>
        <p:nvGraphicFramePr>
          <p:cNvPr id="97" name="Google Shape;97;p17"/>
          <p:cNvGraphicFramePr/>
          <p:nvPr/>
        </p:nvGraphicFramePr>
        <p:xfrm>
          <a:off x="4572000" y="2304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{E82D6B0E-83C7-4507-8912-48BF5FB6D42D}</a:tableStyleId>
              </a:tblPr>
              <a:tblGrid>
                <a:gridCol w="2166900"/>
                <a:gridCol w="2166900"/>
              </a:tblGrid>
              <a:tr h="4269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Chimney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City Lots &amp; Fields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69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Crawfield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First North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404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Flat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Last Chance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404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Pete Hansen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Point Ditch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69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Second North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Third North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404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SouthFields-West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/>
                        <a:t>SouthFields-South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98" name="Google Shape;98;p17"/>
          <p:cNvSpPr txBox="1"/>
          <p:nvPr/>
        </p:nvSpPr>
        <p:spPr>
          <a:xfrm>
            <a:off x="381000" y="1821650"/>
            <a:ext cx="4333800" cy="26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12 Irrigation Systems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5820 Irrigated Acres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85 miles of Pipeline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9 Regulation Ponds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99" name="Google Shape;99;p17"/>
          <p:cNvSpPr txBox="1"/>
          <p:nvPr/>
        </p:nvSpPr>
        <p:spPr>
          <a:xfrm>
            <a:off x="5500700" y="1893100"/>
            <a:ext cx="24885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 u="sng"/>
              <a:t>System Names</a:t>
            </a:r>
            <a:endParaRPr b="1" i="1" sz="1800" u="sng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8800" y="1948825"/>
            <a:ext cx="3535200" cy="36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2691" y="839361"/>
            <a:ext cx="3313760" cy="3464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-2"/>
            <a:ext cx="3201805" cy="34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0" y="4569604"/>
            <a:ext cx="7315200" cy="5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Southfields and City System</a:t>
            </a:r>
            <a:endParaRPr sz="2000"/>
          </a:p>
        </p:txBody>
      </p:sp>
      <p:sp>
        <p:nvSpPr>
          <p:cNvPr id="108" name="Google Shape;108;p18"/>
          <p:cNvSpPr txBox="1"/>
          <p:nvPr/>
        </p:nvSpPr>
        <p:spPr>
          <a:xfrm>
            <a:off x="7852800" y="4970400"/>
            <a:ext cx="12912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Horseshoe.irrigation.com</a:t>
            </a:r>
            <a:endParaRPr sz="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1725" y="-142875"/>
            <a:ext cx="3729050" cy="34704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0" y="4619625"/>
            <a:ext cx="4500600" cy="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Chimney, Crawford, Last Chance Systems</a:t>
            </a:r>
            <a:endParaRPr sz="1800"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5600" y="1017200"/>
            <a:ext cx="3345601" cy="360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9125" y="1890700"/>
            <a:ext cx="3056375" cy="315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7877550" y="4934300"/>
            <a:ext cx="12663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700"/>
              <a:t>Horseshoe.irrigation.com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6475" y="1524270"/>
            <a:ext cx="2877525" cy="361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7551" y="857250"/>
            <a:ext cx="3745125" cy="33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214325" y="4536275"/>
            <a:ext cx="47148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Point Ditch, Pete Hansen,The Flat</a:t>
            </a:r>
            <a:endParaRPr sz="1800"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211303" cy="3192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27" name="Google Shape;127;p20"/>
          <p:cNvSpPr txBox="1"/>
          <p:nvPr/>
        </p:nvSpPr>
        <p:spPr>
          <a:xfrm>
            <a:off x="7913625" y="4934300"/>
            <a:ext cx="1230300" cy="2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700"/>
              <a:t>Horseshoe.irrigation.com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2737" y="762000"/>
            <a:ext cx="3238525" cy="345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23825" y="4643450"/>
            <a:ext cx="3345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First, Second, and Third North</a:t>
            </a:r>
            <a:endParaRPr sz="1800"/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5400" y="2155875"/>
            <a:ext cx="3808601" cy="30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667125" cy="21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7754925" y="4905450"/>
            <a:ext cx="12912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700"/>
              <a:t>Horseshoe.irrigation.com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