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59" r:id="rId5"/>
    <p:sldId id="264" r:id="rId6"/>
    <p:sldId id="261" r:id="rId7"/>
    <p:sldId id="263" r:id="rId8"/>
    <p:sldId id="266" r:id="rId9"/>
    <p:sldId id="267" r:id="rId10"/>
    <p:sldId id="270" r:id="rId11"/>
    <p:sldId id="27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2675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65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745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9756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4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9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985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2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88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92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469B5ED-7406-42B5-BBCD-DCBCEE675EB5}" type="datetimeFigureOut">
              <a:rPr lang="en-US" smtClean="0"/>
              <a:t>11/20/2018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7F27D2C-840B-4141-86E5-3BEDA6C0A6A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261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may contain: sky, tree, mountain, plant, outdoor, nature and water">
            <a:extLst>
              <a:ext uri="{FF2B5EF4-FFF2-40B4-BE49-F238E27FC236}">
                <a16:creationId xmlns:a16="http://schemas.microsoft.com/office/drawing/2014/main" id="{9DA64779-228E-484D-B3C7-6E5BDAA0E60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6" b="728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4C69FF-483C-4127-B635-CC66D0C7D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545" y="1868706"/>
            <a:ext cx="7868908" cy="1316107"/>
          </a:xfrm>
        </p:spPr>
        <p:txBody>
          <a:bodyPr>
            <a:noAutofit/>
          </a:bodyPr>
          <a:lstStyle/>
          <a:p>
            <a:pPr algn="ctr"/>
            <a:r>
              <a:rPr lang="en-US" sz="6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Remotely</a:t>
            </a:r>
            <a:r>
              <a:rPr lang="en-US" sz="66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 Mapping Karst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754A1-185B-4932-A040-AEBBBCD08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0758" y="3444240"/>
            <a:ext cx="5770481" cy="683284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n w="9525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</a:rPr>
              <a:t>Testing a Method to Map the Abundant Karst Features within Logan Canyon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B34391-F54B-4CF6-BA30-EFE3AE12C231}"/>
              </a:ext>
            </a:extLst>
          </p:cNvPr>
          <p:cNvSpPr txBox="1"/>
          <p:nvPr/>
        </p:nvSpPr>
        <p:spPr>
          <a:xfrm>
            <a:off x="4425818" y="6082222"/>
            <a:ext cx="334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Dane Brophy</a:t>
            </a:r>
          </a:p>
          <a:p>
            <a:pPr algn="ctr"/>
            <a:r>
              <a:rPr lang="en-US" sz="2000" dirty="0"/>
              <a:t>CEE 6440-001</a:t>
            </a:r>
          </a:p>
        </p:txBody>
      </p:sp>
    </p:spTree>
    <p:extLst>
      <p:ext uri="{BB962C8B-B14F-4D97-AF65-F5344CB8AC3E}">
        <p14:creationId xmlns:p14="http://schemas.microsoft.com/office/powerpoint/2010/main" val="3624075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1A6D-9A7C-405E-AFF2-A556CEA3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98" y="825858"/>
            <a:ext cx="11199222" cy="968108"/>
          </a:xfrm>
          <a:solidFill>
            <a:schemeClr val="bg1">
              <a:lumMod val="90000"/>
              <a:lumOff val="1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Summary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4" name="Content Placeholder 13" descr="A close up of a grassy hill&#10;&#10;Description automatically generated">
            <a:extLst>
              <a:ext uri="{FF2B5EF4-FFF2-40B4-BE49-F238E27FC236}">
                <a16:creationId xmlns:a16="http://schemas.microsoft.com/office/drawing/2014/main" id="{86536E53-ED2E-433B-99BB-A2D5A375B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7" r="6299"/>
          <a:stretch/>
        </p:blipFill>
        <p:spPr>
          <a:xfrm>
            <a:off x="4142733" y="2098766"/>
            <a:ext cx="7561587" cy="432840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0AB95-223C-4F75-8CFE-2A676D18811D}"/>
              </a:ext>
            </a:extLst>
          </p:cNvPr>
          <p:cNvSpPr txBox="1"/>
          <p:nvPr/>
        </p:nvSpPr>
        <p:spPr>
          <a:xfrm>
            <a:off x="291765" y="2597756"/>
            <a:ext cx="38509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Logan’s </a:t>
            </a: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karst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Multiple skills </a:t>
            </a:r>
            <a:r>
              <a:rPr lang="en-US" sz="2800" dirty="0"/>
              <a:t>utilized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Broad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068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0386E5AE-80E8-4664-8BEA-F3A666593F07}"/>
              </a:ext>
            </a:extLst>
          </p:cNvPr>
          <p:cNvSpPr txBox="1">
            <a:spLocks/>
          </p:cNvSpPr>
          <p:nvPr/>
        </p:nvSpPr>
        <p:spPr>
          <a:xfrm>
            <a:off x="209550" y="130384"/>
            <a:ext cx="11696700" cy="4012509"/>
          </a:xfrm>
          <a:prstGeom prst="rect">
            <a:avLst/>
          </a:prstGeom>
          <a:solidFill>
            <a:schemeClr val="tx2"/>
          </a:solidFill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Citations: </a:t>
            </a:r>
          </a:p>
          <a:p>
            <a:r>
              <a:rPr lang="en-US" sz="1800">
                <a:ln w="12700">
                  <a:noFill/>
                </a:ln>
                <a:solidFill>
                  <a:schemeClr val="bg1"/>
                </a:solidFill>
              </a:rPr>
              <a:t>Bahr, K., (2016)"Structural and Lithological Influences on the Tony Grove Alpine Karst System, Bear River Range, North Central 	Utah".  All Graduate Theses and Dissertations. Paper 5015.</a:t>
            </a:r>
          </a:p>
          <a:p>
            <a:r>
              <a:rPr lang="en-US" sz="1800">
                <a:ln w="12700">
                  <a:noFill/>
                </a:ln>
                <a:solidFill>
                  <a:schemeClr val="bg1"/>
                </a:solidFill>
              </a:rPr>
              <a:t>Neilson, B., Tennant, H., Stout, T. L., Miller, M., Gabor, R. S., Jameel, Y., Millington, M., Gelderoos, A., Bowen, G., &amp; Brooks, P. 	(2018) Stream centric methods for establishing groundwater contributions in karst mountain watersheds. </a:t>
            </a:r>
            <a:r>
              <a:rPr lang="en-US" sz="1800" i="1">
                <a:ln w="12700">
                  <a:noFill/>
                </a:ln>
                <a:solidFill>
                  <a:schemeClr val="bg1"/>
                </a:solidFill>
              </a:rPr>
              <a:t>Water 	Resources Research</a:t>
            </a:r>
            <a:r>
              <a:rPr lang="en-US" sz="1800">
                <a:ln w="12700">
                  <a:noFill/>
                </a:ln>
                <a:solidFill>
                  <a:schemeClr val="bg1"/>
                </a:solidFill>
              </a:rPr>
              <a:t>. In review.</a:t>
            </a:r>
          </a:p>
          <a:p>
            <a:r>
              <a:rPr lang="en-US" sz="1800">
                <a:ln w="12700">
                  <a:noFill/>
                </a:ln>
                <a:solidFill>
                  <a:schemeClr val="bg1"/>
                </a:solidFill>
              </a:rPr>
              <a:t>Spangler, L. (2011). Karst hydrogeology of the Bear River Range in the vicinity of the Logan River, northern Utah. </a:t>
            </a:r>
            <a:r>
              <a:rPr lang="en-US" sz="1800" i="1">
                <a:ln w="12700">
                  <a:noFill/>
                </a:ln>
                <a:solidFill>
                  <a:schemeClr val="bg1"/>
                </a:solidFill>
              </a:rPr>
              <a:t>Geological 	Society of America Rocky Mountain-Cordilleran Section Meeting</a:t>
            </a:r>
            <a:r>
              <a:rPr lang="en-US" sz="1800">
                <a:ln w="12700">
                  <a:noFill/>
                </a:ln>
                <a:solidFill>
                  <a:schemeClr val="bg1"/>
                </a:solidFill>
              </a:rPr>
              <a:t>. Retrieved May 17, 2011.</a:t>
            </a:r>
          </a:p>
          <a:p>
            <a:r>
              <a:rPr lang="en-US" sz="1800">
                <a:ln w="12700">
                  <a:noFill/>
                </a:ln>
                <a:solidFill>
                  <a:schemeClr val="bg1"/>
                </a:solidFill>
              </a:rPr>
              <a:t>Utah State University. “AggieAir.” </a:t>
            </a:r>
            <a:r>
              <a:rPr lang="en-US" sz="1800" i="1">
                <a:ln w="12700">
                  <a:noFill/>
                </a:ln>
                <a:solidFill>
                  <a:schemeClr val="bg1"/>
                </a:solidFill>
              </a:rPr>
              <a:t>AggieAir | USU</a:t>
            </a:r>
            <a:r>
              <a:rPr lang="en-US" sz="1800">
                <a:ln w="12700">
                  <a:noFill/>
                </a:ln>
                <a:solidFill>
                  <a:schemeClr val="bg1"/>
                </a:solidFill>
              </a:rPr>
              <a:t>, Utah Water Research Laboratory, www.aggieair.usu.edu/.</a:t>
            </a:r>
          </a:p>
          <a:p>
            <a:pPr algn="ctr"/>
            <a:endParaRPr lang="en-US" sz="1400" dirty="0"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8ECCC135-4139-4D34-804C-A67057DF3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3663026"/>
            <a:ext cx="11696700" cy="30791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C9CC71-5A42-4DBE-BE88-0A9DFE17F302}"/>
              </a:ext>
            </a:extLst>
          </p:cNvPr>
          <p:cNvSpPr txBox="1">
            <a:spLocks/>
          </p:cNvSpPr>
          <p:nvPr/>
        </p:nvSpPr>
        <p:spPr>
          <a:xfrm>
            <a:off x="-491195" y="3886542"/>
            <a:ext cx="7867650" cy="1316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9027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C8DE-9FCC-4D2D-9635-9A0A596AA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2651155"/>
            <a:ext cx="6217921" cy="1555690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bg1">
                    <a:lumMod val="90000"/>
                    <a:lumOff val="10000"/>
                  </a:schemeClr>
                </a:solidFill>
                <a:highlight>
                  <a:srgbClr val="808000"/>
                </a:highlight>
              </a:rPr>
              <a:t>Presentation</a:t>
            </a:r>
            <a:r>
              <a:rPr lang="en-US" sz="6600" dirty="0">
                <a:ln>
                  <a:solidFill>
                    <a:schemeClr val="tx1">
                      <a:lumMod val="85000"/>
                    </a:schemeClr>
                  </a:solidFill>
                </a:ln>
                <a:solidFill>
                  <a:schemeClr val="bg1">
                    <a:lumMod val="90000"/>
                    <a:lumOff val="10000"/>
                  </a:schemeClr>
                </a:solidFill>
                <a:highlight>
                  <a:srgbClr val="808000"/>
                </a:highlight>
              </a:rPr>
              <a:t> Outline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040ADE-CAC9-49E1-B811-B3A91FFF8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1" r="26472"/>
          <a:stretch/>
        </p:blipFill>
        <p:spPr>
          <a:xfrm rot="5400000">
            <a:off x="-381003" y="381001"/>
            <a:ext cx="6858002" cy="609600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7F8409-3659-4504-A4D5-CDE5DB1CD022}"/>
              </a:ext>
            </a:extLst>
          </p:cNvPr>
          <p:cNvSpPr txBox="1"/>
          <p:nvPr/>
        </p:nvSpPr>
        <p:spPr>
          <a:xfrm>
            <a:off x="6514011" y="1443841"/>
            <a:ext cx="52599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Setting and Background</a:t>
            </a: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Details of Research</a:t>
            </a: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Analysis</a:t>
            </a: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Summary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37F114-EDC6-437E-8B74-1FF20D79616F}"/>
              </a:ext>
            </a:extLst>
          </p:cNvPr>
          <p:cNvSpPr txBox="1"/>
          <p:nvPr/>
        </p:nvSpPr>
        <p:spPr>
          <a:xfrm>
            <a:off x="6574971" y="296091"/>
            <a:ext cx="4180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solidFill>
                    <a:schemeClr val="bg1">
                      <a:lumMod val="90000"/>
                      <a:lumOff val="1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85219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F1A6D-9A7C-405E-AFF2-A556CEA3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98" y="825858"/>
            <a:ext cx="11199222" cy="968108"/>
          </a:xfrm>
          <a:solidFill>
            <a:schemeClr val="bg1">
              <a:lumMod val="90000"/>
              <a:lumOff val="1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Setting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and</a:t>
            </a:r>
            <a:r>
              <a:rPr lang="en-US" sz="54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tx1">
                    <a:lumMod val="50000"/>
                  </a:schemeClr>
                </a:solidFill>
              </a:rPr>
              <a:t>Background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8EC0E7-2981-4398-895A-84990422D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36" y="2216367"/>
            <a:ext cx="6461223" cy="38767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B0AB95-223C-4F75-8CFE-2A676D18811D}"/>
              </a:ext>
            </a:extLst>
          </p:cNvPr>
          <p:cNvSpPr txBox="1"/>
          <p:nvPr/>
        </p:nvSpPr>
        <p:spPr>
          <a:xfrm>
            <a:off x="7628709" y="1954131"/>
            <a:ext cx="3850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Located in </a:t>
            </a: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Logan Canyon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Complex </a:t>
            </a: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geologic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Snowmelt dominated </a:t>
            </a: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hydrograph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Karst is very influential</a:t>
            </a:r>
          </a:p>
        </p:txBody>
      </p:sp>
    </p:spTree>
    <p:extLst>
      <p:ext uri="{BB962C8B-B14F-4D97-AF65-F5344CB8AC3E}">
        <p14:creationId xmlns:p14="http://schemas.microsoft.com/office/powerpoint/2010/main" val="3435596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15DE-5EFE-474C-ACB0-7DE0360A209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0125F-6678-4A6C-8FB2-1FAC6FF0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626" y="858475"/>
            <a:ext cx="6984459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EE929-14E2-4CFD-8720-87DBA8A1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85" y="858475"/>
            <a:ext cx="2629727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9C930-2B0E-4FBE-8B3B-0943E065EC3E}"/>
              </a:ext>
            </a:extLst>
          </p:cNvPr>
          <p:cNvSpPr/>
          <p:nvPr/>
        </p:nvSpPr>
        <p:spPr>
          <a:xfrm>
            <a:off x="484632" y="486184"/>
            <a:ext cx="3248522" cy="5885632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Details of Research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E929C-51F9-4F11-9371-014786CB0238}"/>
              </a:ext>
            </a:extLst>
          </p:cNvPr>
          <p:cNvSpPr/>
          <p:nvPr/>
        </p:nvSpPr>
        <p:spPr>
          <a:xfrm>
            <a:off x="3897745" y="486184"/>
            <a:ext cx="7794722" cy="5885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Spectral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Terrain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Creating</a:t>
            </a:r>
            <a:r>
              <a:rPr lang="en-US" sz="2800" dirty="0"/>
              <a:t> required </a:t>
            </a:r>
            <a:r>
              <a:rPr lang="en-US" sz="28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data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6E6F66-D507-4F2C-BB42-8DAD16BB3B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92685" y="547143"/>
            <a:ext cx="4835605" cy="25531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3A36A-6ECC-4D69-8C4E-E1AD7393C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06" y="3256812"/>
            <a:ext cx="2684585" cy="302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46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15DE-5EFE-474C-ACB0-7DE0360A209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0125F-6678-4A6C-8FB2-1FAC6FF0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626" y="858475"/>
            <a:ext cx="6984459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EE929-14E2-4CFD-8720-87DBA8A1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85" y="858475"/>
            <a:ext cx="2629727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9C930-2B0E-4FBE-8B3B-0943E065EC3E}"/>
              </a:ext>
            </a:extLst>
          </p:cNvPr>
          <p:cNvSpPr/>
          <p:nvPr/>
        </p:nvSpPr>
        <p:spPr>
          <a:xfrm>
            <a:off x="484632" y="486184"/>
            <a:ext cx="3248522" cy="58856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E929C-51F9-4F11-9371-014786CB0238}"/>
              </a:ext>
            </a:extLst>
          </p:cNvPr>
          <p:cNvSpPr/>
          <p:nvPr/>
        </p:nvSpPr>
        <p:spPr>
          <a:xfrm>
            <a:off x="3897745" y="486184"/>
            <a:ext cx="7794722" cy="58856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AB9CE-A306-4356-950F-403DB394BD7B}"/>
              </a:ext>
            </a:extLst>
          </p:cNvPr>
          <p:cNvSpPr txBox="1"/>
          <p:nvPr/>
        </p:nvSpPr>
        <p:spPr>
          <a:xfrm>
            <a:off x="484632" y="486184"/>
            <a:ext cx="3248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Sample Locations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1ECF1-AAED-43EE-8039-F37A81C3F59E}"/>
              </a:ext>
            </a:extLst>
          </p:cNvPr>
          <p:cNvSpPr txBox="1"/>
          <p:nvPr/>
        </p:nvSpPr>
        <p:spPr>
          <a:xfrm>
            <a:off x="611018" y="2517509"/>
            <a:ext cx="2995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Vary widely </a:t>
            </a:r>
            <a:r>
              <a:rPr lang="en-US" sz="2400" dirty="0"/>
              <a:t>in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Coordinates</a:t>
            </a:r>
            <a:r>
              <a:rPr lang="en-US" sz="2400" dirty="0"/>
              <a:t> of known features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Federal restrictions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" name="Picture 9" descr="A picture containing photo, text&#10;&#10;Description automatically generated">
            <a:extLst>
              <a:ext uri="{FF2B5EF4-FFF2-40B4-BE49-F238E27FC236}">
                <a16:creationId xmlns:a16="http://schemas.microsoft.com/office/drawing/2014/main" id="{51746E5E-452C-4F81-93EC-6964CA33F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19" y="576941"/>
            <a:ext cx="6222671" cy="570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15DE-5EFE-474C-ACB0-7DE0360A209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0125F-6678-4A6C-8FB2-1FAC6FF0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626" y="858475"/>
            <a:ext cx="6984459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EE929-14E2-4CFD-8720-87DBA8A1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85" y="858475"/>
            <a:ext cx="2629727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9C930-2B0E-4FBE-8B3B-0943E065EC3E}"/>
              </a:ext>
            </a:extLst>
          </p:cNvPr>
          <p:cNvSpPr/>
          <p:nvPr/>
        </p:nvSpPr>
        <p:spPr>
          <a:xfrm>
            <a:off x="484632" y="486184"/>
            <a:ext cx="3248522" cy="58856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E929C-51F9-4F11-9371-014786CB0238}"/>
              </a:ext>
            </a:extLst>
          </p:cNvPr>
          <p:cNvSpPr/>
          <p:nvPr/>
        </p:nvSpPr>
        <p:spPr>
          <a:xfrm>
            <a:off x="3897745" y="486184"/>
            <a:ext cx="7794722" cy="58856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AB9CE-A306-4356-950F-403DB394BD7B}"/>
              </a:ext>
            </a:extLst>
          </p:cNvPr>
          <p:cNvSpPr txBox="1"/>
          <p:nvPr/>
        </p:nvSpPr>
        <p:spPr>
          <a:xfrm>
            <a:off x="484632" y="486184"/>
            <a:ext cx="3248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Spectral Analysis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1ECF1-AAED-43EE-8039-F37A81C3F59E}"/>
              </a:ext>
            </a:extLst>
          </p:cNvPr>
          <p:cNvSpPr txBox="1"/>
          <p:nvPr/>
        </p:nvSpPr>
        <p:spPr>
          <a:xfrm>
            <a:off x="681753" y="2460095"/>
            <a:ext cx="28542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NDVI</a:t>
            </a:r>
            <a:r>
              <a:rPr lang="en-US" sz="2400" dirty="0"/>
              <a:t> formula</a:t>
            </a:r>
          </a:p>
          <a:p>
            <a:r>
              <a:rPr lang="en-US" sz="2400" dirty="0"/>
              <a:t>	(IR – R)/(IR + R)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Sample</a:t>
            </a:r>
            <a:r>
              <a:rPr lang="en-US" sz="2400" dirty="0"/>
              <a:t> known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Raster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Extract by attribute</a:t>
            </a:r>
          </a:p>
          <a:p>
            <a:pPr marL="1588" lvl="3"/>
            <a:endParaRPr lang="en-US" sz="1600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27EDBB1-40D9-41A4-A952-9AEC355C4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06" y="574970"/>
            <a:ext cx="7386898" cy="570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0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15DE-5EFE-474C-ACB0-7DE0360A209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0125F-6678-4A6C-8FB2-1FAC6FF0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626" y="858475"/>
            <a:ext cx="6984459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EE929-14E2-4CFD-8720-87DBA8A1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85" y="858475"/>
            <a:ext cx="2629727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9C930-2B0E-4FBE-8B3B-0943E065EC3E}"/>
              </a:ext>
            </a:extLst>
          </p:cNvPr>
          <p:cNvSpPr/>
          <p:nvPr/>
        </p:nvSpPr>
        <p:spPr>
          <a:xfrm>
            <a:off x="484632" y="486184"/>
            <a:ext cx="3248522" cy="58856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E929C-51F9-4F11-9371-014786CB0238}"/>
              </a:ext>
            </a:extLst>
          </p:cNvPr>
          <p:cNvSpPr/>
          <p:nvPr/>
        </p:nvSpPr>
        <p:spPr>
          <a:xfrm>
            <a:off x="3897745" y="486184"/>
            <a:ext cx="7794722" cy="58856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AB9CE-A306-4356-950F-403DB394BD7B}"/>
              </a:ext>
            </a:extLst>
          </p:cNvPr>
          <p:cNvSpPr txBox="1"/>
          <p:nvPr/>
        </p:nvSpPr>
        <p:spPr>
          <a:xfrm>
            <a:off x="484632" y="486184"/>
            <a:ext cx="3248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Thermal Analysis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1ECF1-AAED-43EE-8039-F37A81C3F59E}"/>
              </a:ext>
            </a:extLst>
          </p:cNvPr>
          <p:cNvSpPr txBox="1"/>
          <p:nvPr/>
        </p:nvSpPr>
        <p:spPr>
          <a:xfrm>
            <a:off x="633044" y="2334326"/>
            <a:ext cx="29957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Sample</a:t>
            </a:r>
            <a:r>
              <a:rPr lang="en-US" sz="2400" dirty="0"/>
              <a:t> known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Raster Calculator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Less than 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Extract by Attribute</a:t>
            </a:r>
          </a:p>
        </p:txBody>
      </p:sp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23844F3C-E26B-4BEC-8594-124BFB848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50" y="602338"/>
            <a:ext cx="7316065" cy="565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14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15DE-5EFE-474C-ACB0-7DE0360A209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0125F-6678-4A6C-8FB2-1FAC6FF0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626" y="858475"/>
            <a:ext cx="6984459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EE929-14E2-4CFD-8720-87DBA8A1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85" y="858475"/>
            <a:ext cx="2629727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9C930-2B0E-4FBE-8B3B-0943E065EC3E}"/>
              </a:ext>
            </a:extLst>
          </p:cNvPr>
          <p:cNvSpPr/>
          <p:nvPr/>
        </p:nvSpPr>
        <p:spPr>
          <a:xfrm>
            <a:off x="484632" y="486184"/>
            <a:ext cx="3248522" cy="58856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E929C-51F9-4F11-9371-014786CB0238}"/>
              </a:ext>
            </a:extLst>
          </p:cNvPr>
          <p:cNvSpPr/>
          <p:nvPr/>
        </p:nvSpPr>
        <p:spPr>
          <a:xfrm>
            <a:off x="3897745" y="486184"/>
            <a:ext cx="7794722" cy="58856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AB9CE-A306-4356-950F-403DB394BD7B}"/>
              </a:ext>
            </a:extLst>
          </p:cNvPr>
          <p:cNvSpPr txBox="1"/>
          <p:nvPr/>
        </p:nvSpPr>
        <p:spPr>
          <a:xfrm>
            <a:off x="484632" y="486184"/>
            <a:ext cx="3248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Terrain Analysis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1ECF1-AAED-43EE-8039-F37A81C3F59E}"/>
              </a:ext>
            </a:extLst>
          </p:cNvPr>
          <p:cNvSpPr txBox="1"/>
          <p:nvPr/>
        </p:nvSpPr>
        <p:spPr>
          <a:xfrm>
            <a:off x="611018" y="2642699"/>
            <a:ext cx="2995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Sub-watershed </a:t>
            </a: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delineation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Karst features as </a:t>
            </a: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pour points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B32DD-6F3F-4897-A9AD-0978BE217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95" y="672171"/>
            <a:ext cx="7135320" cy="55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85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9F15DE-5EFE-474C-ACB0-7DE0360A209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0125F-6678-4A6C-8FB2-1FAC6FF0A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626" y="858475"/>
            <a:ext cx="6984459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6000">
              <a:solidFill>
                <a:srgbClr val="FFFFF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EE929-14E2-4CFD-8720-87DBA8A14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485" y="858475"/>
            <a:ext cx="2629727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9C930-2B0E-4FBE-8B3B-0943E065EC3E}"/>
              </a:ext>
            </a:extLst>
          </p:cNvPr>
          <p:cNvSpPr/>
          <p:nvPr/>
        </p:nvSpPr>
        <p:spPr>
          <a:xfrm>
            <a:off x="484632" y="486184"/>
            <a:ext cx="3248522" cy="58856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CE929C-51F9-4F11-9371-014786CB0238}"/>
              </a:ext>
            </a:extLst>
          </p:cNvPr>
          <p:cNvSpPr/>
          <p:nvPr/>
        </p:nvSpPr>
        <p:spPr>
          <a:xfrm>
            <a:off x="3897745" y="486184"/>
            <a:ext cx="7794722" cy="588563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BAB9CE-A306-4356-950F-403DB394BD7B}"/>
              </a:ext>
            </a:extLst>
          </p:cNvPr>
          <p:cNvSpPr txBox="1"/>
          <p:nvPr/>
        </p:nvSpPr>
        <p:spPr>
          <a:xfrm>
            <a:off x="484632" y="486184"/>
            <a:ext cx="32485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Karst Predictions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1ECF1-AAED-43EE-8039-F37A81C3F59E}"/>
              </a:ext>
            </a:extLst>
          </p:cNvPr>
          <p:cNvSpPr txBox="1"/>
          <p:nvPr/>
        </p:nvSpPr>
        <p:spPr>
          <a:xfrm>
            <a:off x="455442" y="2530609"/>
            <a:ext cx="33600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Random Forest </a:t>
            </a:r>
            <a:r>
              <a:rPr lang="en-US" sz="2400" dirty="0"/>
              <a:t>landcover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Python</a:t>
            </a:r>
            <a:r>
              <a:rPr lang="en-US" sz="2400" dirty="0"/>
              <a:t>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Prediction of </a:t>
            </a:r>
            <a:r>
              <a:rPr lang="en-US" sz="2400" dirty="0"/>
              <a:t>additional </a:t>
            </a:r>
            <a:r>
              <a:rPr lang="en-US" sz="2400" dirty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26" name="Picture 2" descr="http://4.bp.blogspot.com/-R2gwe9SPfaM/Uh2qCo0PS2I/AAAAAAAAA1s/JbKXb6Jwk14/s1600/Screenshot+from+2013-08-28+15:39:48.png">
            <a:extLst>
              <a:ext uri="{FF2B5EF4-FFF2-40B4-BE49-F238E27FC236}">
                <a16:creationId xmlns:a16="http://schemas.microsoft.com/office/drawing/2014/main" id="{7555E398-DACD-43C6-AAE4-969A5654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217" y="3994274"/>
            <a:ext cx="3932298" cy="207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se2.mm.bing.net/th?id=OIP.HpJpk0PwD8sZxRX0GM9ICQAAAA&amp;pid=15.1&amp;P=0&amp;w=200&amp;h=59">
            <a:extLst>
              <a:ext uri="{FF2B5EF4-FFF2-40B4-BE49-F238E27FC236}">
                <a16:creationId xmlns:a16="http://schemas.microsoft.com/office/drawing/2014/main" id="{9965DA99-2C56-4679-B8FD-54FE99DE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321" y="2511928"/>
            <a:ext cx="3980955" cy="117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1/1e/New-esri-logo.gif">
            <a:extLst>
              <a:ext uri="{FF2B5EF4-FFF2-40B4-BE49-F238E27FC236}">
                <a16:creationId xmlns:a16="http://schemas.microsoft.com/office/drawing/2014/main" id="{BD0C3D54-24F8-4E3D-AE85-58DE87F77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088" y="659144"/>
            <a:ext cx="3347420" cy="149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6E9A9-0D16-4AEB-AFEB-7C8AF2D3B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4031" y="2032626"/>
            <a:ext cx="5745076" cy="279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163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448</TotalTime>
  <Words>146</Words>
  <Application>Microsoft Office PowerPoint</Application>
  <PresentationFormat>Widescreen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Tw Cen MT</vt:lpstr>
      <vt:lpstr>Tw Cen MT Condensed</vt:lpstr>
      <vt:lpstr>Wingdings 3</vt:lpstr>
      <vt:lpstr>Integral</vt:lpstr>
      <vt:lpstr>Remotely Mapping Karst </vt:lpstr>
      <vt:lpstr>Presentation Outline</vt:lpstr>
      <vt:lpstr>Setting and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Remotely Mapping Karst</dc:title>
  <dc:creator>Dane Brophy</dc:creator>
  <cp:lastModifiedBy>Dane Brophy</cp:lastModifiedBy>
  <cp:revision>40</cp:revision>
  <dcterms:created xsi:type="dcterms:W3CDTF">2018-11-20T09:16:10Z</dcterms:created>
  <dcterms:modified xsi:type="dcterms:W3CDTF">2018-11-20T17:48:41Z</dcterms:modified>
</cp:coreProperties>
</file>