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9" r:id="rId9"/>
    <p:sldId id="268" r:id="rId10"/>
    <p:sldId id="262" r:id="rId11"/>
    <p:sldId id="263" r:id="rId12"/>
    <p:sldId id="264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90" y="1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raduate%20School\CEE%206440%20GIS\TankHollowProject\RatingCurv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Flow Rating Curve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RatingCurve!$C$13:$G$13</c:f>
              <c:numCache>
                <c:formatCode>0.000</c:formatCode>
                <c:ptCount val="5"/>
                <c:pt idx="0">
                  <c:v>610.20137391423134</c:v>
                </c:pt>
                <c:pt idx="1">
                  <c:v>1191.2982372555496</c:v>
                </c:pt>
                <c:pt idx="2">
                  <c:v>2229.2576235542324</c:v>
                </c:pt>
                <c:pt idx="3">
                  <c:v>3532.9580742602743</c:v>
                </c:pt>
                <c:pt idx="4">
                  <c:v>32845.526009378933</c:v>
                </c:pt>
              </c:numCache>
            </c:numRef>
          </c:xVal>
          <c:yVal>
            <c:numRef>
              <c:f>RatingCurve!$C$14:$G$14</c:f>
              <c:numCache>
                <c:formatCode>0.000</c:formatCode>
                <c:ptCount val="5"/>
                <c:pt idx="0">
                  <c:v>1.64042</c:v>
                </c:pt>
                <c:pt idx="1">
                  <c:v>3.28084</c:v>
                </c:pt>
                <c:pt idx="2">
                  <c:v>4.9212600000000002</c:v>
                </c:pt>
                <c:pt idx="3">
                  <c:v>6.56168</c:v>
                </c:pt>
                <c:pt idx="4">
                  <c:v>16.404199999999999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E7A-465E-8C11-CE856A3873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1600032"/>
        <c:axId val="1981600864"/>
      </c:scatterChart>
      <c:valAx>
        <c:axId val="19816000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Discharge, Q [ft</a:t>
                </a:r>
                <a:r>
                  <a:rPr lang="en-US" baseline="30000"/>
                  <a:t>3</a:t>
                </a:r>
                <a:r>
                  <a:rPr lang="en-US"/>
                  <a:t>/s]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1600864"/>
        <c:crosses val="autoZero"/>
        <c:crossBetween val="midCat"/>
      </c:valAx>
      <c:valAx>
        <c:axId val="1981600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Stage Height</a:t>
                </a:r>
                <a:r>
                  <a:rPr lang="en-US" baseline="0"/>
                  <a:t> [ft]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16000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D2BA-71C3-4293-9F7E-147286E1D20F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6D38-76B2-4F07-80F6-5B7C3C01660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841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D2BA-71C3-4293-9F7E-147286E1D20F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6D38-76B2-4F07-80F6-5B7C3C016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D2BA-71C3-4293-9F7E-147286E1D20F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6D38-76B2-4F07-80F6-5B7C3C016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69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D2BA-71C3-4293-9F7E-147286E1D20F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6D38-76B2-4F07-80F6-5B7C3C016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8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D2BA-71C3-4293-9F7E-147286E1D20F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6D38-76B2-4F07-80F6-5B7C3C01660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12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D2BA-71C3-4293-9F7E-147286E1D20F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6D38-76B2-4F07-80F6-5B7C3C016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62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D2BA-71C3-4293-9F7E-147286E1D20F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6D38-76B2-4F07-80F6-5B7C3C016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7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D2BA-71C3-4293-9F7E-147286E1D20F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6D38-76B2-4F07-80F6-5B7C3C016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0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D2BA-71C3-4293-9F7E-147286E1D20F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6D38-76B2-4F07-80F6-5B7C3C016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94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125D2BA-71C3-4293-9F7E-147286E1D20F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CC6D38-76B2-4F07-80F6-5B7C3C016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3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D2BA-71C3-4293-9F7E-147286E1D20F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6D38-76B2-4F07-80F6-5B7C3C016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72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125D2BA-71C3-4293-9F7E-147286E1D20F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4CC6D38-76B2-4F07-80F6-5B7C3C01660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08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C7889-FA01-4E88-A711-0DB832884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7904216" cy="3566160"/>
          </a:xfrm>
        </p:spPr>
        <p:txBody>
          <a:bodyPr>
            <a:normAutofit fontScale="90000"/>
          </a:bodyPr>
          <a:lstStyle/>
          <a:p>
            <a:r>
              <a:rPr lang="en-US" dirty="0"/>
              <a:t>The Tank Hollow Fire and the Increase of Flood Potential for Spanish Fork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A9498-F59F-4A35-9989-8008519AD7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Jaxon White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044" y="3394008"/>
            <a:ext cx="5034407" cy="282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5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Runoff Results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7280" y="1855142"/>
            <a:ext cx="4632644" cy="4434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694" y="3505824"/>
            <a:ext cx="390525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USGS Streamflow Gages </a:t>
            </a:r>
          </a:p>
        </p:txBody>
      </p:sp>
      <p:pic>
        <p:nvPicPr>
          <p:cNvPr id="8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2023610"/>
            <a:ext cx="4938712" cy="3668031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C8FAC21-E781-4B13-8C3D-20224A48ED80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8238" y="2022028"/>
            <a:ext cx="4937125" cy="367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2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3F7A858-94A0-460C-B36F-2CD0906B3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Flooded Addresses</a:t>
            </a:r>
            <a:endParaRPr lang="en-US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8168DC6F-8E39-4553-BA8E-0AB709E0582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8" t="8545" r="11218" b="51457"/>
          <a:stretch/>
        </p:blipFill>
        <p:spPr bwMode="auto">
          <a:xfrm>
            <a:off x="2895600" y="1864017"/>
            <a:ext cx="6400800" cy="4434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442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430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F3FE-49B8-47A5-A96D-166E6B97A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C0618B-B8F4-4AF7-9975-1A7803A9E8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914525"/>
            <a:ext cx="4991100" cy="42624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Tank Hollow Fire </a:t>
            </a:r>
            <a:r>
              <a:rPr lang="en-US" dirty="0" smtClean="0"/>
              <a:t>11,067 </a:t>
            </a:r>
            <a:r>
              <a:rPr lang="en-US" dirty="0"/>
              <a:t>acres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Forest fires can cause a lower infiltration rate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Will the fire cause increase in downstream stage </a:t>
            </a:r>
            <a:r>
              <a:rPr lang="en-US" dirty="0" smtClean="0"/>
              <a:t>height?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Hypothesis: </a:t>
            </a:r>
            <a:r>
              <a:rPr lang="en-US" dirty="0" smtClean="0"/>
              <a:t>The </a:t>
            </a:r>
            <a:r>
              <a:rPr lang="en-US" dirty="0"/>
              <a:t>fire will </a:t>
            </a:r>
            <a:r>
              <a:rPr lang="en-US" dirty="0" smtClean="0"/>
              <a:t>cause </a:t>
            </a:r>
            <a:r>
              <a:rPr lang="en-US" dirty="0"/>
              <a:t>increase in risk of flooding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0792686-5EAF-4DEF-9634-5173364B044A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9" t="8916" r="11539" b="50467"/>
          <a:stretch/>
        </p:blipFill>
        <p:spPr bwMode="auto">
          <a:xfrm>
            <a:off x="6218238" y="2167265"/>
            <a:ext cx="4937125" cy="33807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159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D0690-5C59-46DE-855B-9743E614F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441B8-26B9-4326-80FA-D80878771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Develop </a:t>
            </a:r>
            <a:r>
              <a:rPr lang="en-US" dirty="0"/>
              <a:t>flood map </a:t>
            </a:r>
            <a:r>
              <a:rPr lang="en-US" dirty="0" smtClean="0"/>
              <a:t>using </a:t>
            </a:r>
            <a:r>
              <a:rPr lang="en-US" dirty="0"/>
              <a:t>Height Above Nearest Drainage (HAND) method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Develop </a:t>
            </a:r>
            <a:r>
              <a:rPr lang="en-US" dirty="0"/>
              <a:t>flow-rating curve for section of the Spanish Fork </a:t>
            </a:r>
            <a:r>
              <a:rPr lang="en-US" dirty="0" smtClean="0"/>
              <a:t>River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Determine the pre-fire and post-fire </a:t>
            </a:r>
            <a:r>
              <a:rPr lang="en-US" dirty="0" smtClean="0"/>
              <a:t>runoff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SCS </a:t>
            </a:r>
            <a:r>
              <a:rPr lang="en-US" dirty="0"/>
              <a:t>Curve Number method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1-year</a:t>
            </a:r>
            <a:r>
              <a:rPr lang="en-US" dirty="0"/>
              <a:t>, </a:t>
            </a:r>
            <a:r>
              <a:rPr lang="en-US" dirty="0" smtClean="0"/>
              <a:t>10-year</a:t>
            </a:r>
            <a:r>
              <a:rPr lang="en-US" dirty="0"/>
              <a:t>, and 25-year 2-hour storm </a:t>
            </a:r>
            <a:r>
              <a:rPr lang="en-US" dirty="0" smtClean="0"/>
              <a:t>events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2127738" y="4391769"/>
            <a:ext cx="6571373" cy="1200327"/>
            <a:chOff x="2127738" y="4391769"/>
            <a:chExt cx="6571373" cy="1200327"/>
          </a:xfrm>
        </p:grpSpPr>
        <p:sp>
          <p:nvSpPr>
            <p:cNvPr id="11" name="TextBox 10"/>
            <p:cNvSpPr txBox="1"/>
            <p:nvPr/>
          </p:nvSpPr>
          <p:spPr>
            <a:xfrm>
              <a:off x="7808157" y="4838914"/>
              <a:ext cx="890954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Results</a:t>
              </a:r>
              <a:endParaRPr lang="en-US" dirty="0"/>
            </a:p>
          </p:txBody>
        </p:sp>
        <p:cxnSp>
          <p:nvCxnSpPr>
            <p:cNvPr id="37" name="Straight Arrow Connector 36"/>
            <p:cNvCxnSpPr>
              <a:endCxn id="11" idx="1"/>
            </p:cNvCxnSpPr>
            <p:nvPr/>
          </p:nvCxnSpPr>
          <p:spPr>
            <a:xfrm flipV="1">
              <a:off x="7168662" y="5023580"/>
              <a:ext cx="639495" cy="1451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127738" y="4391769"/>
              <a:ext cx="1354016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HAND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90648" y="4391769"/>
              <a:ext cx="1905000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Flow-Rating Curve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22278" y="5222764"/>
              <a:ext cx="873370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Runoff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stCxn id="8" idx="3"/>
              <a:endCxn id="9" idx="1"/>
            </p:cNvCxnSpPr>
            <p:nvPr/>
          </p:nvCxnSpPr>
          <p:spPr>
            <a:xfrm>
              <a:off x="3481754" y="4576435"/>
              <a:ext cx="80889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9" idx="3"/>
            </p:cNvCxnSpPr>
            <p:nvPr/>
          </p:nvCxnSpPr>
          <p:spPr>
            <a:xfrm>
              <a:off x="6195648" y="4576435"/>
              <a:ext cx="973014" cy="4544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0" idx="3"/>
            </p:cNvCxnSpPr>
            <p:nvPr/>
          </p:nvCxnSpPr>
          <p:spPr>
            <a:xfrm flipV="1">
              <a:off x="6195648" y="5038099"/>
              <a:ext cx="973014" cy="36933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58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of Interest</a:t>
            </a:r>
            <a:endParaRPr lang="en-US" dirty="0"/>
          </a:p>
        </p:txBody>
      </p:sp>
      <p:pic>
        <p:nvPicPr>
          <p:cNvPr id="8" name="Content Placeholder 5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8" t="8916" r="11699" b="55049"/>
          <a:stretch/>
        </p:blipFill>
        <p:spPr bwMode="auto">
          <a:xfrm>
            <a:off x="3142999" y="2045353"/>
            <a:ext cx="5966327" cy="3624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318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 Map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HAND associates the stream bed elevation to a cell of </a:t>
            </a:r>
            <a:r>
              <a:rPr lang="en-US" dirty="0" smtClean="0"/>
              <a:t>interest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11" name="Content Placeholder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1" t="7058" r="9615" b="46875"/>
          <a:stretch/>
        </p:blipFill>
        <p:spPr bwMode="auto">
          <a:xfrm>
            <a:off x="3657917" y="2295896"/>
            <a:ext cx="4937125" cy="381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84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Rating Curve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97280" y="3328750"/>
                <a:ext cx="4256314" cy="1345087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Manning’s Equation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97280" y="3328750"/>
                <a:ext cx="4256314" cy="1345087"/>
              </a:xfrm>
              <a:blipFill>
                <a:blip r:embed="rId2"/>
                <a:stretch>
                  <a:fillRect l="-3438" t="-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84552893"/>
              </p:ext>
            </p:extLst>
          </p:nvPr>
        </p:nvGraphicFramePr>
        <p:xfrm>
          <a:off x="4148249" y="1825625"/>
          <a:ext cx="7007431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624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Runoff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SCS Curve Number method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−0.2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+0.8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1000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𝐶𝑁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963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325724" y="5427785"/>
            <a:ext cx="4309403" cy="539262"/>
          </a:xfrm>
        </p:spPr>
        <p:txBody>
          <a:bodyPr>
            <a:normAutofit lnSpcReduction="10000"/>
          </a:bodyPr>
          <a:lstStyle/>
          <a:p>
            <a:r>
              <a:rPr lang="en-US" sz="1200" dirty="0" smtClean="0"/>
              <a:t>Purdue Engineering. Curve Number. [</a:t>
            </a:r>
            <a:r>
              <a:rPr lang="en-US" sz="1200" dirty="0"/>
              <a:t>Photograph]Retrieved from https://engineering.purdue.edu/mapserve/LTHIA7/documentation/scs.htm</a:t>
            </a:r>
          </a:p>
        </p:txBody>
      </p:sp>
      <p:pic>
        <p:nvPicPr>
          <p:cNvPr id="1030" name="Picture 6" descr="http://www.professorpatel.com/uploads/7/6/5/6/7656897/7766438.jpg?6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39" y="1962182"/>
            <a:ext cx="4890774" cy="341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06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 Number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</a:t>
            </a:r>
            <a:r>
              <a:rPr lang="en-US" dirty="0" smtClean="0"/>
              <a:t>ased </a:t>
            </a:r>
            <a:r>
              <a:rPr lang="en-US" dirty="0"/>
              <a:t>on the hydrologic soil group and land use</a:t>
            </a:r>
          </a:p>
          <a:p>
            <a:pPr lvl="1"/>
            <a:r>
              <a:rPr lang="en-US" dirty="0" smtClean="0"/>
              <a:t>Soil Group </a:t>
            </a:r>
            <a:r>
              <a:rPr lang="en-US" dirty="0"/>
              <a:t>C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re-fire </a:t>
            </a:r>
            <a:r>
              <a:rPr lang="en-US" dirty="0"/>
              <a:t>curve number of </a:t>
            </a:r>
            <a:r>
              <a:rPr lang="en-US" dirty="0" smtClean="0"/>
              <a:t>73</a:t>
            </a:r>
          </a:p>
          <a:p>
            <a:pPr lvl="1"/>
            <a:r>
              <a:rPr lang="en-US" dirty="0" smtClean="0"/>
              <a:t>Post-fire </a:t>
            </a:r>
            <a:r>
              <a:rPr lang="en-US" dirty="0"/>
              <a:t>curve number of 88</a:t>
            </a:r>
          </a:p>
          <a:p>
            <a:pPr lvl="2"/>
            <a:r>
              <a:rPr lang="en-US" dirty="0" smtClean="0"/>
              <a:t>Higginson </a:t>
            </a:r>
            <a:r>
              <a:rPr lang="en-US" dirty="0"/>
              <a:t>and Jarnecke </a:t>
            </a:r>
            <a:r>
              <a:rPr lang="en-US" dirty="0" smtClean="0"/>
              <a:t>method add 15</a:t>
            </a:r>
            <a:endParaRPr lang="en-US" dirty="0"/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8238" y="2173866"/>
            <a:ext cx="4937125" cy="336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NOAA point precipitation web </a:t>
            </a:r>
            <a:r>
              <a:rPr lang="en-US" dirty="0" smtClean="0"/>
              <a:t>tool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22622"/>
          <a:stretch/>
        </p:blipFill>
        <p:spPr>
          <a:xfrm>
            <a:off x="826993" y="2250967"/>
            <a:ext cx="4964943" cy="37265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3366166"/>
            <a:ext cx="5299487" cy="193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7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576</TotalTime>
  <Words>201</Words>
  <Application>Microsoft Office PowerPoint</Application>
  <PresentationFormat>Widescreen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Retrospect</vt:lpstr>
      <vt:lpstr>The Tank Hollow Fire and the Increase of Flood Potential for Spanish Fork</vt:lpstr>
      <vt:lpstr>Introduction</vt:lpstr>
      <vt:lpstr>Methods</vt:lpstr>
      <vt:lpstr>Area of Interest</vt:lpstr>
      <vt:lpstr>Flood Map </vt:lpstr>
      <vt:lpstr>Flow Rating Curve</vt:lpstr>
      <vt:lpstr>Runoff</vt:lpstr>
      <vt:lpstr>Curve Number</vt:lpstr>
      <vt:lpstr>Precipitation</vt:lpstr>
      <vt:lpstr>Runoff Results</vt:lpstr>
      <vt:lpstr>USGS Streamflow Gages </vt:lpstr>
      <vt:lpstr>Flooded Addresses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Tank Hollow Fire and the Increase of Flood Potential for Spanish Fork</dc:title>
  <dc:creator>Jaxon White</dc:creator>
  <cp:lastModifiedBy>Jaxon White</cp:lastModifiedBy>
  <cp:revision>40</cp:revision>
  <dcterms:created xsi:type="dcterms:W3CDTF">2017-12-03T22:53:04Z</dcterms:created>
  <dcterms:modified xsi:type="dcterms:W3CDTF">2017-12-05T03:36:14Z</dcterms:modified>
</cp:coreProperties>
</file>