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6"/>
  </p:notesMasterIdLst>
  <p:sldIdLst>
    <p:sldId id="256" r:id="rId2"/>
    <p:sldId id="267" r:id="rId3"/>
    <p:sldId id="257" r:id="rId4"/>
    <p:sldId id="259" r:id="rId5"/>
    <p:sldId id="258" r:id="rId6"/>
    <p:sldId id="268" r:id="rId7"/>
    <p:sldId id="269" r:id="rId8"/>
    <p:sldId id="261" r:id="rId9"/>
    <p:sldId id="271" r:id="rId10"/>
    <p:sldId id="272" r:id="rId11"/>
    <p:sldId id="263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1675" autoAdjust="0"/>
  </p:normalViewPr>
  <p:slideViewPr>
    <p:cSldViewPr snapToGrid="0">
      <p:cViewPr varScale="1">
        <p:scale>
          <a:sx n="93" d="100"/>
          <a:sy n="93" d="100"/>
        </p:scale>
        <p:origin x="15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80403-71F4-46F3-82FC-C3A8BC52336D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C1E7B-1B69-4721-9AF9-9A69C96DA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C1E7B-1B69-4721-9AF9-9A69C96DA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C1E7B-1B69-4721-9AF9-9A69C96DA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C1E7B-1B69-4721-9AF9-9A69C96DA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Thiessen polygon method does not do well in mountainous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direct comparison of maximum </a:t>
            </a:r>
            <a:r>
              <a:rPr lang="en-US" dirty="0" err="1"/>
              <a:t>swe</a:t>
            </a:r>
            <a:r>
              <a:rPr lang="en-US" dirty="0"/>
              <a:t> values at each station and CBRFC inflow volumes returns the best result for estimating inflow volumes into </a:t>
            </a:r>
            <a:r>
              <a:rPr lang="en-US" dirty="0" err="1"/>
              <a:t>Jordanelle</a:t>
            </a:r>
            <a:r>
              <a:rPr lang="en-US" dirty="0"/>
              <a:t> reservoir.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Scientific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</a:t>
            </a:r>
            <a:r>
              <a:rPr lang="en-US" dirty="0" err="1"/>
              <a:t>swe</a:t>
            </a:r>
            <a:r>
              <a:rPr lang="en-US" dirty="0"/>
              <a:t> values reach a maximum value for the current winter, the inflow volume into </a:t>
            </a:r>
            <a:r>
              <a:rPr lang="en-US" dirty="0" err="1"/>
              <a:t>Jordanelle</a:t>
            </a:r>
            <a:r>
              <a:rPr lang="en-US" dirty="0"/>
              <a:t> reservoir can be estimated using this relationship.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Estimating the inflow volume can help prepare for spring runoff storage in the reservoir and determining the firm yield of the reservoir.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Limitations;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basin elevation is 6220 ft. The lowest SNOTEL station was at 7631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account for other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Disregards other physical processes that occur during transport of the water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C1E7B-1B69-4721-9AF9-9A69C96DA4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5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57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6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1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2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4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7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6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7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881-408F-49DC-B82F-B5E4944EF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68" y="320172"/>
            <a:ext cx="10787269" cy="13252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Forecasting Spring Runoff Volumes for </a:t>
            </a:r>
            <a:r>
              <a:rPr lang="en-US" b="1" dirty="0" err="1"/>
              <a:t>jordanelle</a:t>
            </a:r>
            <a:r>
              <a:rPr lang="en-US" b="1" dirty="0"/>
              <a:t> reservoir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80E35-ED90-4C04-A23E-401B18BDD5DD}"/>
              </a:ext>
            </a:extLst>
          </p:cNvPr>
          <p:cNvSpPr txBox="1"/>
          <p:nvPr/>
        </p:nvSpPr>
        <p:spPr>
          <a:xfrm>
            <a:off x="4785356" y="1645390"/>
            <a:ext cx="2674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Ryan Weller</a:t>
            </a:r>
          </a:p>
          <a:p>
            <a:pPr algn="ctr"/>
            <a:r>
              <a:rPr lang="en-US" sz="2500" dirty="0"/>
              <a:t>CEE </a:t>
            </a:r>
            <a:r>
              <a:rPr lang="en-US" sz="2500" dirty="0" smtClean="0"/>
              <a:t>6440</a:t>
            </a:r>
            <a:endParaRPr lang="en-US" sz="2500" dirty="0"/>
          </a:p>
        </p:txBody>
      </p:sp>
      <p:pic>
        <p:nvPicPr>
          <p:cNvPr id="1026" name="Picture 2" descr="http://2.bp.blogspot.com/_CiZcGO-Rvdc/S6_Ie_wtS6I/AAAAAAAAVf0/SO4Uf7iCz1g/s1600/IMG_6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34" y="2507164"/>
            <a:ext cx="5957883" cy="3954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9634" y="6461709"/>
            <a:ext cx="734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</a:t>
            </a:r>
            <a:r>
              <a:rPr lang="en-US" sz="1200" dirty="0" smtClean="0"/>
              <a:t>Credit</a:t>
            </a:r>
            <a:r>
              <a:rPr lang="en-US" sz="1200" dirty="0"/>
              <a:t>: http://liveandthrivewaterfallhikes.blogspot.com/</a:t>
            </a:r>
          </a:p>
        </p:txBody>
      </p:sp>
    </p:spTree>
    <p:extLst>
      <p:ext uri="{BB962C8B-B14F-4D97-AF65-F5344CB8AC3E}">
        <p14:creationId xmlns:p14="http://schemas.microsoft.com/office/powerpoint/2010/main" val="2772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349" y="1694334"/>
            <a:ext cx="970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 the inflow volume to </a:t>
            </a:r>
            <a:r>
              <a:rPr lang="en-US" dirty="0" err="1"/>
              <a:t>Jordanelle</a:t>
            </a:r>
            <a:r>
              <a:rPr lang="en-US" dirty="0"/>
              <a:t> Reservoir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CBRFC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14" y="2527932"/>
            <a:ext cx="8325984" cy="37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689" y="1830739"/>
            <a:ext cx="45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Elevation vs. SWE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CCE97-1878-42A6-9FA4-2CBF492A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89" y="2523743"/>
            <a:ext cx="5188225" cy="310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1131C-AB64-4AFE-A169-07A65BB7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89" y="2523742"/>
            <a:ext cx="5188225" cy="31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689" y="1830739"/>
            <a:ext cx="45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Comparison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07D1D-DA05-477C-A144-BDEF6C78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90" y="2523220"/>
            <a:ext cx="5214660" cy="3144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474BD-5C43-46ED-BFBE-D68078E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39" y="2523219"/>
            <a:ext cx="5214659" cy="31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349" y="1694334"/>
            <a:ext cx="45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Estimating Inflow vs. Actual Inflow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0" y="2686503"/>
            <a:ext cx="11028620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349" y="1694334"/>
            <a:ext cx="9885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Thiessen polygon method does not do well for this </a:t>
            </a:r>
            <a:r>
              <a:rPr lang="en-US" dirty="0" smtClean="0"/>
              <a:t>watershed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direct comparison worked the best </a:t>
            </a:r>
          </a:p>
          <a:p>
            <a:endParaRPr lang="en-US" dirty="0"/>
          </a:p>
          <a:p>
            <a:r>
              <a:rPr lang="en-US" dirty="0"/>
              <a:t>Why does this matter: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Inflow volume into </a:t>
            </a:r>
            <a:r>
              <a:rPr lang="en-US" dirty="0" err="1"/>
              <a:t>Jordanelle</a:t>
            </a:r>
            <a:r>
              <a:rPr lang="en-US" dirty="0"/>
              <a:t> reservoir can be 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Determining spring runoff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basin elevation is 6220 ft. The lowest SNOTEL station was at 7631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data within the </a:t>
            </a:r>
            <a:r>
              <a:rPr lang="en-US" dirty="0" smtClean="0"/>
              <a:t>watershed</a:t>
            </a:r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881-408F-49DC-B82F-B5E4944EF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3252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Overview of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458" y="1874079"/>
            <a:ext cx="479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42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584" y="1307595"/>
            <a:ext cx="970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58% of Utah’s water comes in the winter months (UDWR)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Spring and summer streamflow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Reservoir </a:t>
            </a:r>
            <a:r>
              <a:rPr lang="en-US" dirty="0"/>
              <a:t>Filling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1936" y="5446556"/>
            <a:ext cx="1016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Objective</a:t>
            </a:r>
            <a:r>
              <a:rPr lang="en-US" dirty="0"/>
              <a:t>:	</a:t>
            </a:r>
          </a:p>
          <a:p>
            <a:r>
              <a:rPr lang="en-US" dirty="0"/>
              <a:t>Determine if the inflow volume to </a:t>
            </a:r>
            <a:r>
              <a:rPr lang="en-US" dirty="0" err="1"/>
              <a:t>Jordanelle</a:t>
            </a:r>
            <a:r>
              <a:rPr lang="en-US" dirty="0"/>
              <a:t> reservoir can be estimated using the maximum snow water equivalent (</a:t>
            </a:r>
            <a:r>
              <a:rPr lang="en-US" dirty="0" err="1"/>
              <a:t>swe</a:t>
            </a:r>
            <a:r>
              <a:rPr lang="en-US" dirty="0"/>
              <a:t>) values of the contributing watershed.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47" y="2348089"/>
            <a:ext cx="4891442" cy="33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349" y="1694334"/>
            <a:ext cx="9704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Inputs: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basin maximum </a:t>
            </a:r>
            <a:r>
              <a:rPr lang="en-US" dirty="0" err="1"/>
              <a:t>swe</a:t>
            </a:r>
            <a:r>
              <a:rPr lang="en-US" dirty="0"/>
              <a:t>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inflow volume to </a:t>
            </a:r>
            <a:r>
              <a:rPr lang="en-US" dirty="0" err="1"/>
              <a:t>Jordanelle</a:t>
            </a:r>
            <a:r>
              <a:rPr lang="en-US" dirty="0"/>
              <a:t> Reservoir</a:t>
            </a:r>
          </a:p>
          <a:p>
            <a:endParaRPr lang="en-US" dirty="0"/>
          </a:p>
          <a:p>
            <a:r>
              <a:rPr lang="en-US" dirty="0"/>
              <a:t>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ArcGIS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</a:t>
            </a:r>
          </a:p>
          <a:p>
            <a:endParaRPr lang="en-US" dirty="0"/>
          </a:p>
          <a:p>
            <a:r>
              <a:rPr lang="en-US" dirty="0"/>
              <a:t>Data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SNOTEL (NRCS)- </a:t>
            </a:r>
            <a:r>
              <a:rPr lang="en-US" dirty="0" err="1"/>
              <a:t>swe</a:t>
            </a:r>
            <a:r>
              <a:rPr lang="en-US" dirty="0"/>
              <a:t>, depth, and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United </a:t>
            </a:r>
            <a:r>
              <a:rPr lang="en-US" dirty="0"/>
              <a:t>States Geological Survey (USGS)- stream flow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Colorado Basin River Forecasting Center (CBRFC)- inflow volumes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349" y="1694334"/>
            <a:ext cx="970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Determining basin maximum </a:t>
            </a:r>
            <a:r>
              <a:rPr lang="en-US" dirty="0" err="1"/>
              <a:t>swe</a:t>
            </a:r>
            <a:r>
              <a:rPr lang="en-US" dirty="0"/>
              <a:t>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Thiessen polygons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 vs. Elevation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</a:t>
            </a:r>
            <a:r>
              <a:rPr lang="en-US" dirty="0"/>
              <a:t>comparison of SWE </a:t>
            </a:r>
            <a:r>
              <a:rPr lang="en-US" dirty="0" smtClean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0385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7767" y="2804931"/>
                <a:ext cx="2119106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67" y="2804931"/>
                <a:ext cx="2119106" cy="810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7349" y="1694334"/>
            <a:ext cx="970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Determining basin maximum </a:t>
            </a:r>
            <a:r>
              <a:rPr lang="en-US" dirty="0" err="1"/>
              <a:t>swe</a:t>
            </a:r>
            <a:r>
              <a:rPr lang="en-US" dirty="0"/>
              <a:t>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Thiessen polygons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02" y="2422456"/>
            <a:ext cx="5537116" cy="40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86" y="2667633"/>
            <a:ext cx="5826228" cy="3497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349" y="1694334"/>
            <a:ext cx="970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Determining basin maximum </a:t>
            </a:r>
            <a:r>
              <a:rPr lang="en-US" dirty="0" err="1"/>
              <a:t>swe</a:t>
            </a:r>
            <a:r>
              <a:rPr lang="en-US" dirty="0"/>
              <a:t>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 vs. Elevation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7821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349" y="1694334"/>
            <a:ext cx="970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 the inflow volume to </a:t>
            </a:r>
            <a:r>
              <a:rPr lang="en-US" dirty="0" err="1"/>
              <a:t>Jordanelle</a:t>
            </a:r>
            <a:r>
              <a:rPr lang="en-US" dirty="0"/>
              <a:t> Reservoir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USGS stream flow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CBRFC data</a:t>
            </a:r>
          </a:p>
        </p:txBody>
      </p:sp>
    </p:spTree>
    <p:extLst>
      <p:ext uri="{BB962C8B-B14F-4D97-AF65-F5344CB8AC3E}">
        <p14:creationId xmlns:p14="http://schemas.microsoft.com/office/powerpoint/2010/main" val="21368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A93-64DC-4B24-8A67-E8F0EA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349" y="1694334"/>
            <a:ext cx="970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 the inflow volume to </a:t>
            </a:r>
            <a:r>
              <a:rPr lang="en-US" dirty="0" err="1"/>
              <a:t>Jordanelle</a:t>
            </a:r>
            <a:r>
              <a:rPr lang="en-US" dirty="0"/>
              <a:t> Reservoir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USGS stream flow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2699586"/>
            <a:ext cx="5895099" cy="35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1090</TotalTime>
  <Words>382</Words>
  <Application>Microsoft Office PowerPoint</Application>
  <PresentationFormat>Widescreen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Wingdings 3</vt:lpstr>
      <vt:lpstr>Slice</vt:lpstr>
      <vt:lpstr>Forecasting Spring Runoff Volumes for jordanelle reservoir</vt:lpstr>
      <vt:lpstr>Overview of Presentation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Daylene Weller</dc:creator>
  <cp:lastModifiedBy>Ryan Weller</cp:lastModifiedBy>
  <cp:revision>59</cp:revision>
  <dcterms:created xsi:type="dcterms:W3CDTF">2017-12-04T14:02:29Z</dcterms:created>
  <dcterms:modified xsi:type="dcterms:W3CDTF">2017-12-07T17:15:31Z</dcterms:modified>
</cp:coreProperties>
</file>