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sldIdLst>
    <p:sldId id="256" r:id="rId2"/>
    <p:sldId id="266" r:id="rId3"/>
    <p:sldId id="267" r:id="rId4"/>
    <p:sldId id="258" r:id="rId5"/>
    <p:sldId id="259" r:id="rId6"/>
    <p:sldId id="268" r:id="rId7"/>
    <p:sldId id="260" r:id="rId8"/>
    <p:sldId id="262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3"/>
    <p:restoredTop sz="94654"/>
  </p:normalViewPr>
  <p:slideViewPr>
    <p:cSldViewPr snapToGrid="0" snapToObjects="1">
      <p:cViewPr>
        <p:scale>
          <a:sx n="102" d="100"/>
          <a:sy n="102" d="100"/>
        </p:scale>
        <p:origin x="92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meganmontgomery/Desktop/2017-2018/GIS/Project/project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meganmontgomery/Desktop/2017-2018/GIS/Project/project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meganmontgomery/Desktop/2017-2018/GIS/Project/projec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Water Need in Washington County</a:t>
            </a:r>
          </a:p>
        </c:rich>
      </c:tx>
      <c:layout>
        <c:manualLayout>
          <c:xMode val="edge"/>
          <c:yMode val="edge"/>
          <c:x val="0.296223164412141"/>
          <c:y val="0.0323857502698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Conclusion!$E$1</c:f>
              <c:strCache>
                <c:ptCount val="1"/>
                <c:pt idx="0">
                  <c:v>Demand </c:v>
                </c:pt>
              </c:strCache>
            </c:strRef>
          </c:tx>
          <c:spPr>
            <a:ln w="25400">
              <a:solidFill>
                <a:schemeClr val="accent5"/>
              </a:solidFill>
            </a:ln>
            <a:effectLst/>
          </c:spPr>
          <c:marker>
            <c:symbol val="none"/>
          </c:marker>
          <c:xVal>
            <c:numRef>
              <c:f>Conclusion!$A$2:$A$29</c:f>
              <c:numCache>
                <c:formatCode>General</c:formatCode>
                <c:ptCount val="28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</c:numCache>
            </c:numRef>
          </c:xVal>
          <c:yVal>
            <c:numRef>
              <c:f>Conclusion!$E$2:$E$29</c:f>
              <c:numCache>
                <c:formatCode>General</c:formatCode>
                <c:ptCount val="28"/>
                <c:pt idx="0">
                  <c:v>50545.40017644974</c:v>
                </c:pt>
                <c:pt idx="1">
                  <c:v>69915.26968333067</c:v>
                </c:pt>
                <c:pt idx="2">
                  <c:v>97174.58241406459</c:v>
                </c:pt>
                <c:pt idx="3">
                  <c:v>125424.0561867776</c:v>
                </c:pt>
                <c:pt idx="4">
                  <c:v>155203.8742219765</c:v>
                </c:pt>
                <c:pt idx="5">
                  <c:v>185839.7507415368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Conclusion!$J$1</c:f>
              <c:strCache>
                <c:ptCount val="1"/>
                <c:pt idx="0">
                  <c:v>Water Available </c:v>
                </c:pt>
              </c:strCache>
            </c:strRef>
          </c:tx>
          <c:spPr>
            <a:ln w="25400">
              <a:solidFill>
                <a:schemeClr val="accent1">
                  <a:lumMod val="75000"/>
                </a:schemeClr>
              </a:solidFill>
            </a:ln>
            <a:effectLst/>
          </c:spPr>
          <c:marker>
            <c:symbol val="none"/>
          </c:marker>
          <c:xVal>
            <c:numRef>
              <c:f>Conclusion!$A$2:$A$29</c:f>
              <c:numCache>
                <c:formatCode>General</c:formatCode>
                <c:ptCount val="28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</c:numCache>
            </c:numRef>
          </c:xVal>
          <c:yVal>
            <c:numRef>
              <c:f>Conclusion!$J$2:$J$29</c:f>
              <c:numCache>
                <c:formatCode>General</c:formatCode>
                <c:ptCount val="28"/>
                <c:pt idx="0">
                  <c:v>67677.0</c:v>
                </c:pt>
                <c:pt idx="1">
                  <c:v>67677.0</c:v>
                </c:pt>
                <c:pt idx="2">
                  <c:v>65348.91120000001</c:v>
                </c:pt>
                <c:pt idx="3">
                  <c:v>63020.8224</c:v>
                </c:pt>
                <c:pt idx="4">
                  <c:v>60692.7336</c:v>
                </c:pt>
                <c:pt idx="5">
                  <c:v>58364.64480000001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3206992"/>
        <c:axId val="1347187408"/>
      </c:scatterChart>
      <c:valAx>
        <c:axId val="1343206992"/>
        <c:scaling>
          <c:orientation val="minMax"/>
          <c:max val="2060.0"/>
          <c:min val="2010.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187408"/>
        <c:crosses val="autoZero"/>
        <c:crossBetween val="midCat"/>
        <c:majorUnit val="10.0"/>
      </c:valAx>
      <c:valAx>
        <c:axId val="134718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Water (ac-ft/yr)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206992"/>
        <c:crosses val="autoZero"/>
        <c:crossBetween val="midCat"/>
        <c:majorUnit val="50000.0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Need in Washington County with Additional Resources</a:t>
            </a:r>
          </a:p>
        </c:rich>
      </c:tx>
      <c:layout>
        <c:manualLayout>
          <c:xMode val="edge"/>
          <c:yMode val="edge"/>
          <c:x val="0.101650942817889"/>
          <c:y val="0.03331970010206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Conclusion!$F$1</c:f>
              <c:strCache>
                <c:ptCount val="1"/>
                <c:pt idx="0">
                  <c:v>Demand </c:v>
                </c:pt>
              </c:strCache>
            </c:strRef>
          </c:tx>
          <c:spPr>
            <a:ln w="25400">
              <a:solidFill>
                <a:schemeClr val="accent5"/>
              </a:solidFill>
            </a:ln>
            <a:effectLst/>
          </c:spPr>
          <c:marker>
            <c:symbol val="none"/>
          </c:marker>
          <c:trendline>
            <c:spPr>
              <a:ln w="25400" cap="rnd" cmpd="sng" algn="ctr">
                <a:solidFill>
                  <a:schemeClr val="accent5"/>
                </a:solidFill>
                <a:prstDash val="sysDot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Conclusion!$A$2:$A$28</c:f>
              <c:numCache>
                <c:formatCode>General</c:formatCode>
                <c:ptCount val="27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  <c:pt idx="6">
                  <c:v>2070.0</c:v>
                </c:pt>
              </c:numCache>
            </c:numRef>
          </c:xVal>
          <c:yVal>
            <c:numRef>
              <c:f>Conclusion!$F$2:$F$28</c:f>
              <c:numCache>
                <c:formatCode>General</c:formatCode>
                <c:ptCount val="27"/>
                <c:pt idx="0">
                  <c:v>50545.40017644974</c:v>
                </c:pt>
                <c:pt idx="1">
                  <c:v>69915.26968333067</c:v>
                </c:pt>
                <c:pt idx="2">
                  <c:v>97174.58241406459</c:v>
                </c:pt>
                <c:pt idx="3">
                  <c:v>125424.0561867776</c:v>
                </c:pt>
                <c:pt idx="4">
                  <c:v>155203.8742219765</c:v>
                </c:pt>
                <c:pt idx="5">
                  <c:v>185839.7507415368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Conclusion!$K$1</c:f>
              <c:strCache>
                <c:ptCount val="1"/>
                <c:pt idx="0">
                  <c:v>Water Available </c:v>
                </c:pt>
              </c:strCache>
            </c:strRef>
          </c:tx>
          <c:spPr>
            <a:ln w="25400">
              <a:solidFill>
                <a:schemeClr val="accent1">
                  <a:lumMod val="75000"/>
                </a:schemeClr>
              </a:solidFill>
            </a:ln>
            <a:effectLst/>
          </c:spPr>
          <c:marker>
            <c:symbol val="none"/>
          </c:marker>
          <c:xVal>
            <c:numRef>
              <c:f>Conclusion!$A$2:$A$28</c:f>
              <c:numCache>
                <c:formatCode>General</c:formatCode>
                <c:ptCount val="27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  <c:pt idx="6">
                  <c:v>2070.0</c:v>
                </c:pt>
              </c:numCache>
            </c:numRef>
          </c:xVal>
          <c:yVal>
            <c:numRef>
              <c:f>Conclusion!$M$2:$M$28</c:f>
              <c:numCache>
                <c:formatCode>General</c:formatCode>
                <c:ptCount val="27"/>
                <c:pt idx="0">
                  <c:v>67677.0</c:v>
                </c:pt>
                <c:pt idx="1">
                  <c:v>67677.0</c:v>
                </c:pt>
                <c:pt idx="2">
                  <c:v>100881.6612</c:v>
                </c:pt>
                <c:pt idx="3">
                  <c:v>134086.3224</c:v>
                </c:pt>
                <c:pt idx="4">
                  <c:v>167290.9836</c:v>
                </c:pt>
                <c:pt idx="5">
                  <c:v>200495.6448</c:v>
                </c:pt>
                <c:pt idx="6">
                  <c:v>198167.556</c:v>
                </c:pt>
              </c:numCache>
            </c:numRef>
          </c:yVal>
          <c:smooth val="0"/>
        </c:ser>
        <c:ser>
          <c:idx val="2"/>
          <c:order val="2"/>
          <c:tx>
            <c:v>test</c:v>
          </c:tx>
          <c:spPr>
            <a:ln w="28575">
              <a:solidFill>
                <a:schemeClr val="accent3">
                  <a:alpha val="20000"/>
                </a:schemeClr>
              </a:solidFill>
            </a:ln>
            <a:effectLst/>
          </c:spPr>
          <c:marker>
            <c:symbol val="none"/>
          </c:marker>
          <c:xVal>
            <c:numRef>
              <c:f>Conclusion!$A$2:$A$8</c:f>
              <c:numCache>
                <c:formatCode>General</c:formatCode>
                <c:ptCount val="7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  <c:pt idx="6">
                  <c:v>2070.0</c:v>
                </c:pt>
              </c:numCache>
            </c:numRef>
          </c:xVal>
          <c:yVal>
            <c:numRef>
              <c:f>Conclusion!$E$2:$E$8</c:f>
              <c:numCache>
                <c:formatCode>General</c:formatCode>
                <c:ptCount val="7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6830512"/>
        <c:axId val="1346374016"/>
      </c:scatterChart>
      <c:valAx>
        <c:axId val="1346830512"/>
        <c:scaling>
          <c:orientation val="minMax"/>
          <c:max val="2070.0"/>
          <c:min val="2010.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374016"/>
        <c:crosses val="autoZero"/>
        <c:crossBetween val="midCat"/>
      </c:valAx>
      <c:valAx>
        <c:axId val="134637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Water (ac-ft/yr)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830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Need in Washington County with Additional Resources</a:t>
            </a:r>
          </a:p>
        </c:rich>
      </c:tx>
      <c:layout>
        <c:manualLayout>
          <c:xMode val="edge"/>
          <c:yMode val="edge"/>
          <c:x val="0.156061627617649"/>
          <c:y val="0.0233148601424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Conclusion!$G$1</c:f>
              <c:strCache>
                <c:ptCount val="1"/>
                <c:pt idx="0">
                  <c:v>Demand </c:v>
                </c:pt>
              </c:strCache>
            </c:strRef>
          </c:tx>
          <c:spPr>
            <a:ln w="28575">
              <a:solidFill>
                <a:schemeClr val="accent5"/>
              </a:solidFill>
            </a:ln>
            <a:effectLst/>
          </c:spPr>
          <c:marker>
            <c:symbol val="none"/>
          </c:marker>
          <c:xVal>
            <c:numRef>
              <c:f>Conclusion!$A$2:$A$27</c:f>
              <c:numCache>
                <c:formatCode>General</c:formatCode>
                <c:ptCount val="26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</c:numCache>
            </c:numRef>
          </c:xVal>
          <c:yVal>
            <c:numRef>
              <c:f>Conclusion!$G$2:$G$27</c:f>
              <c:numCache>
                <c:formatCode>General</c:formatCode>
                <c:ptCount val="26"/>
                <c:pt idx="0">
                  <c:v>50545.40017644974</c:v>
                </c:pt>
                <c:pt idx="1">
                  <c:v>69915.26968333067</c:v>
                </c:pt>
                <c:pt idx="2">
                  <c:v>97174.58241406459</c:v>
                </c:pt>
                <c:pt idx="3">
                  <c:v>125424.0561867776</c:v>
                </c:pt>
                <c:pt idx="4">
                  <c:v>155203.8742219765</c:v>
                </c:pt>
                <c:pt idx="5">
                  <c:v>185839.7507415368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Conclusion!$L$1</c:f>
              <c:strCache>
                <c:ptCount val="1"/>
                <c:pt idx="0">
                  <c:v>Water Available </c:v>
                </c:pt>
              </c:strCache>
            </c:strRef>
          </c:tx>
          <c:spPr>
            <a:ln w="28575">
              <a:solidFill>
                <a:schemeClr val="accent1">
                  <a:lumMod val="75000"/>
                </a:schemeClr>
              </a:solidFill>
            </a:ln>
            <a:effectLst/>
          </c:spPr>
          <c:marker>
            <c:symbol val="none"/>
          </c:marker>
          <c:xVal>
            <c:numRef>
              <c:f>Conclusion!$A$2:$A$27</c:f>
              <c:numCache>
                <c:formatCode>General</c:formatCode>
                <c:ptCount val="26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</c:numCache>
            </c:numRef>
          </c:xVal>
          <c:yVal>
            <c:numRef>
              <c:f>Conclusion!$N$2:$N$27</c:f>
              <c:numCache>
                <c:formatCode>General</c:formatCode>
                <c:ptCount val="26"/>
                <c:pt idx="0">
                  <c:v>67677.0</c:v>
                </c:pt>
                <c:pt idx="1">
                  <c:v>67677.0</c:v>
                </c:pt>
                <c:pt idx="2">
                  <c:v>100881.6612</c:v>
                </c:pt>
                <c:pt idx="3">
                  <c:v>134086.3224</c:v>
                </c:pt>
                <c:pt idx="4">
                  <c:v>167290.9836</c:v>
                </c:pt>
                <c:pt idx="5">
                  <c:v>200495.6448</c:v>
                </c:pt>
              </c:numCache>
            </c:numRef>
          </c:yVal>
          <c:smooth val="0"/>
        </c:ser>
        <c:ser>
          <c:idx val="2"/>
          <c:order val="2"/>
          <c:tx>
            <c:v>Demand without Conservation</c:v>
          </c:tx>
          <c:spPr>
            <a:ln w="25400">
              <a:solidFill>
                <a:schemeClr val="accent4"/>
              </a:solidFill>
            </a:ln>
            <a:effectLst/>
          </c:spPr>
          <c:marker>
            <c:symbol val="none"/>
          </c:marker>
          <c:xVal>
            <c:numRef>
              <c:f>Conclusion!$A$2:$A$7</c:f>
              <c:numCache>
                <c:formatCode>General</c:formatCode>
                <c:ptCount val="6"/>
                <c:pt idx="0">
                  <c:v>2010.0</c:v>
                </c:pt>
                <c:pt idx="1">
                  <c:v>2020.0</c:v>
                </c:pt>
                <c:pt idx="2">
                  <c:v>2030.0</c:v>
                </c:pt>
                <c:pt idx="3">
                  <c:v>2040.0</c:v>
                </c:pt>
                <c:pt idx="4">
                  <c:v>2050.0</c:v>
                </c:pt>
                <c:pt idx="5">
                  <c:v>2060.0</c:v>
                </c:pt>
              </c:numCache>
            </c:numRef>
          </c:xVal>
          <c:yVal>
            <c:numRef>
              <c:f>Conclusion!$F$2:$F$7</c:f>
              <c:numCache>
                <c:formatCode>General</c:formatCode>
                <c:ptCount val="6"/>
                <c:pt idx="0">
                  <c:v>50545.40017644974</c:v>
                </c:pt>
                <c:pt idx="1">
                  <c:v>71679.69289300445</c:v>
                </c:pt>
                <c:pt idx="2">
                  <c:v>102206.276001848</c:v>
                </c:pt>
                <c:pt idx="3">
                  <c:v>135424.6453843944</c:v>
                </c:pt>
                <c:pt idx="4">
                  <c:v>172154.46799366</c:v>
                </c:pt>
                <c:pt idx="5">
                  <c:v>211922.5227754367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8036704"/>
        <c:axId val="1348220704"/>
      </c:scatterChart>
      <c:valAx>
        <c:axId val="1348036704"/>
        <c:scaling>
          <c:orientation val="minMax"/>
          <c:max val="2060.0"/>
          <c:min val="2010.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220704"/>
        <c:crosses val="autoZero"/>
        <c:crossBetween val="midCat"/>
        <c:majorUnit val="10.0"/>
      </c:valAx>
      <c:valAx>
        <c:axId val="134822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Water (ac-ft/yr)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036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7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497" y="1008950"/>
            <a:ext cx="8689976" cy="250921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etermining Future </a:t>
            </a:r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en-US" dirty="0"/>
              <a:t>S</a:t>
            </a:r>
            <a:r>
              <a:rPr lang="en-US" dirty="0" smtClean="0"/>
              <a:t>upply in Washington </a:t>
            </a:r>
            <a:r>
              <a:rPr lang="en-US" dirty="0"/>
              <a:t>C</a:t>
            </a:r>
            <a:r>
              <a:rPr lang="en-US" dirty="0" smtClean="0"/>
              <a:t>ounty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873500"/>
            <a:ext cx="3594970" cy="137159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ea typeface="Times New Roman" charset="0"/>
                <a:cs typeface="Times New Roman" charset="0"/>
              </a:rPr>
              <a:t>Megan Montgomery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ea typeface="Times New Roman" charset="0"/>
                <a:cs typeface="Times New Roman" charset="0"/>
              </a:rPr>
              <a:t>Cee </a:t>
            </a:r>
            <a:r>
              <a:rPr lang="en-US" dirty="0" smtClean="0">
                <a:latin typeface="+mj-lt"/>
                <a:ea typeface="Times New Roman" charset="0"/>
                <a:cs typeface="Times New Roman" charset="0"/>
              </a:rPr>
              <a:t>6440</a:t>
            </a:r>
            <a:endParaRPr lang="en-US" dirty="0" smtClean="0">
              <a:latin typeface="+mj-lt"/>
              <a:ea typeface="Times New Roman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ea typeface="Times New Roman" charset="0"/>
                <a:cs typeface="Times New Roman" charset="0"/>
              </a:rPr>
              <a:t>Fall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3500"/>
            <a:ext cx="4572000" cy="298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194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</a:t>
            </a:r>
            <a:r>
              <a:rPr lang="en-US" dirty="0" err="1" smtClean="0">
                <a:solidFill>
                  <a:schemeClr val="bg1"/>
                </a:solidFill>
              </a:rPr>
              <a:t>cience.time.com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184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70239572"/>
              </p:ext>
            </p:extLst>
          </p:nvPr>
        </p:nvGraphicFramePr>
        <p:xfrm>
          <a:off x="1610868" y="1914525"/>
          <a:ext cx="8970264" cy="452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6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51105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816878" cy="3424107"/>
          </a:xfrm>
        </p:spPr>
        <p:txBody>
          <a:bodyPr/>
          <a:lstStyle/>
          <a:p>
            <a:r>
              <a:rPr lang="en-US" dirty="0" smtClean="0"/>
              <a:t>Enough water to sustain population Growth through 2060</a:t>
            </a:r>
          </a:p>
          <a:p>
            <a:r>
              <a:rPr lang="en-US" dirty="0" smtClean="0"/>
              <a:t>Conservation is essential</a:t>
            </a:r>
          </a:p>
          <a:p>
            <a:r>
              <a:rPr lang="en-US" dirty="0" smtClean="0"/>
              <a:t>Development of Local resources</a:t>
            </a:r>
          </a:p>
          <a:p>
            <a:r>
              <a:rPr lang="en-US" dirty="0" smtClean="0"/>
              <a:t>Limited by Available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652" y="3766671"/>
            <a:ext cx="5461348" cy="3091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00153" y="6488668"/>
            <a:ext cx="209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</a:t>
            </a:r>
            <a:r>
              <a:rPr lang="en-US" smtClean="0">
                <a:solidFill>
                  <a:schemeClr val="bg1"/>
                </a:solidFill>
              </a:rPr>
              <a:t>ravel.mapquest.com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41789"/>
            <a:ext cx="10364451" cy="1596177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3210970"/>
            <a:ext cx="3990735" cy="1468697"/>
          </a:xfrm>
        </p:spPr>
        <p:txBody>
          <a:bodyPr/>
          <a:lstStyle/>
          <a:p>
            <a:r>
              <a:rPr lang="en-US" dirty="0" smtClean="0"/>
              <a:t>Arid climate</a:t>
            </a:r>
          </a:p>
          <a:p>
            <a:r>
              <a:rPr lang="en-US" dirty="0" smtClean="0"/>
              <a:t>Rapid Population growth</a:t>
            </a:r>
          </a:p>
          <a:p>
            <a:r>
              <a:rPr lang="en-US" dirty="0" smtClean="0"/>
              <a:t>Climate 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10392" r="14966" b="3333"/>
          <a:stretch/>
        </p:blipFill>
        <p:spPr>
          <a:xfrm>
            <a:off x="7411642" y="1747340"/>
            <a:ext cx="4464873" cy="441470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05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184"/>
          </a:xfrm>
        </p:spPr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894178"/>
            <a:ext cx="4472418" cy="3424107"/>
          </a:xfrm>
        </p:spPr>
        <p:txBody>
          <a:bodyPr/>
          <a:lstStyle/>
          <a:p>
            <a:r>
              <a:rPr lang="en-US" dirty="0" smtClean="0"/>
              <a:t>Determine if there an adequate water supply to sustain the population through 2060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62" y="2894178"/>
            <a:ext cx="5327737" cy="3990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0528" y="6515805"/>
            <a:ext cx="1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tripadvisor.com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184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00832" y="2392144"/>
            <a:ext cx="5637338" cy="3424107"/>
          </a:xfrm>
        </p:spPr>
        <p:txBody>
          <a:bodyPr>
            <a:normAutofit/>
          </a:bodyPr>
          <a:lstStyle/>
          <a:p>
            <a:r>
              <a:rPr lang="en-US" dirty="0" smtClean="0"/>
              <a:t>Use as of 2010</a:t>
            </a:r>
          </a:p>
          <a:p>
            <a:pPr lvl="1"/>
            <a:r>
              <a:rPr lang="en-US" dirty="0" smtClean="0"/>
              <a:t>325 Gallons Per Capita Per Day (GPCD)</a:t>
            </a:r>
          </a:p>
          <a:p>
            <a:pPr lvl="1"/>
            <a:r>
              <a:rPr lang="en-US" dirty="0"/>
              <a:t>Yearly water Demand of </a:t>
            </a:r>
            <a:r>
              <a:rPr lang="en-US" dirty="0" smtClean="0"/>
              <a:t>50,500 Acre-Feet </a:t>
            </a:r>
          </a:p>
          <a:p>
            <a:pPr lvl="1"/>
            <a:r>
              <a:rPr lang="en-US" dirty="0" smtClean="0"/>
              <a:t>68,000 Acre-Feet Per Year of reliable yield</a:t>
            </a:r>
          </a:p>
          <a:p>
            <a:r>
              <a:rPr lang="en-US" dirty="0" smtClean="0"/>
              <a:t>Use By 2060 </a:t>
            </a:r>
          </a:p>
          <a:p>
            <a:pPr lvl="1"/>
            <a:r>
              <a:rPr lang="en-US" dirty="0" smtClean="0"/>
              <a:t>285 GPCD</a:t>
            </a:r>
          </a:p>
          <a:p>
            <a:pPr lvl="1"/>
            <a:r>
              <a:rPr lang="en-US" dirty="0" smtClean="0"/>
              <a:t>Yearly water Demand of 186,000 </a:t>
            </a:r>
            <a:r>
              <a:rPr lang="en-US" dirty="0"/>
              <a:t>Acre-Feet </a:t>
            </a:r>
            <a:endParaRPr lang="en-US" dirty="0" smtClean="0"/>
          </a:p>
          <a:p>
            <a:pPr lvl="1"/>
            <a:r>
              <a:rPr lang="en-US" dirty="0" smtClean="0"/>
              <a:t>210,000 Acre-Feet Per Year of reliable yield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112" y="3773139"/>
            <a:ext cx="5640888" cy="3084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3140" y="6488668"/>
            <a:ext cx="225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sandhollowresorts.com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526094"/>
            <a:ext cx="10364451" cy="9144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5043273" cy="3424107"/>
          </a:xfrm>
        </p:spPr>
        <p:txBody>
          <a:bodyPr/>
          <a:lstStyle/>
          <a:p>
            <a:r>
              <a:rPr lang="en-US" dirty="0"/>
              <a:t>Average Temperature 57.7 </a:t>
            </a:r>
            <a:r>
              <a:rPr lang="en-US" dirty="0">
                <a:sym typeface="Symbol" charset="2"/>
              </a:rPr>
              <a:t></a:t>
            </a:r>
            <a:r>
              <a:rPr lang="en-US" dirty="0"/>
              <a:t> F </a:t>
            </a:r>
          </a:p>
          <a:p>
            <a:r>
              <a:rPr lang="en-US" dirty="0" smtClean="0"/>
              <a:t>Average </a:t>
            </a:r>
            <a:r>
              <a:rPr lang="en-US" dirty="0"/>
              <a:t>Precipitation 1.11 feet</a:t>
            </a:r>
          </a:p>
          <a:p>
            <a:r>
              <a:rPr lang="en-US" dirty="0" smtClean="0"/>
              <a:t>Net </a:t>
            </a:r>
            <a:r>
              <a:rPr lang="en-US" dirty="0"/>
              <a:t>flow out of county 0.05 Feet</a:t>
            </a:r>
          </a:p>
          <a:p>
            <a:endParaRPr lang="en-US" dirty="0"/>
          </a:p>
        </p:txBody>
      </p:sp>
      <p:pic>
        <p:nvPicPr>
          <p:cNvPr id="4" name="Picture 3" descr="Layou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106" r="5240"/>
          <a:stretch/>
        </p:blipFill>
        <p:spPr bwMode="auto">
          <a:xfrm>
            <a:off x="6575612" y="1731644"/>
            <a:ext cx="4867836" cy="4059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7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21768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24477"/>
              </p:ext>
            </p:extLst>
          </p:nvPr>
        </p:nvGraphicFramePr>
        <p:xfrm>
          <a:off x="734861" y="2079321"/>
          <a:ext cx="10722278" cy="381769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17315"/>
                <a:gridCol w="3042679"/>
                <a:gridCol w="2681142"/>
                <a:gridCol w="2681142"/>
              </a:tblGrid>
              <a:tr h="851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Method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Change in Temperature (</a:t>
                      </a:r>
                      <a:r>
                        <a:rPr lang="en-US" sz="1800" dirty="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800" dirty="0">
                          <a:effectLst/>
                        </a:rPr>
                        <a:t>F)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% </a:t>
                      </a:r>
                      <a:r>
                        <a:rPr lang="en-US" sz="1800" dirty="0">
                          <a:effectLst/>
                        </a:rPr>
                        <a:t>Change in Flow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%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Change </a:t>
                      </a:r>
                      <a:r>
                        <a:rPr lang="en-US" sz="1800" dirty="0">
                          <a:effectLst/>
                        </a:rPr>
                        <a:t>in Precipitation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3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Linear Regression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3.30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-17.2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N/A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3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RCP 2.6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1.33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-6.96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-20.5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3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RCP 4.5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2.63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-13.8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1.49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3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RCP 6.0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2.05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-10.7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20.5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3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RCP 8.5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3.61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-18.9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14.1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1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09658"/>
          </a:xfrm>
        </p:spPr>
        <p:txBody>
          <a:bodyPr/>
          <a:lstStyle/>
          <a:p>
            <a:r>
              <a:rPr lang="en-US" smtClean="0"/>
              <a:t>Methods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13774" y="2367092"/>
                <a:ext cx="4049333" cy="3424107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Potential </a:t>
                </a:r>
                <a:r>
                  <a:rPr lang="en-US" dirty="0"/>
                  <a:t>Evapotranspiration (PET) is 4.12 Feet</a:t>
                </a:r>
              </a:p>
              <a:p>
                <a:r>
                  <a:rPr lang="en-US" dirty="0" smtClean="0"/>
                  <a:t>For Average </a:t>
                </a:r>
                <a:r>
                  <a:rPr lang="en-US" dirty="0"/>
                  <a:t>Change in Temperature of 3.30</a:t>
                </a:r>
                <a:r>
                  <a:rPr lang="en-US" dirty="0" smtClean="0">
                    <a:sym typeface="Symbol" charset="2"/>
                  </a:rPr>
                  <a:t>F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Change </a:t>
                </a:r>
                <a:r>
                  <a:rPr lang="en-US" dirty="0" smtClean="0"/>
                  <a:t>in flow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r>
                          <a:rPr lang="en-US" i="1">
                            <a:latin typeface="Cambria Math" charset="0"/>
                          </a:rPr>
                          <m:t>𝑄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dirty="0" smtClean="0"/>
                  <a:t>) of 17.2%</a:t>
                </a:r>
              </a:p>
              <a:p>
                <a:r>
                  <a:rPr lang="en-US" dirty="0" smtClean="0"/>
                  <a:t>Climate Elasticity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𝜀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) 2.68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13774" y="2367092"/>
                <a:ext cx="4049333" cy="3424107"/>
              </a:xfrm>
              <a:blipFill rotWithShape="0">
                <a:blip r:embed="rId2"/>
                <a:stretch>
                  <a:fillRect l="-1355" r="-2108" b="-4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76305" y="2376007"/>
                <a:ext cx="30105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𝑃𝐸𝑇</m:t>
                      </m:r>
                      <m:r>
                        <a:rPr lang="en-US" i="0">
                          <a:latin typeface="Cambria Math" charset="0"/>
                        </a:rPr>
                        <m:t>=1.2∗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i="0">
                              <a:latin typeface="Cambria Math" charset="0"/>
                            </a:rPr>
                            <m:t>10</m:t>
                          </m:r>
                        </m:sup>
                      </m:sSup>
                      <m:r>
                        <a:rPr lang="en-US" i="0">
                          <a:latin typeface="Cambria Math" charset="0"/>
                        </a:rPr>
                        <m:t>∗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charset="0"/>
                            </a:rPr>
                            <m:t>−4620∗</m:t>
                          </m:r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305" y="2376007"/>
                <a:ext cx="301056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76305" y="3068404"/>
                <a:ext cx="6584944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</m:den>
                      </m:f>
                      <m:r>
                        <a:rPr lang="en-US" i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charset="0"/>
                            </a:rPr>
                            <m:t>5.54∗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0">
                                  <a:latin typeface="Cambria Math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lang="en-US" i="0">
                              <a:latin typeface="Cambria Math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charset="0"/>
                                    </a:rPr>
                                    <m:t>4620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charset="0"/>
                            </a:rPr>
                            <m:t>∗</m:t>
                          </m:r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i="0">
                              <a:latin typeface="Cambria Math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𝑃𝐸𝑇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𝑃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den>
                              </m:f>
                            </m:sup>
                          </m:sSup>
                          <m:r>
                            <a:rPr lang="en-US" i="0">
                              <a:latin typeface="Cambria Math" charset="0"/>
                            </a:rPr>
                            <m:t>∗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𝑃𝐸𝑇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0">
                                              <a:latin typeface="Cambria Math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𝑃𝐸𝑇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charset="0"/>
                                        </a:rPr>
                                        <m:t>1/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w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i="0">
                          <a:latin typeface="Cambria Math" charset="0"/>
                        </a:rPr>
                        <m:t>∗</m:t>
                      </m:r>
                      <m:r>
                        <a:rPr lang="en-US" i="1">
                          <a:latin typeface="Cambria Math" charset="0"/>
                        </a:rPr>
                        <m:t>𝑑𝑇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305" y="3068404"/>
                <a:ext cx="6584944" cy="12448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76305" y="4636297"/>
                <a:ext cx="4354845" cy="1556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𝜀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  <m:r>
                            <a:rPr lang="en-US" i="0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</m:e>
                      </m:d>
                      <m:r>
                        <a:rPr lang="en-US" i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𝑄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</m:den>
                          </m:f>
                        </m:den>
                      </m:f>
                      <m:r>
                        <a:rPr lang="en-US" i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latin typeface="Cambria Math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i="1">
                                                      <a:latin typeface="Cambria Math" charset="0"/>
                                                    </a:rPr>
                                                    <m:t>𝑃𝐸𝑇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i="1">
                                                      <a:latin typeface="Cambria Math" charset="0"/>
                                                    </a:rPr>
                                                    <m:t>𝑃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i="0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𝑃𝐸𝑇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  <m:r>
                                        <a:rPr lang="en-US" i="0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𝑃𝐸𝑇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charset="0"/>
                                    </a:rPr>
                                    <m:t>1/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charset="0"/>
                                    </a:rPr>
                                    <m:t>w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305" y="4636297"/>
                <a:ext cx="4354845" cy="15566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21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3471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1282997"/>
              </p:ext>
            </p:extLst>
          </p:nvPr>
        </p:nvGraphicFramePr>
        <p:xfrm>
          <a:off x="1610868" y="1910403"/>
          <a:ext cx="8970264" cy="45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184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80784976"/>
              </p:ext>
            </p:extLst>
          </p:nvPr>
        </p:nvGraphicFramePr>
        <p:xfrm>
          <a:off x="1610139" y="1920839"/>
          <a:ext cx="8971722" cy="453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82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2064</TotalTime>
  <Words>378</Words>
  <Application>Microsoft Macintosh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Cambria Math</vt:lpstr>
      <vt:lpstr>Symbol</vt:lpstr>
      <vt:lpstr>Times New Roman</vt:lpstr>
      <vt:lpstr>Tw Cen MT</vt:lpstr>
      <vt:lpstr>Arial</vt:lpstr>
      <vt:lpstr>Droplet</vt:lpstr>
      <vt:lpstr>Determining Future Water Supply in Washington County</vt:lpstr>
      <vt:lpstr>Introduction</vt:lpstr>
      <vt:lpstr>Objective</vt:lpstr>
      <vt:lpstr>Methods</vt:lpstr>
      <vt:lpstr>Methods</vt:lpstr>
      <vt:lpstr>Methods</vt:lpstr>
      <vt:lpstr>Methods</vt:lpstr>
      <vt:lpstr>Results</vt:lpstr>
      <vt:lpstr>Results</vt:lpstr>
      <vt:lpstr>Results</vt:lpstr>
      <vt:lpstr>Conclusions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Determining Future Water Supply in Washington County</dc:title>
  <dc:creator>Megan Gordon</dc:creator>
  <cp:lastModifiedBy>Megan Gordon</cp:lastModifiedBy>
  <cp:revision>26</cp:revision>
  <dcterms:created xsi:type="dcterms:W3CDTF">2017-11-27T22:51:52Z</dcterms:created>
  <dcterms:modified xsi:type="dcterms:W3CDTF">2017-12-05T03:22:57Z</dcterms:modified>
</cp:coreProperties>
</file>