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1" r:id="rId3"/>
    <p:sldId id="261" r:id="rId4"/>
    <p:sldId id="269" r:id="rId5"/>
    <p:sldId id="270" r:id="rId6"/>
    <p:sldId id="273" r:id="rId7"/>
    <p:sldId id="275" r:id="rId8"/>
    <p:sldId id="272" r:id="rId9"/>
    <p:sldId id="276" r:id="rId10"/>
    <p:sldId id="278" r:id="rId11"/>
    <p:sldId id="285" r:id="rId12"/>
    <p:sldId id="294" r:id="rId13"/>
    <p:sldId id="286" r:id="rId14"/>
    <p:sldId id="287" r:id="rId15"/>
    <p:sldId id="260" r:id="rId16"/>
    <p:sldId id="280" r:id="rId17"/>
    <p:sldId id="281" r:id="rId18"/>
    <p:sldId id="283" r:id="rId19"/>
    <p:sldId id="282" r:id="rId20"/>
    <p:sldId id="284" r:id="rId21"/>
    <p:sldId id="258" r:id="rId22"/>
    <p:sldId id="289" r:id="rId23"/>
    <p:sldId id="259" r:id="rId24"/>
    <p:sldId id="293" r:id="rId25"/>
    <p:sldId id="290" r:id="rId26"/>
    <p:sldId id="291" r:id="rId27"/>
    <p:sldId id="292" r:id="rId28"/>
    <p:sldId id="288" r:id="rId29"/>
    <p:sldId id="26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% Developed vs. Point Sources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0"/>
          </c:trendline>
          <c:xVal>
            <c:numRef>
              <c:f>Sheet1!$B$2:$B$5</c:f>
              <c:numCache>
                <c:formatCode>0.00%</c:formatCode>
                <c:ptCount val="4"/>
                <c:pt idx="0" formatCode="General">
                  <c:v>0</c:v>
                </c:pt>
                <c:pt idx="1">
                  <c:v>2.13416554591296E-2</c:v>
                </c:pt>
                <c:pt idx="2">
                  <c:v>6.3751034462846148E-2</c:v>
                </c:pt>
                <c:pt idx="3">
                  <c:v>2.2755446808160523E-2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565976"/>
        <c:axId val="427570680"/>
      </c:scatterChart>
      <c:valAx>
        <c:axId val="427565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Percent Land Developed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70680"/>
        <c:crosses val="autoZero"/>
        <c:crossBetween val="midCat"/>
      </c:valAx>
      <c:valAx>
        <c:axId val="42757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/>
                  <a:t>Number of Major Point Sources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5659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18341-07B2-4217-BA21-3FB3663EA6C6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8A5D-A7CF-47AE-B3DC-82D4A717E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9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8A5D-A7CF-47AE-B3DC-82D4A717E3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30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 of Utah County is ~575,000</a:t>
            </a:r>
          </a:p>
          <a:p>
            <a:r>
              <a:rPr lang="en-US" dirty="0" err="1" smtClean="0"/>
              <a:t>Timp</a:t>
            </a:r>
            <a:r>
              <a:rPr lang="en-US" dirty="0" smtClean="0"/>
              <a:t> SSD</a:t>
            </a:r>
            <a:r>
              <a:rPr lang="en-US" baseline="0" dirty="0" smtClean="0"/>
              <a:t> treatment plant</a:t>
            </a:r>
          </a:p>
          <a:p>
            <a:r>
              <a:rPr lang="en-US" baseline="0" dirty="0" smtClean="0"/>
              <a:t>4 WTPs, 3 not meeting phosphorus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B8A5D-A7CF-47AE-B3DC-82D4A717E3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31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41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7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3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1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8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9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54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45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1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51AB8-B902-496D-90E3-F5B61608D6E5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B54EA-867A-48C4-B42F-1401573B2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archive.sltrib.com/article.php?id=4299784&amp;itype=CMSID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GIS Analysis of Impaired Waters in Utah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Ridley Griggs</a:t>
            </a:r>
          </a:p>
          <a:p>
            <a:r>
              <a:rPr lang="en-US" dirty="0" smtClean="0"/>
              <a:t>CEE 6440: GIS in Water Resources</a:t>
            </a:r>
          </a:p>
          <a:p>
            <a:r>
              <a:rPr lang="en-US" dirty="0" smtClean="0"/>
              <a:t>December 5,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9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170" y="0"/>
            <a:ext cx="828778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170" y="0"/>
            <a:ext cx="8277755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753" y="0"/>
            <a:ext cx="8396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30172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Large Warm Water Lakes/Reservoirs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3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887" y="0"/>
            <a:ext cx="945222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4222" y="3045823"/>
            <a:ext cx="2270761" cy="766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Impaired: Utah Lake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65" y="0"/>
            <a:ext cx="946806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216" y="269966"/>
            <a:ext cx="10515600" cy="766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Impaired: Cutler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6" y="0"/>
            <a:ext cx="9453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1548" y="3126379"/>
            <a:ext cx="3141618" cy="766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Control: Yuba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14617" y="6225744"/>
            <a:ext cx="9456007" cy="632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7627" y="-26228"/>
            <a:ext cx="10515600" cy="872968"/>
          </a:xfrm>
        </p:spPr>
        <p:txBody>
          <a:bodyPr/>
          <a:lstStyle/>
          <a:p>
            <a:r>
              <a:rPr lang="en-US" u="sng" dirty="0" smtClean="0">
                <a:latin typeface="+mn-lt"/>
              </a:rPr>
              <a:t>Impaired</a:t>
            </a:r>
            <a:r>
              <a:rPr lang="en-US" dirty="0" smtClean="0">
                <a:latin typeface="+mn-lt"/>
              </a:rPr>
              <a:t>				</a:t>
            </a:r>
            <a:r>
              <a:rPr lang="en-US" u="sng" dirty="0" smtClean="0">
                <a:latin typeface="+mn-lt"/>
              </a:rPr>
              <a:t>Not Impaired</a:t>
            </a:r>
            <a:endParaRPr lang="en-US" u="sng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2620" y="3053150"/>
            <a:ext cx="1771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Yuba 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28197" y="1799346"/>
            <a:ext cx="1794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Cutler 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28198" y="4561941"/>
            <a:ext cx="179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Utah Lake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35" t="2817" r="7071" b="3268"/>
          <a:stretch/>
        </p:blipFill>
        <p:spPr>
          <a:xfrm>
            <a:off x="2684414" y="922638"/>
            <a:ext cx="2477721" cy="24987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744" t="3678" r="2550" b="3380"/>
          <a:stretch/>
        </p:blipFill>
        <p:spPr>
          <a:xfrm>
            <a:off x="2695988" y="3587215"/>
            <a:ext cx="2466147" cy="24726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1815" t="1814" r="3824" b="3538"/>
          <a:stretch/>
        </p:blipFill>
        <p:spPr>
          <a:xfrm>
            <a:off x="8468498" y="2081871"/>
            <a:ext cx="2693773" cy="267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669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Large Mid-elevation Reservoirs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66" y="0"/>
            <a:ext cx="94538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1753" y="642848"/>
            <a:ext cx="4746024" cy="766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Control: Strawberry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9641" y="0"/>
            <a:ext cx="9472717" cy="6867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634" y="26126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Control: Jordanelle 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296" y="0"/>
            <a:ext cx="947140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388" y="1859"/>
            <a:ext cx="94693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837" y="95793"/>
            <a:ext cx="7445454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Impaired: Deer Creek 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513"/>
            <a:ext cx="10515600" cy="1325563"/>
          </a:xfrm>
        </p:spPr>
        <p:txBody>
          <a:bodyPr/>
          <a:lstStyle/>
          <a:p>
            <a:r>
              <a:rPr lang="en-US" dirty="0" smtClean="0"/>
              <a:t>EPA Impaired Waters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9076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Waters that do not meet state water quality guidelines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Possibilities:</a:t>
            </a:r>
          </a:p>
          <a:p>
            <a:pPr lvl="1"/>
            <a:r>
              <a:rPr lang="en-US" sz="3200" dirty="0" smtClean="0"/>
              <a:t>Nutrients</a:t>
            </a:r>
          </a:p>
          <a:p>
            <a:pPr lvl="1"/>
            <a:r>
              <a:rPr lang="en-US" sz="3200" dirty="0" smtClean="0"/>
              <a:t>Temperature</a:t>
            </a:r>
          </a:p>
          <a:p>
            <a:pPr lvl="1"/>
            <a:r>
              <a:rPr lang="en-US" sz="3200" dirty="0" smtClean="0"/>
              <a:t>Oxygen</a:t>
            </a:r>
          </a:p>
          <a:p>
            <a:pPr lvl="1"/>
            <a:r>
              <a:rPr lang="en-US" sz="3200" dirty="0" smtClean="0"/>
              <a:t>Etc.</a:t>
            </a:r>
            <a:endParaRPr lang="en-US" sz="3200" dirty="0"/>
          </a:p>
        </p:txBody>
      </p:sp>
      <p:pic>
        <p:nvPicPr>
          <p:cNvPr id="4100" name="Picture 4" descr="Image result for utah lake algal blo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6"/>
          <a:stretch/>
        </p:blipFill>
        <p:spPr bwMode="auto">
          <a:xfrm>
            <a:off x="4381500" y="2252947"/>
            <a:ext cx="6972299" cy="430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693" y="6340959"/>
            <a:ext cx="442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[1]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027" y="0"/>
            <a:ext cx="94439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529" y="409303"/>
            <a:ext cx="4948396" cy="7663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Impaired: Scofield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Reservoir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7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14617" y="6225744"/>
            <a:ext cx="9456007" cy="632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1151" y="58355"/>
            <a:ext cx="10515600" cy="681496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latin typeface="+mn-lt"/>
              </a:rPr>
              <a:t>Impaired</a:t>
            </a:r>
            <a:r>
              <a:rPr lang="en-US" dirty="0" smtClean="0">
                <a:latin typeface="+mn-lt"/>
              </a:rPr>
              <a:t>				</a:t>
            </a:r>
            <a:r>
              <a:rPr lang="en-US" u="sng" dirty="0" smtClean="0">
                <a:latin typeface="+mn-lt"/>
              </a:rPr>
              <a:t>Not Impaired</a:t>
            </a:r>
            <a:endParaRPr lang="en-US" u="sng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209" y="829738"/>
            <a:ext cx="2669938" cy="2634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2685" y="1681525"/>
            <a:ext cx="1771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Jordanelle 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532685" y="4422027"/>
            <a:ext cx="1864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Strawberry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209" y="3512622"/>
            <a:ext cx="2767334" cy="26956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646" y="1663617"/>
            <a:ext cx="1794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Deer Creek 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9028" y="844835"/>
            <a:ext cx="2664128" cy="25916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5195" y="4422027"/>
            <a:ext cx="1794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Scofield 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323" y="3620417"/>
            <a:ext cx="2540087" cy="25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669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High-Altitude Lakes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19201" y="6200563"/>
            <a:ext cx="9456007" cy="63225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4820" y="120031"/>
            <a:ext cx="10515600" cy="763875"/>
          </a:xfrm>
        </p:spPr>
        <p:txBody>
          <a:bodyPr/>
          <a:lstStyle/>
          <a:p>
            <a:r>
              <a:rPr lang="en-US" u="sng" dirty="0" smtClean="0">
                <a:latin typeface="+mn-lt"/>
              </a:rPr>
              <a:t>Impaired</a:t>
            </a:r>
            <a:r>
              <a:rPr lang="en-US" dirty="0" smtClean="0">
                <a:latin typeface="+mn-lt"/>
              </a:rPr>
              <a:t>				</a:t>
            </a:r>
            <a:r>
              <a:rPr lang="en-US" u="sng" dirty="0" smtClean="0">
                <a:latin typeface="+mn-lt"/>
              </a:rPr>
              <a:t>Not Impaired</a:t>
            </a:r>
            <a:endParaRPr lang="en-US" u="sng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1393" y="1972390"/>
            <a:ext cx="177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Lake Mary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601393" y="4904198"/>
            <a:ext cx="1864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Whitney</a:t>
            </a:r>
          </a:p>
          <a:p>
            <a:r>
              <a:rPr lang="en-US" sz="2800" dirty="0" smtClean="0"/>
              <a:t>Reservoir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229710" y="1972390"/>
            <a:ext cx="1490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Bridger Lake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28198" y="4561941"/>
            <a:ext cx="1827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Tony Grove Lake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214" y="964506"/>
            <a:ext cx="2507485" cy="253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214" y="3566162"/>
            <a:ext cx="2588021" cy="25937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918" y="964506"/>
            <a:ext cx="2578046" cy="2538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918" y="3584091"/>
            <a:ext cx="2498401" cy="25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6698"/>
            <a:ext cx="10515600" cy="2852737"/>
          </a:xfrm>
        </p:spPr>
        <p:txBody>
          <a:bodyPr/>
          <a:lstStyle/>
          <a:p>
            <a:pPr algn="ctr"/>
            <a:r>
              <a:rPr lang="en-US" dirty="0" smtClean="0"/>
              <a:t>Other Factors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826614"/>
              </p:ext>
            </p:extLst>
          </p:nvPr>
        </p:nvGraphicFramePr>
        <p:xfrm>
          <a:off x="661851" y="87087"/>
          <a:ext cx="10476411" cy="6770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920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" y="0"/>
            <a:ext cx="9470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08" y="0"/>
            <a:ext cx="9453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5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for larger watersheds generally supported the hypothesis</a:t>
            </a:r>
          </a:p>
          <a:p>
            <a:r>
              <a:rPr lang="en-US" dirty="0" smtClean="0"/>
              <a:t>Characteristics of water body contribute significantly to water quality</a:t>
            </a:r>
          </a:p>
          <a:p>
            <a:r>
              <a:rPr lang="en-US" dirty="0" smtClean="0"/>
              <a:t>Uncertainty makes a quantitative approach difficult</a:t>
            </a:r>
          </a:p>
          <a:p>
            <a:r>
              <a:rPr lang="en-US" dirty="0" smtClean="0"/>
              <a:t>GIS tools provided a quick way to qualitatively evaluate watershed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2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[1] </a:t>
            </a:r>
            <a:r>
              <a:rPr lang="en-US" dirty="0">
                <a:hlinkClick r:id="rId2"/>
              </a:rPr>
              <a:t>http://archive.sltrib.com/article.php?id=4299784&amp;itype=CMSID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84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326" y="0"/>
            <a:ext cx="73496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2326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817867" y="0"/>
            <a:ext cx="787304" cy="728713"/>
          </a:xfrm>
          <a:prstGeom prst="line">
            <a:avLst/>
          </a:prstGeom>
          <a:ln w="412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817867" y="1118751"/>
            <a:ext cx="787305" cy="5739249"/>
          </a:xfrm>
          <a:prstGeom prst="line">
            <a:avLst/>
          </a:prstGeom>
          <a:ln w="412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0819" y="6410131"/>
            <a:ext cx="47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[1]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05171" y="728713"/>
            <a:ext cx="247650" cy="39003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0"/>
            <a:ext cx="4817866" cy="685800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" y="0"/>
            <a:ext cx="121410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103" y="723899"/>
            <a:ext cx="6427248" cy="4457701"/>
          </a:xfrm>
          <a:prstGeom prst="rect">
            <a:avLst/>
          </a:prstGeom>
          <a:effectLst/>
        </p:spPr>
      </p:pic>
      <p:sp>
        <p:nvSpPr>
          <p:cNvPr id="5" name="Rectangle 4"/>
          <p:cNvSpPr/>
          <p:nvPr/>
        </p:nvSpPr>
        <p:spPr>
          <a:xfrm>
            <a:off x="5448300" y="723900"/>
            <a:ext cx="6429375" cy="443865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512861" y="723899"/>
            <a:ext cx="906763" cy="671512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4512862" y="2228850"/>
            <a:ext cx="935438" cy="2933700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47787" y="1395411"/>
            <a:ext cx="1265074" cy="88106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85"/>
            <a:ext cx="12192000" cy="6641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84216" y="6380483"/>
            <a:ext cx="47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0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GIS to investigate watersheds of impaired waters</a:t>
            </a:r>
          </a:p>
          <a:p>
            <a:endParaRPr lang="en-US" dirty="0"/>
          </a:p>
          <a:p>
            <a:r>
              <a:rPr lang="en-US" dirty="0" smtClean="0"/>
              <a:t>Investigate land cover and land use as possible indicators of </a:t>
            </a:r>
            <a:r>
              <a:rPr lang="en-US" dirty="0" smtClean="0"/>
              <a:t>impairment</a:t>
            </a:r>
          </a:p>
          <a:p>
            <a:endParaRPr lang="en-US" dirty="0"/>
          </a:p>
          <a:p>
            <a:r>
              <a:rPr lang="en-US" dirty="0" smtClean="0"/>
              <a:t>Investigate other factors, including point sources and irrigated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 three classes of water body for study:</a:t>
            </a:r>
          </a:p>
          <a:p>
            <a:pPr lvl="1"/>
            <a:r>
              <a:rPr lang="en-US" dirty="0" smtClean="0"/>
              <a:t>Large warm water lakes/reservoirs</a:t>
            </a:r>
          </a:p>
          <a:p>
            <a:pPr lvl="1"/>
            <a:r>
              <a:rPr lang="en-US" dirty="0" smtClean="0"/>
              <a:t>Large mid-elevation lakes/reservoirs</a:t>
            </a:r>
          </a:p>
          <a:p>
            <a:pPr lvl="1"/>
            <a:r>
              <a:rPr lang="en-US" dirty="0" smtClean="0"/>
              <a:t>High-altitude lakes</a:t>
            </a:r>
          </a:p>
          <a:p>
            <a:r>
              <a:rPr lang="en-US" dirty="0" smtClean="0"/>
              <a:t>Select two impaired water bodies of a similar class</a:t>
            </a:r>
          </a:p>
          <a:p>
            <a:r>
              <a:rPr lang="en-US" dirty="0" smtClean="0"/>
              <a:t>Select two non-impaired water bodies of a similar class to act as a control</a:t>
            </a:r>
          </a:p>
          <a:p>
            <a:r>
              <a:rPr lang="en-US" dirty="0" smtClean="0"/>
              <a:t>Analyze all water bodies in a similar manner and test for differences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cover and use contribute to water quality issues</a:t>
            </a:r>
          </a:p>
          <a:p>
            <a:r>
              <a:rPr lang="en-US" dirty="0" smtClean="0"/>
              <a:t>Agricultural land and developed land will contribute to impairment</a:t>
            </a:r>
          </a:p>
          <a:p>
            <a:pPr lvl="1"/>
            <a:r>
              <a:rPr lang="en-US" dirty="0" smtClean="0"/>
              <a:t>Developed land is likely surrogate for point sources</a:t>
            </a:r>
          </a:p>
          <a:p>
            <a:r>
              <a:rPr lang="en-US" dirty="0" smtClean="0"/>
              <a:t>Large lakes/watersheds will display strongest correlation</a:t>
            </a:r>
          </a:p>
          <a:p>
            <a:r>
              <a:rPr lang="en-US" dirty="0" smtClean="0"/>
              <a:t>Small watersheds will be most uncertain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2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311</Words>
  <Application>Microsoft Office PowerPoint</Application>
  <PresentationFormat>Widescreen</PresentationFormat>
  <Paragraphs>84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GIS Analysis of Impaired Waters in Utah</vt:lpstr>
      <vt:lpstr>EPA Impaired Waters</vt:lpstr>
      <vt:lpstr>PowerPoint Presentation</vt:lpstr>
      <vt:lpstr>PowerPoint Presentation</vt:lpstr>
      <vt:lpstr>PowerPoint Presentation</vt:lpstr>
      <vt:lpstr>PowerPoint Presentation</vt:lpstr>
      <vt:lpstr>Objectives</vt:lpstr>
      <vt:lpstr>Methodology</vt:lpstr>
      <vt:lpstr>Hypothesis</vt:lpstr>
      <vt:lpstr>PowerPoint Presentation</vt:lpstr>
      <vt:lpstr>Large Warm Water Lakes/Reservoirs</vt:lpstr>
      <vt:lpstr>Impaired: Utah Lake</vt:lpstr>
      <vt:lpstr>Impaired: Cutler  Reservoir</vt:lpstr>
      <vt:lpstr>Control: Yuba  Reservoir</vt:lpstr>
      <vt:lpstr>Impaired    Not Impaired</vt:lpstr>
      <vt:lpstr>Large Mid-elevation Reservoirs</vt:lpstr>
      <vt:lpstr>Control: Strawberry  Reservoir</vt:lpstr>
      <vt:lpstr>Control: Jordanelle Reservoir</vt:lpstr>
      <vt:lpstr>Impaired: Deer Creek Reservoir</vt:lpstr>
      <vt:lpstr>Impaired: Scofield Reservoir</vt:lpstr>
      <vt:lpstr>Impaired    Not Impaired</vt:lpstr>
      <vt:lpstr>High-Altitude Lakes</vt:lpstr>
      <vt:lpstr>Impaired    Not Impaired</vt:lpstr>
      <vt:lpstr>Other Factors</vt:lpstr>
      <vt:lpstr>PowerPoint Presentation</vt:lpstr>
      <vt:lpstr>PowerPoint Presentation</vt:lpstr>
      <vt:lpstr>PowerPoint Presentation</vt:lpstr>
      <vt:lpstr>Conclusions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Ridley Griggs</dc:creator>
  <cp:lastModifiedBy>Ridley Griggs</cp:lastModifiedBy>
  <cp:revision>53</cp:revision>
  <dcterms:created xsi:type="dcterms:W3CDTF">2017-12-02T03:40:16Z</dcterms:created>
  <dcterms:modified xsi:type="dcterms:W3CDTF">2017-12-05T06:22:06Z</dcterms:modified>
</cp:coreProperties>
</file>