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70" r:id="rId5"/>
    <p:sldId id="258" r:id="rId6"/>
    <p:sldId id="261" r:id="rId7"/>
    <p:sldId id="266" r:id="rId8"/>
    <p:sldId id="271" r:id="rId9"/>
    <p:sldId id="273" r:id="rId10"/>
    <p:sldId id="269" r:id="rId11"/>
    <p:sldId id="268" r:id="rId12"/>
    <p:sldId id="276" r:id="rId13"/>
    <p:sldId id="275" r:id="rId14"/>
    <p:sldId id="262" r:id="rId15"/>
    <p:sldId id="263" r:id="rId16"/>
    <p:sldId id="274" r:id="rId17"/>
    <p:sldId id="277" r:id="rId18"/>
    <p:sldId id="278" r:id="rId19"/>
    <p:sldId id="280" r:id="rId20"/>
    <p:sldId id="259" r:id="rId21"/>
    <p:sldId id="267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3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90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05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9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7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8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1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3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2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0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0AD1-1C46-46CA-9C22-3798D3AC1FA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21D674-4C6C-4ACB-898D-B0D092AFD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usgs.gov/of/2005/1305/" TargetMode="External"/><Relationship Id="rId2" Type="http://schemas.openxmlformats.org/officeDocument/2006/relationships/hyperlink" Target="https://water.usgs.gov/osw/streamsta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the long-term future of fine sediment in Lake Powell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Madeline Friend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CEE 6440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December 7,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49" y="5439155"/>
            <a:ext cx="2907798" cy="89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47" y="5309617"/>
            <a:ext cx="3248025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1" y="146203"/>
            <a:ext cx="2408792" cy="24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7929"/>
          </a:xfrm>
        </p:spPr>
      </p:pic>
    </p:spTree>
    <p:extLst>
      <p:ext uri="{BB962C8B-B14F-4D97-AF65-F5344CB8AC3E}">
        <p14:creationId xmlns:p14="http://schemas.microsoft.com/office/powerpoint/2010/main" val="17203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5"/>
            <a:ext cx="8915400" cy="1621864"/>
          </a:xfrm>
        </p:spPr>
        <p:txBody>
          <a:bodyPr/>
          <a:lstStyle/>
          <a:p>
            <a:r>
              <a:rPr lang="en-US" dirty="0"/>
              <a:t>Calculated contributing catchments </a:t>
            </a:r>
            <a:r>
              <a:rPr lang="en-US" dirty="0" smtClean="0"/>
              <a:t>at </a:t>
            </a:r>
            <a:r>
              <a:rPr lang="en-US" dirty="0"/>
              <a:t>various reservoir levels</a:t>
            </a:r>
          </a:p>
          <a:p>
            <a:pPr lvl="2"/>
            <a:r>
              <a:rPr lang="en-US" dirty="0"/>
              <a:t>Full pool (3,700 </a:t>
            </a:r>
            <a:r>
              <a:rPr lang="en-US" dirty="0" smtClean="0"/>
              <a:t>ft. </a:t>
            </a:r>
            <a:r>
              <a:rPr lang="en-US" dirty="0"/>
              <a:t>= 1,128 m)</a:t>
            </a:r>
          </a:p>
          <a:p>
            <a:pPr lvl="2"/>
            <a:r>
              <a:rPr lang="en-US" dirty="0"/>
              <a:t>Minimum power pool (3,490 </a:t>
            </a:r>
            <a:r>
              <a:rPr lang="en-US" dirty="0" smtClean="0"/>
              <a:t>ft. </a:t>
            </a:r>
            <a:r>
              <a:rPr lang="en-US" dirty="0"/>
              <a:t>= 1,064 m)</a:t>
            </a:r>
          </a:p>
          <a:p>
            <a:pPr lvl="2"/>
            <a:r>
              <a:rPr lang="en-US" dirty="0"/>
              <a:t>Dead pool (3,370 </a:t>
            </a:r>
            <a:r>
              <a:rPr lang="en-US" dirty="0" smtClean="0"/>
              <a:t>ft. </a:t>
            </a:r>
            <a:r>
              <a:rPr lang="en-US" dirty="0"/>
              <a:t>= 1,027 m)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58" y="2647568"/>
            <a:ext cx="6206170" cy="40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17" y="1505559"/>
            <a:ext cx="9510490" cy="47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Length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48" y="1368399"/>
            <a:ext cx="9841385" cy="48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Drainage Density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22" y="1706727"/>
            <a:ext cx="9079844" cy="45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Case Study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1352" y="2423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87" y="2927377"/>
            <a:ext cx="3400425" cy="93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9" y="1255411"/>
            <a:ext cx="7078163" cy="55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Case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9" y="1189834"/>
            <a:ext cx="7299533" cy="560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04" y="0"/>
            <a:ext cx="4583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2046"/>
            <a:ext cx="8911687" cy="1280890"/>
          </a:xfrm>
        </p:spPr>
        <p:txBody>
          <a:bodyPr/>
          <a:lstStyle/>
          <a:p>
            <a:r>
              <a:rPr lang="en-US" dirty="0"/>
              <a:t>Analysis: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Wash Geology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91"/>
            <a:ext cx="8276123" cy="5861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90" y="5056632"/>
            <a:ext cx="8104633" cy="15571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613" y="752491"/>
            <a:ext cx="3744387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 rates</a:t>
            </a:r>
          </a:p>
          <a:p>
            <a:pPr lvl="1"/>
            <a:r>
              <a:rPr lang="en-US" dirty="0" smtClean="0"/>
              <a:t>Non-linear function of sediment supply, grain size, and </a:t>
            </a:r>
            <a:r>
              <a:rPr lang="en-US" dirty="0" smtClean="0">
                <a:solidFill>
                  <a:srgbClr val="FF0000"/>
                </a:solidFill>
              </a:rPr>
              <a:t>bedrock tensile strength </a:t>
            </a:r>
          </a:p>
          <a:p>
            <a:pPr lvl="2"/>
            <a:r>
              <a:rPr lang="en-US" dirty="0"/>
              <a:t>Sklar and Dietrich (</a:t>
            </a:r>
            <a:r>
              <a:rPr lang="en-US" dirty="0" smtClean="0"/>
              <a:t>2001)</a:t>
            </a:r>
          </a:p>
          <a:p>
            <a:pPr lvl="1"/>
            <a:r>
              <a:rPr lang="en-US" dirty="0" smtClean="0"/>
              <a:t>Tensile strength of </a:t>
            </a:r>
            <a:r>
              <a:rPr lang="en-US" dirty="0" smtClean="0">
                <a:solidFill>
                  <a:srgbClr val="FF0000"/>
                </a:solidFill>
              </a:rPr>
              <a:t>Glen Canyon Group </a:t>
            </a:r>
          </a:p>
          <a:p>
            <a:pPr lvl="2"/>
            <a:r>
              <a:rPr lang="en-US" dirty="0" smtClean="0"/>
              <a:t>Bursztyn et al. (2015)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" y="3911146"/>
            <a:ext cx="4372585" cy="2857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479" y="6522824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Sklar and Dietrich (2001)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43" y="4231282"/>
            <a:ext cx="5106113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Introduction: Where? When? Who?</a:t>
            </a:r>
          </a:p>
          <a:p>
            <a:r>
              <a:rPr lang="en-US" dirty="0" smtClean="0"/>
              <a:t>Purpose: Why?</a:t>
            </a:r>
          </a:p>
          <a:p>
            <a:r>
              <a:rPr lang="en-US" dirty="0" smtClean="0"/>
              <a:t>Analysis: How?</a:t>
            </a:r>
          </a:p>
          <a:p>
            <a:pPr lvl="1"/>
            <a:r>
              <a:rPr lang="en-US" dirty="0" smtClean="0"/>
              <a:t>Case Study</a:t>
            </a:r>
          </a:p>
          <a:p>
            <a:r>
              <a:rPr lang="en-US" dirty="0" smtClean="0"/>
              <a:t>Summary: What?</a:t>
            </a:r>
          </a:p>
          <a:p>
            <a:r>
              <a:rPr lang="en-US" dirty="0" smtClean="0"/>
              <a:t>Beyond this course: What’s next?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362181"/>
            <a:ext cx="4810161" cy="63281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2168" y="402336"/>
            <a:ext cx="2414016" cy="221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168" y="355179"/>
            <a:ext cx="3136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Lake Powell Aerial View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354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264555"/>
            <a:ext cx="8915400" cy="1972421"/>
          </a:xfrm>
        </p:spPr>
        <p:txBody>
          <a:bodyPr/>
          <a:lstStyle/>
          <a:p>
            <a:r>
              <a:rPr lang="en-US" dirty="0" smtClean="0"/>
              <a:t>Necessity of Colorado River water management</a:t>
            </a:r>
          </a:p>
          <a:p>
            <a:pPr lvl="1"/>
            <a:r>
              <a:rPr lang="en-US" dirty="0" smtClean="0"/>
              <a:t>Climate change, </a:t>
            </a:r>
            <a:r>
              <a:rPr lang="en-US" dirty="0" smtClean="0">
                <a:solidFill>
                  <a:srgbClr val="FF0000"/>
                </a:solidFill>
              </a:rPr>
              <a:t>increased demand</a:t>
            </a:r>
            <a:r>
              <a:rPr lang="en-US" dirty="0" smtClean="0"/>
              <a:t>, less available water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Interoperability</a:t>
            </a:r>
            <a:r>
              <a:rPr lang="en-US" dirty="0" smtClean="0"/>
              <a:t> with online and desktop services</a:t>
            </a:r>
          </a:p>
          <a:p>
            <a:pPr lvl="1"/>
            <a:r>
              <a:rPr lang="en-US" dirty="0" smtClean="0"/>
              <a:t>Overlaying various </a:t>
            </a:r>
            <a:r>
              <a:rPr lang="en-US" dirty="0" smtClean="0">
                <a:solidFill>
                  <a:srgbClr val="FF0000"/>
                </a:solidFill>
              </a:rPr>
              <a:t>physical data sets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18" y="3488618"/>
            <a:ext cx="6628482" cy="336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2147" y="6211669"/>
            <a:ext cx="2622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Rainbow Bridge, 1962</a:t>
            </a:r>
          </a:p>
          <a:p>
            <a:r>
              <a:rPr lang="en-US" dirty="0" smtClean="0"/>
              <a:t>Photo by Philip Hyde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this course…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Focus on </a:t>
            </a:r>
            <a:r>
              <a:rPr lang="en-US" dirty="0" smtClean="0">
                <a:solidFill>
                  <a:srgbClr val="FF0000"/>
                </a:solidFill>
              </a:rPr>
              <a:t>full pool </a:t>
            </a:r>
            <a:r>
              <a:rPr lang="en-US" dirty="0" smtClean="0">
                <a:solidFill>
                  <a:schemeClr val="tx1"/>
                </a:solidFill>
              </a:rPr>
              <a:t>to</a:t>
            </a:r>
            <a:r>
              <a:rPr lang="en-US" dirty="0" smtClean="0">
                <a:solidFill>
                  <a:srgbClr val="FF0000"/>
                </a:solidFill>
              </a:rPr>
              <a:t> minimum power pool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Relevant parameter for policy discussion and adaptive management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Categorize watershed by erodibility</a:t>
            </a:r>
          </a:p>
          <a:p>
            <a:r>
              <a:rPr lang="en-US" dirty="0">
                <a:solidFill>
                  <a:schemeClr val="tx1"/>
                </a:solidFill>
              </a:rPr>
              <a:t>Calculate </a:t>
            </a:r>
            <a:r>
              <a:rPr lang="en-US" dirty="0">
                <a:solidFill>
                  <a:srgbClr val="FF0000"/>
                </a:solidFill>
              </a:rPr>
              <a:t>total volume available</a:t>
            </a:r>
            <a:r>
              <a:rPr lang="en-US" dirty="0">
                <a:solidFill>
                  <a:schemeClr val="tx1"/>
                </a:solidFill>
              </a:rPr>
              <a:t> for tributary sedimentation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Pre-dam topography and full </a:t>
            </a:r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Evaluate total volume filled for </a:t>
            </a:r>
            <a:r>
              <a:rPr lang="en-US" dirty="0" smtClean="0">
                <a:solidFill>
                  <a:srgbClr val="FF0000"/>
                </a:solidFill>
              </a:rPr>
              <a:t>erodible and resistant rock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13" y="524959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Thank you!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57" y="127750"/>
            <a:ext cx="8911687" cy="128089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059" y="798393"/>
            <a:ext cx="9518573" cy="3777622"/>
          </a:xfrm>
        </p:spPr>
        <p:txBody>
          <a:bodyPr/>
          <a:lstStyle/>
          <a:p>
            <a:r>
              <a:rPr lang="en-US" dirty="0" smtClean="0"/>
              <a:t>Lake Powell and Glen Canyon Dam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Second-largest</a:t>
            </a:r>
            <a:r>
              <a:rPr lang="en-US" dirty="0" smtClean="0"/>
              <a:t> reservoir in the United States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more than </a:t>
            </a:r>
            <a:r>
              <a:rPr lang="en-US" dirty="0" smtClean="0">
                <a:solidFill>
                  <a:srgbClr val="FF0000"/>
                </a:solidFill>
              </a:rPr>
              <a:t>38 </a:t>
            </a:r>
            <a:r>
              <a:rPr lang="en-US" dirty="0">
                <a:solidFill>
                  <a:srgbClr val="FF0000"/>
                </a:solidFill>
              </a:rPr>
              <a:t>million</a:t>
            </a:r>
            <a:r>
              <a:rPr lang="en-US" dirty="0"/>
              <a:t> people </a:t>
            </a:r>
            <a:endParaRPr lang="en-US" dirty="0" smtClean="0"/>
          </a:p>
          <a:p>
            <a:pPr lvl="1"/>
            <a:r>
              <a:rPr lang="en-US" dirty="0" smtClean="0"/>
              <a:t>Upper Basin water repository on </a:t>
            </a:r>
            <a:r>
              <a:rPr lang="en-US" dirty="0" smtClean="0">
                <a:solidFill>
                  <a:srgbClr val="FF0000"/>
                </a:solidFill>
              </a:rPr>
              <a:t>Colorado River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Law of the River mandates </a:t>
            </a:r>
            <a:r>
              <a:rPr lang="en-US" dirty="0" smtClean="0">
                <a:solidFill>
                  <a:srgbClr val="FF0000"/>
                </a:solidFill>
              </a:rPr>
              <a:t>8.23 million acre feet </a:t>
            </a:r>
            <a:r>
              <a:rPr lang="en-US" dirty="0" smtClean="0"/>
              <a:t>transferred from Lake Powell to Lake Mead annually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01" y="2938138"/>
            <a:ext cx="6680745" cy="3490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50414" y="6581001"/>
            <a:ext cx="2441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Bureau of Reclamation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4089"/>
            <a:ext cx="3356272" cy="42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068" y="1264555"/>
            <a:ext cx="8915400" cy="3777622"/>
          </a:xfrm>
        </p:spPr>
        <p:txBody>
          <a:bodyPr/>
          <a:lstStyle/>
          <a:p>
            <a:r>
              <a:rPr lang="en-US" dirty="0" smtClean="0"/>
              <a:t>Downstream importance: Grand Canyon and beyond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81" y="1847834"/>
            <a:ext cx="7384758" cy="4925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4139" y="6496410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Amy Martin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07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0555"/>
            <a:ext cx="8915400" cy="3777622"/>
          </a:xfrm>
        </p:spPr>
        <p:txBody>
          <a:bodyPr/>
          <a:lstStyle/>
          <a:p>
            <a:r>
              <a:rPr lang="en-US" dirty="0" smtClean="0"/>
              <a:t>How much storage capacity of Lake Powell is </a:t>
            </a:r>
            <a:r>
              <a:rPr lang="en-US" dirty="0" smtClean="0">
                <a:solidFill>
                  <a:srgbClr val="FF0000"/>
                </a:solidFill>
              </a:rPr>
              <a:t>filled with sediment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Relationship between changing reservoir levels, catchment input, and geology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3" y="2664508"/>
            <a:ext cx="11271958" cy="37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364" y="1571740"/>
            <a:ext cx="8915400" cy="3777622"/>
          </a:xfrm>
        </p:spPr>
        <p:txBody>
          <a:bodyPr/>
          <a:lstStyle/>
          <a:p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ArcGis online servers</a:t>
            </a:r>
          </a:p>
          <a:p>
            <a:r>
              <a:rPr lang="en-US" dirty="0" smtClean="0"/>
              <a:t>Streams </a:t>
            </a:r>
          </a:p>
          <a:p>
            <a:pPr lvl="1"/>
            <a:r>
              <a:rPr lang="en-US" dirty="0" smtClean="0"/>
              <a:t>NHDPlus</a:t>
            </a:r>
          </a:p>
          <a:p>
            <a:pPr lvl="1"/>
            <a:r>
              <a:rPr lang="en-US" dirty="0" smtClean="0">
                <a:hlinkClick r:id="rId2"/>
              </a:rPr>
              <a:t>USGS Stream Stats, Version 4 (Beta)</a:t>
            </a:r>
            <a:endParaRPr lang="en-US" dirty="0" smtClean="0"/>
          </a:p>
          <a:p>
            <a:pPr lvl="1"/>
            <a:r>
              <a:rPr lang="en-US" dirty="0" smtClean="0"/>
              <a:t>Valuable for understanding basin characteristics of </a:t>
            </a:r>
            <a:r>
              <a:rPr lang="en-US" dirty="0" smtClean="0">
                <a:solidFill>
                  <a:srgbClr val="FF0000"/>
                </a:solidFill>
              </a:rPr>
              <a:t>ungaged </a:t>
            </a:r>
            <a:r>
              <a:rPr lang="en-US" dirty="0" smtClean="0"/>
              <a:t>sites</a:t>
            </a:r>
          </a:p>
          <a:p>
            <a:r>
              <a:rPr lang="en-US" dirty="0"/>
              <a:t>Geology</a:t>
            </a:r>
          </a:p>
          <a:p>
            <a:pPr lvl="1"/>
            <a:r>
              <a:rPr lang="en-US" dirty="0">
                <a:hlinkClick r:id="rId3"/>
              </a:rPr>
              <a:t>USGS integrated geologic databases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>
              <a:hlinkClick r:id="rId2"/>
            </a:endParaRP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2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Basin Delineation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04791"/>
            <a:ext cx="8915400" cy="3777622"/>
          </a:xfrm>
        </p:spPr>
        <p:txBody>
          <a:bodyPr/>
          <a:lstStyle/>
          <a:p>
            <a:r>
              <a:rPr lang="en-US" dirty="0" smtClean="0"/>
              <a:t>Upstream of Colorado River at Lees Ferry</a:t>
            </a:r>
          </a:p>
          <a:p>
            <a:pPr lvl="1"/>
            <a:r>
              <a:rPr lang="en-US" dirty="0" smtClean="0"/>
              <a:t>USGS Gage 09380000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55" y="2522863"/>
            <a:ext cx="5704138" cy="42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126"/>
          </a:xfrm>
        </p:spPr>
      </p:pic>
    </p:spTree>
    <p:extLst>
      <p:ext uri="{BB962C8B-B14F-4D97-AF65-F5344CB8AC3E}">
        <p14:creationId xmlns:p14="http://schemas.microsoft.com/office/powerpoint/2010/main" val="9757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94" y="624110"/>
            <a:ext cx="10693706" cy="1280890"/>
          </a:xfrm>
        </p:spPr>
        <p:txBody>
          <a:bodyPr/>
          <a:lstStyle/>
          <a:p>
            <a:r>
              <a:rPr lang="en-US" dirty="0" smtClean="0"/>
              <a:t>Analysis: Stream Properties &amp; </a:t>
            </a:r>
            <a:r>
              <a:rPr lang="en-US" dirty="0"/>
              <a:t>Hydrologic </a:t>
            </a:r>
            <a:r>
              <a:rPr lang="en-US" dirty="0" smtClean="0"/>
              <a:t>Terrain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62699"/>
            <a:ext cx="7432465" cy="50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692</TotalTime>
  <Words>380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Evaluating the long-term future of fine sediment in Lake Powell</vt:lpstr>
      <vt:lpstr>Overview</vt:lpstr>
      <vt:lpstr>Introduction</vt:lpstr>
      <vt:lpstr>Introduction</vt:lpstr>
      <vt:lpstr>Purpose</vt:lpstr>
      <vt:lpstr>Analysis: Data Sources</vt:lpstr>
      <vt:lpstr>Analysis: Basin Delineation</vt:lpstr>
      <vt:lpstr>PowerPoint Presentation</vt:lpstr>
      <vt:lpstr>Analysis: Stream Properties &amp; Hydrologic Terrain</vt:lpstr>
      <vt:lpstr>PowerPoint Presentation</vt:lpstr>
      <vt:lpstr>Analysis</vt:lpstr>
      <vt:lpstr>PowerPoint Presentation</vt:lpstr>
      <vt:lpstr>Analysis: Area</vt:lpstr>
      <vt:lpstr>Analysis: Length</vt:lpstr>
      <vt:lpstr>Analysis: Drainage Density</vt:lpstr>
      <vt:lpstr>Analysis: Case Study</vt:lpstr>
      <vt:lpstr>Analysis: Case Study</vt:lpstr>
      <vt:lpstr>Analysis: Case Study</vt:lpstr>
      <vt:lpstr>Analysis: Case Study</vt:lpstr>
      <vt:lpstr>Summary</vt:lpstr>
      <vt:lpstr>Beyond this course…</vt:lpstr>
      <vt:lpstr>Questions? Thank you!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Friend</dc:creator>
  <cp:lastModifiedBy>Madeline Friend</cp:lastModifiedBy>
  <cp:revision>64</cp:revision>
  <dcterms:created xsi:type="dcterms:W3CDTF">2017-12-05T02:22:49Z</dcterms:created>
  <dcterms:modified xsi:type="dcterms:W3CDTF">2017-12-07T01:39:41Z</dcterms:modified>
</cp:coreProperties>
</file>