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1" r:id="rId4"/>
    <p:sldId id="257" r:id="rId5"/>
    <p:sldId id="260" r:id="rId6"/>
    <p:sldId id="259" r:id="rId7"/>
    <p:sldId id="262" r:id="rId8"/>
    <p:sldId id="263" r:id="rId9"/>
    <p:sldId id="264" r:id="rId10"/>
    <p:sldId id="271" r:id="rId11"/>
    <p:sldId id="265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143" d="100"/>
          <a:sy n="143" d="100"/>
        </p:scale>
        <p:origin x="120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B47A0-65F0-4F72-BE49-71A9C3437224}" type="datetimeFigureOut">
              <a:rPr lang="en-US" smtClean="0"/>
              <a:t>11/8/2016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10C8E-817A-451F-A588-A6C096631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313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B47A0-65F0-4F72-BE49-71A9C3437224}" type="datetimeFigureOut">
              <a:rPr lang="en-US" smtClean="0"/>
              <a:t>11/8/2016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10C8E-817A-451F-A588-A6C096631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136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B47A0-65F0-4F72-BE49-71A9C3437224}" type="datetimeFigureOut">
              <a:rPr lang="en-US" smtClean="0"/>
              <a:t>11/8/2016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10C8E-817A-451F-A588-A6C096631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301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B47A0-65F0-4F72-BE49-71A9C3437224}" type="datetimeFigureOut">
              <a:rPr lang="en-US" smtClean="0"/>
              <a:t>11/8/2016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10C8E-817A-451F-A588-A6C096631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042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B47A0-65F0-4F72-BE49-71A9C3437224}" type="datetimeFigureOut">
              <a:rPr lang="en-US" smtClean="0"/>
              <a:t>11/8/2016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10C8E-817A-451F-A588-A6C096631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600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B47A0-65F0-4F72-BE49-71A9C3437224}" type="datetimeFigureOut">
              <a:rPr lang="en-US" smtClean="0"/>
              <a:t>11/8/2016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10C8E-817A-451F-A588-A6C096631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427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B47A0-65F0-4F72-BE49-71A9C3437224}" type="datetimeFigureOut">
              <a:rPr lang="en-US" smtClean="0"/>
              <a:t>11/8/2016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10C8E-817A-451F-A588-A6C096631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257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B47A0-65F0-4F72-BE49-71A9C3437224}" type="datetimeFigureOut">
              <a:rPr lang="en-US" smtClean="0"/>
              <a:t>11/8/2016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10C8E-817A-451F-A588-A6C096631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410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B47A0-65F0-4F72-BE49-71A9C3437224}" type="datetimeFigureOut">
              <a:rPr lang="en-US" smtClean="0"/>
              <a:t>11/8/2016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10C8E-817A-451F-A588-A6C096631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561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B47A0-65F0-4F72-BE49-71A9C3437224}" type="datetimeFigureOut">
              <a:rPr lang="en-US" smtClean="0"/>
              <a:t>11/8/2016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10C8E-817A-451F-A588-A6C096631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312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B47A0-65F0-4F72-BE49-71A9C3437224}" type="datetimeFigureOut">
              <a:rPr lang="en-US" smtClean="0"/>
              <a:t>11/8/2016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10C8E-817A-451F-A588-A6C096631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959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7B47A0-65F0-4F72-BE49-71A9C3437224}" type="datetimeFigureOut">
              <a:rPr lang="en-US" smtClean="0"/>
              <a:t>11/8/2016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510C8E-817A-451F-A588-A6C096631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507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pubs.usgs.gov/of/2005/1305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133582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Correlating USGS gages based on hydrologic and watershed characteristics to extract hydrologic metrics of non-gaged rivers.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645530"/>
            <a:ext cx="9144000" cy="1655762"/>
          </a:xfrm>
        </p:spPr>
        <p:txBody>
          <a:bodyPr/>
          <a:lstStyle/>
          <a:p>
            <a:r>
              <a:rPr lang="en-US" dirty="0" smtClean="0"/>
              <a:t>Jacob Stout</a:t>
            </a:r>
          </a:p>
          <a:p>
            <a:r>
              <a:rPr lang="en-US" dirty="0" smtClean="0"/>
              <a:t>CEE 6440</a:t>
            </a:r>
          </a:p>
          <a:p>
            <a:r>
              <a:rPr lang="en-US" dirty="0" smtClean="0"/>
              <a:t>Utah State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18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26" y="253628"/>
            <a:ext cx="5496801" cy="62239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015" y="253628"/>
            <a:ext cx="5606184" cy="6223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899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9825"/>
            <a:ext cx="10515600" cy="1325563"/>
          </a:xfrm>
        </p:spPr>
        <p:txBody>
          <a:bodyPr/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23682"/>
            <a:ext cx="10515600" cy="5432612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AutoNum type="arabicParenR"/>
            </a:pPr>
            <a:r>
              <a:rPr lang="en-US" sz="3500" dirty="0" smtClean="0"/>
              <a:t>Delineate Watersheds from USGS gages</a:t>
            </a:r>
          </a:p>
          <a:p>
            <a:pPr marL="514350" indent="-514350">
              <a:buAutoNum type="arabicParenR"/>
            </a:pPr>
            <a:r>
              <a:rPr lang="en-US" sz="3500" dirty="0" smtClean="0"/>
              <a:t>Clip characteristic data to watershed (using Batch)</a:t>
            </a:r>
          </a:p>
          <a:p>
            <a:pPr marL="514350" indent="-514350">
              <a:buAutoNum type="arabicParenR"/>
            </a:pPr>
            <a:r>
              <a:rPr lang="en-US" sz="3500" dirty="0" smtClean="0"/>
              <a:t>Using Zonal Statistics, extract watershed characteristics</a:t>
            </a:r>
          </a:p>
          <a:p>
            <a:pPr marL="0" indent="0" algn="ctr">
              <a:buNone/>
            </a:pPr>
            <a:r>
              <a:rPr lang="en-US" u="sng" dirty="0" smtClean="0"/>
              <a:t>Watershed Characteristics</a:t>
            </a:r>
          </a:p>
          <a:p>
            <a:pPr marL="0" indent="0" algn="ctr">
              <a:buNone/>
            </a:pPr>
            <a:r>
              <a:rPr lang="en-US" dirty="0" smtClean="0"/>
              <a:t>Area</a:t>
            </a: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Drainage Density</a:t>
            </a:r>
          </a:p>
          <a:p>
            <a:pPr marL="0" indent="0" algn="ctr">
              <a:buNone/>
            </a:pPr>
            <a:r>
              <a:rPr lang="en-US" dirty="0" smtClean="0"/>
              <a:t>Elevation (Mean, Max, Min, </a:t>
            </a:r>
            <a:r>
              <a:rPr lang="en-US" dirty="0" err="1" smtClean="0"/>
              <a:t>St.Dev</a:t>
            </a:r>
            <a:r>
              <a:rPr lang="en-US" dirty="0" smtClean="0"/>
              <a:t>)</a:t>
            </a:r>
          </a:p>
          <a:p>
            <a:pPr marL="0" indent="0" algn="ctr">
              <a:buNone/>
            </a:pPr>
            <a:r>
              <a:rPr lang="en-US" dirty="0" smtClean="0"/>
              <a:t> Mean Precipitation (30yr Normal)</a:t>
            </a:r>
          </a:p>
          <a:p>
            <a:pPr marL="0" indent="0" algn="ctr">
              <a:buNone/>
            </a:pPr>
            <a:r>
              <a:rPr lang="en-US" dirty="0" smtClean="0"/>
              <a:t>Mean, Max, Min Temperature (30yr Normal)</a:t>
            </a:r>
          </a:p>
          <a:p>
            <a:pPr marL="0" indent="0" algn="ctr">
              <a:buNone/>
            </a:pPr>
            <a:r>
              <a:rPr lang="en-US" dirty="0" smtClean="0"/>
              <a:t>Land Cover (%)</a:t>
            </a:r>
          </a:p>
          <a:p>
            <a:pPr marL="0" indent="0" algn="ctr">
              <a:buNone/>
            </a:pPr>
            <a:r>
              <a:rPr lang="en-US" dirty="0" smtClean="0"/>
              <a:t>Soil (%)</a:t>
            </a: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Slope(Mean, </a:t>
            </a:r>
            <a:r>
              <a:rPr lang="en-US" dirty="0" err="1" smtClean="0"/>
              <a:t>St.Dev</a:t>
            </a:r>
            <a:r>
              <a:rPr lang="en-US" dirty="0" smtClean="0"/>
              <a:t>)</a:t>
            </a:r>
          </a:p>
          <a:p>
            <a:pPr marL="0" indent="0" algn="ctr">
              <a:buNone/>
            </a:pPr>
            <a:r>
              <a:rPr lang="en-US" dirty="0" smtClean="0"/>
              <a:t>Geology (%)</a:t>
            </a:r>
          </a:p>
          <a:p>
            <a:pPr marL="514350" indent="-514350">
              <a:buAutoNum type="arabicParenR"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016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775" y="1419603"/>
            <a:ext cx="4925995" cy="27556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9549" y="1610777"/>
            <a:ext cx="4584589" cy="27556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2629" y="1902934"/>
            <a:ext cx="4584589" cy="27556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5590" y="2285283"/>
            <a:ext cx="4584589" cy="27556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79770" y="2745166"/>
            <a:ext cx="4584589" cy="27556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5999" y="3059359"/>
            <a:ext cx="4584589" cy="27739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35333" y="3653954"/>
            <a:ext cx="4584589" cy="275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084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8" y="3818487"/>
            <a:ext cx="4902863" cy="2536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5861" y="3709071"/>
            <a:ext cx="4584589" cy="275563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8198" y="1415566"/>
            <a:ext cx="1075532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Statistical Methods to test for Similarity:</a:t>
            </a:r>
          </a:p>
          <a:p>
            <a:r>
              <a:rPr lang="en-US" dirty="0" smtClean="0"/>
              <a:t>Dissertation: Characterizing </a:t>
            </a:r>
            <a:r>
              <a:rPr lang="en-US" dirty="0"/>
              <a:t>Ecologically Relevant Variations in Streamflow </a:t>
            </a:r>
            <a:r>
              <a:rPr lang="en-US" dirty="0" smtClean="0"/>
              <a:t>Regimes, by Kiran </a:t>
            </a:r>
            <a:r>
              <a:rPr lang="en-US" dirty="0"/>
              <a:t>J. </a:t>
            </a:r>
            <a:r>
              <a:rPr lang="en-US" dirty="0" err="1"/>
              <a:t>Chinnayakanahalli</a:t>
            </a:r>
            <a:r>
              <a:rPr lang="en-US" dirty="0"/>
              <a:t>  </a:t>
            </a:r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Linear Discriminant Analysis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Classification and Regression Trees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Random Forests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Support Vector Machines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38198" y="3468739"/>
            <a:ext cx="35508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Basic Weighting Scheme</a:t>
            </a:r>
            <a:endParaRPr lang="en-US" sz="1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5861" y="3709071"/>
            <a:ext cx="4584589" cy="275563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032" y="240147"/>
            <a:ext cx="5602710" cy="6224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56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Conduct thorough statistical analysis</a:t>
            </a:r>
          </a:p>
          <a:p>
            <a:r>
              <a:rPr lang="en-US" dirty="0" smtClean="0"/>
              <a:t>Possibly include more gages in project, automate in python, R.</a:t>
            </a:r>
          </a:p>
          <a:p>
            <a:r>
              <a:rPr lang="en-US" dirty="0" smtClean="0"/>
              <a:t>Hydrologic analysis of most similar watershed.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50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52127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472" t="1205" r="1794" b="1648"/>
          <a:stretch/>
        </p:blipFill>
        <p:spPr>
          <a:xfrm>
            <a:off x="5058122" y="1882195"/>
            <a:ext cx="2075755" cy="366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13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05252"/>
            <a:ext cx="6248400" cy="2719481"/>
          </a:xfrm>
        </p:spPr>
        <p:txBody>
          <a:bodyPr/>
          <a:lstStyle/>
          <a:p>
            <a:r>
              <a:rPr lang="en-US" dirty="0" smtClean="0"/>
              <a:t>USGS gage data is very useful.</a:t>
            </a:r>
          </a:p>
          <a:p>
            <a:r>
              <a:rPr lang="en-US" dirty="0" smtClean="0"/>
              <a:t>Not located everywhere (Utah: 153 sites, Texas: 561 sites)</a:t>
            </a:r>
          </a:p>
          <a:p>
            <a:r>
              <a:rPr lang="en-US" dirty="0" smtClean="0"/>
              <a:t>Common to rely on nearby gages for non-gaged rivers or gaged rivers with poor records.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0365" y="587468"/>
            <a:ext cx="4244788" cy="56541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4333808"/>
            <a:ext cx="610048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How similar are the watersheds that are being compared?</a:t>
            </a:r>
          </a:p>
          <a:p>
            <a:r>
              <a:rPr lang="en-US" sz="3200" dirty="0" smtClean="0"/>
              <a:t>Which gages are best to use to compare to my watershed?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14464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4" t="8679" r="9560" b="14633"/>
          <a:stretch/>
        </p:blipFill>
        <p:spPr>
          <a:xfrm>
            <a:off x="6621150" y="322727"/>
            <a:ext cx="5255247" cy="6309871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513" y="2626169"/>
            <a:ext cx="5919348" cy="32260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6641" y="578221"/>
            <a:ext cx="57310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Study Site:</a:t>
            </a:r>
          </a:p>
          <a:p>
            <a:pPr algn="ctr"/>
            <a:r>
              <a:rPr lang="en-US" sz="3600" dirty="0" smtClean="0"/>
              <a:t>Diamond Fork River Watershed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7775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5502" y="238405"/>
            <a:ext cx="6009457" cy="33814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773707" cy="4351338"/>
          </a:xfrm>
        </p:spPr>
        <p:txBody>
          <a:bodyPr/>
          <a:lstStyle/>
          <a:p>
            <a:r>
              <a:rPr lang="en-US" dirty="0" smtClean="0"/>
              <a:t>Diamond Fork River Watershed</a:t>
            </a:r>
          </a:p>
          <a:p>
            <a:r>
              <a:rPr lang="en-US" dirty="0" smtClean="0"/>
              <a:t>Used as delivery </a:t>
            </a:r>
            <a:r>
              <a:rPr lang="en-US" dirty="0"/>
              <a:t>s</a:t>
            </a:r>
            <a:r>
              <a:rPr lang="en-US" dirty="0" smtClean="0"/>
              <a:t>ystem for irrigators (1913-Present).</a:t>
            </a:r>
          </a:p>
          <a:p>
            <a:r>
              <a:rPr lang="en-US" dirty="0" smtClean="0"/>
              <a:t>400-500 </a:t>
            </a:r>
            <a:r>
              <a:rPr lang="en-US" dirty="0" err="1" smtClean="0"/>
              <a:t>cfs</a:t>
            </a:r>
            <a:r>
              <a:rPr lang="en-US" dirty="0" smtClean="0"/>
              <a:t> during the summer.</a:t>
            </a:r>
          </a:p>
          <a:p>
            <a:r>
              <a:rPr lang="en-US" dirty="0" smtClean="0"/>
              <a:t>Natural 2yr flood ~ 163 </a:t>
            </a:r>
            <a:r>
              <a:rPr lang="en-US" dirty="0" err="1" smtClean="0"/>
              <a:t>cfs</a:t>
            </a:r>
            <a:endParaRPr lang="en-US" dirty="0" smtClean="0"/>
          </a:p>
          <a:p>
            <a:r>
              <a:rPr lang="en-US" dirty="0" smtClean="0"/>
              <a:t>Natural 10yr flood ~ 267 </a:t>
            </a:r>
            <a:r>
              <a:rPr lang="en-US" dirty="0" err="1" smtClean="0"/>
              <a:t>cfs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0" y="3746579"/>
            <a:ext cx="4572000" cy="296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28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Overall Objective: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Prescribe a flow regime that will yield a healthy </a:t>
            </a:r>
            <a:r>
              <a:rPr lang="en-US" dirty="0" smtClean="0"/>
              <a:t>ecosystem.</a:t>
            </a:r>
          </a:p>
          <a:p>
            <a:endParaRPr lang="en-US" dirty="0"/>
          </a:p>
          <a:p>
            <a:r>
              <a:rPr lang="en-US" dirty="0" smtClean="0"/>
              <a:t>Identify </a:t>
            </a:r>
            <a:r>
              <a:rPr lang="en-US" dirty="0" smtClean="0"/>
              <a:t>hydrologic </a:t>
            </a:r>
            <a:r>
              <a:rPr lang="en-US" dirty="0" smtClean="0"/>
              <a:t>parameters </a:t>
            </a:r>
            <a:r>
              <a:rPr lang="en-US" dirty="0" smtClean="0"/>
              <a:t>of ecologic and geomorphic importance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298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GIS Project Objective: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Compare surrounding watersheds that have USGS gages to the Diamond Fork River Watershed</a:t>
            </a:r>
          </a:p>
          <a:p>
            <a:pPr lvl="1"/>
            <a:r>
              <a:rPr lang="en-US" dirty="0" smtClean="0"/>
              <a:t>Use gage record of the watershed that is most similar to the Diamond Fork River Watershed to extract hydrologic parameters of ecologic and geomorphic importance.</a:t>
            </a:r>
          </a:p>
          <a:p>
            <a:pPr lvl="2"/>
            <a:r>
              <a:rPr lang="en-US" dirty="0" smtClean="0"/>
              <a:t>Magnitude</a:t>
            </a:r>
          </a:p>
          <a:p>
            <a:pPr lvl="2"/>
            <a:r>
              <a:rPr lang="en-US" dirty="0" smtClean="0"/>
              <a:t>Frequency</a:t>
            </a:r>
          </a:p>
          <a:p>
            <a:pPr lvl="2"/>
            <a:r>
              <a:rPr lang="en-US" dirty="0" smtClean="0"/>
              <a:t>Timing</a:t>
            </a:r>
          </a:p>
          <a:p>
            <a:pPr lvl="2"/>
            <a:r>
              <a:rPr lang="en-US" dirty="0" smtClean="0"/>
              <a:t>Duration</a:t>
            </a:r>
          </a:p>
          <a:p>
            <a:pPr lvl="2"/>
            <a:r>
              <a:rPr lang="en-US" dirty="0" smtClean="0"/>
              <a:t>Rate of Change</a:t>
            </a:r>
          </a:p>
          <a:p>
            <a:pPr lvl="2"/>
            <a:r>
              <a:rPr lang="en-US" dirty="0" smtClean="0"/>
              <a:t>Predictability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586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Hydrology and Watershed Characteristics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0943" y="1916020"/>
            <a:ext cx="3988446" cy="4351338"/>
          </a:xfrm>
        </p:spPr>
        <p:txBody>
          <a:bodyPr/>
          <a:lstStyle/>
          <a:p>
            <a:r>
              <a:rPr lang="en-US" sz="4400" dirty="0" smtClean="0"/>
              <a:t>Data Needed</a:t>
            </a:r>
          </a:p>
          <a:p>
            <a:pPr lvl="1"/>
            <a:r>
              <a:rPr lang="en-US" sz="4000" dirty="0" smtClean="0"/>
              <a:t>Topography</a:t>
            </a:r>
          </a:p>
          <a:p>
            <a:pPr lvl="1"/>
            <a:r>
              <a:rPr lang="en-US" sz="4000" dirty="0" smtClean="0"/>
              <a:t>Soil/Geology</a:t>
            </a:r>
          </a:p>
          <a:p>
            <a:pPr lvl="1"/>
            <a:r>
              <a:rPr lang="en-US" sz="4000" dirty="0" smtClean="0"/>
              <a:t>Weather</a:t>
            </a:r>
          </a:p>
          <a:p>
            <a:pPr lvl="1"/>
            <a:r>
              <a:rPr lang="en-US" sz="4000" dirty="0" smtClean="0"/>
              <a:t>Land Cover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427007"/>
            <a:ext cx="5043495" cy="29518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27735" y="2043953"/>
            <a:ext cx="4464424" cy="383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Basic Water Balance Equation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127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Gage Locations (USGS.gov)</a:t>
            </a:r>
          </a:p>
          <a:p>
            <a:r>
              <a:rPr lang="en-US" dirty="0" smtClean="0"/>
              <a:t>10 meter NED DEM (</a:t>
            </a:r>
            <a:r>
              <a:rPr lang="en-US" dirty="0" err="1" smtClean="0"/>
              <a:t>USDA:NRCS:Geospatial</a:t>
            </a:r>
            <a:r>
              <a:rPr lang="en-US" dirty="0" smtClean="0"/>
              <a:t> Data Gateway)</a:t>
            </a:r>
          </a:p>
          <a:p>
            <a:r>
              <a:rPr lang="en-US" dirty="0" smtClean="0"/>
              <a:t>National Land Cover Database (</a:t>
            </a:r>
            <a:r>
              <a:rPr lang="en-US" dirty="0" err="1" smtClean="0"/>
              <a:t>USDA:NRCS:Geospatial</a:t>
            </a:r>
            <a:r>
              <a:rPr lang="en-US" dirty="0" smtClean="0"/>
              <a:t> Data Gateway)</a:t>
            </a:r>
          </a:p>
          <a:p>
            <a:r>
              <a:rPr lang="en-US" dirty="0" smtClean="0"/>
              <a:t>STATSGO (</a:t>
            </a:r>
            <a:r>
              <a:rPr lang="en-US" dirty="0" err="1" smtClean="0"/>
              <a:t>USDA:NRCS:Geospatial</a:t>
            </a:r>
            <a:r>
              <a:rPr lang="en-US" dirty="0" smtClean="0"/>
              <a:t> Data Gateway)</a:t>
            </a:r>
          </a:p>
          <a:p>
            <a:r>
              <a:rPr lang="en-US" dirty="0" smtClean="0"/>
              <a:t>Geology of Utah (</a:t>
            </a:r>
            <a:r>
              <a:rPr lang="en-US" u="sng" dirty="0" smtClean="0">
                <a:hlinkClick r:id="rId2"/>
              </a:rPr>
              <a:t>http</a:t>
            </a:r>
            <a:r>
              <a:rPr lang="en-US" u="sng" dirty="0">
                <a:hlinkClick r:id="rId2"/>
              </a:rPr>
              <a:t>://</a:t>
            </a:r>
            <a:r>
              <a:rPr lang="en-US" u="sng" dirty="0" smtClean="0">
                <a:hlinkClick r:id="rId2"/>
              </a:rPr>
              <a:t>pubs.usgs.gov/of/2005/1305</a:t>
            </a:r>
            <a:r>
              <a:rPr lang="en-US" u="sng" dirty="0" smtClean="0"/>
              <a:t>)</a:t>
            </a:r>
            <a:endParaRPr lang="en-US" dirty="0" smtClean="0"/>
          </a:p>
          <a:p>
            <a:r>
              <a:rPr lang="en-US" dirty="0" smtClean="0"/>
              <a:t>PRISM data (precipitation and temperature) (PRISM Climate Group)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78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USGS Gages:</a:t>
            </a:r>
          </a:p>
          <a:p>
            <a:pPr marL="0" indent="0">
              <a:buNone/>
            </a:pPr>
            <a:r>
              <a:rPr lang="en-US" dirty="0" smtClean="0"/>
              <a:t>~ 50 miles of </a:t>
            </a:r>
          </a:p>
          <a:p>
            <a:pPr marL="0" indent="0">
              <a:buNone/>
            </a:pPr>
            <a:r>
              <a:rPr lang="en-US" dirty="0" smtClean="0"/>
              <a:t>Diamond Fork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Select Most</a:t>
            </a:r>
          </a:p>
          <a:p>
            <a:pPr marL="0" indent="0">
              <a:buNone/>
            </a:pPr>
            <a:r>
              <a:rPr lang="en-US" dirty="0" smtClean="0"/>
              <a:t>“Natural”</a:t>
            </a:r>
          </a:p>
          <a:p>
            <a:pPr marL="0" indent="0">
              <a:buNone/>
            </a:pPr>
            <a:r>
              <a:rPr lang="en-US" dirty="0" smtClean="0"/>
              <a:t>Watersheds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7940" y="1619682"/>
            <a:ext cx="8188499" cy="4557281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H="1">
            <a:off x="3550024" y="3576918"/>
            <a:ext cx="8498541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1715" y="5375565"/>
            <a:ext cx="8516850" cy="2438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1715" y="6003124"/>
            <a:ext cx="8516850" cy="2438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1715" y="5087145"/>
            <a:ext cx="8516850" cy="2438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0024" y="3886129"/>
            <a:ext cx="8516850" cy="2438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1715" y="4447674"/>
            <a:ext cx="8516850" cy="24386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3697940" y="1825625"/>
            <a:ext cx="7987554" cy="769657"/>
          </a:xfrm>
          <a:prstGeom prst="ellipse">
            <a:avLst/>
          </a:prstGeom>
          <a:solidFill>
            <a:srgbClr val="5B9BD5">
              <a:alpha val="0"/>
            </a:srgb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618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409</Words>
  <Application>Microsoft Office PowerPoint</Application>
  <PresentationFormat>Widescreen</PresentationFormat>
  <Paragraphs>81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Correlating USGS gages based on hydrologic and watershed characteristics to extract hydrologic metrics of non-gaged rivers.</vt:lpstr>
      <vt:lpstr>Introduction</vt:lpstr>
      <vt:lpstr>PowerPoint Presentation</vt:lpstr>
      <vt:lpstr>Background</vt:lpstr>
      <vt:lpstr>Overall Objective:</vt:lpstr>
      <vt:lpstr>GIS Project Objective:</vt:lpstr>
      <vt:lpstr>Hydrology and Watershed Characteristics</vt:lpstr>
      <vt:lpstr>Data</vt:lpstr>
      <vt:lpstr>Methods</vt:lpstr>
      <vt:lpstr>PowerPoint Presentation</vt:lpstr>
      <vt:lpstr>Methods</vt:lpstr>
      <vt:lpstr>Results</vt:lpstr>
      <vt:lpstr>Results</vt:lpstr>
      <vt:lpstr>Future Work</vt:lpstr>
      <vt:lpstr>Questions?</vt:lpstr>
    </vt:vector>
  </TitlesOfParts>
  <Company>Utah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Correlating USGS gages based on hydrologic and watershed characteristics to extract hydrologic metrics of non-gaged rivers.</dc:title>
  <dc:creator>Jacob Stout</dc:creator>
  <cp:lastModifiedBy>Jacob Stout</cp:lastModifiedBy>
  <cp:revision>20</cp:revision>
  <dcterms:created xsi:type="dcterms:W3CDTF">2016-11-08T03:32:18Z</dcterms:created>
  <dcterms:modified xsi:type="dcterms:W3CDTF">2016-11-08T17:06:48Z</dcterms:modified>
</cp:coreProperties>
</file>