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61" r:id="rId3"/>
    <p:sldId id="258" r:id="rId4"/>
    <p:sldId id="257" r:id="rId5"/>
    <p:sldId id="268" r:id="rId6"/>
    <p:sldId id="259" r:id="rId7"/>
    <p:sldId id="260" r:id="rId8"/>
    <p:sldId id="266" r:id="rId9"/>
    <p:sldId id="267" r:id="rId10"/>
    <p:sldId id="263" r:id="rId11"/>
    <p:sldId id="262" r:id="rId12"/>
    <p:sldId id="264"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19" autoAdjust="0"/>
  </p:normalViewPr>
  <p:slideViewPr>
    <p:cSldViewPr>
      <p:cViewPr>
        <p:scale>
          <a:sx n="66" d="100"/>
          <a:sy n="66" d="100"/>
        </p:scale>
        <p:origin x="-7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Utah Population Growth by County</a:t>
            </a:r>
          </a:p>
        </c:rich>
      </c:tx>
      <c:layout/>
      <c:overlay val="0"/>
    </c:title>
    <c:autoTitleDeleted val="0"/>
    <c:plotArea>
      <c:layout>
        <c:manualLayout>
          <c:layoutTarget val="inner"/>
          <c:xMode val="edge"/>
          <c:yMode val="edge"/>
          <c:x val="0.18235575240594926"/>
          <c:y val="0.10937703873277821"/>
          <c:w val="0.76723064304461941"/>
          <c:h val="0.66937334909813595"/>
        </c:manualLayout>
      </c:layout>
      <c:barChart>
        <c:barDir val="col"/>
        <c:grouping val="stacked"/>
        <c:varyColors val="0"/>
        <c:ser>
          <c:idx val="0"/>
          <c:order val="0"/>
          <c:tx>
            <c:strRef>
              <c:f>CountiesPopulation!$E$2</c:f>
              <c:strCache>
                <c:ptCount val="1"/>
                <c:pt idx="0">
                  <c:v>BEAVER</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CountiesPopulation!$H$2:$R$2</c:f>
              <c:numCache>
                <c:formatCode>0</c:formatCode>
                <c:ptCount val="11"/>
                <c:pt idx="0">
                  <c:v>5200</c:v>
                </c:pt>
                <c:pt idx="1">
                  <c:v>4760</c:v>
                </c:pt>
                <c:pt idx="2">
                  <c:v>5380</c:v>
                </c:pt>
                <c:pt idx="3">
                  <c:v>6010</c:v>
                </c:pt>
                <c:pt idx="4">
                  <c:v>6341</c:v>
                </c:pt>
                <c:pt idx="5">
                  <c:v>6629</c:v>
                </c:pt>
                <c:pt idx="6">
                  <c:v>7765.99999999999</c:v>
                </c:pt>
                <c:pt idx="7">
                  <c:v>9225</c:v>
                </c:pt>
                <c:pt idx="8">
                  <c:v>10522</c:v>
                </c:pt>
                <c:pt idx="9">
                  <c:v>11837</c:v>
                </c:pt>
                <c:pt idx="10">
                  <c:v>13502</c:v>
                </c:pt>
              </c:numCache>
            </c:numRef>
          </c:val>
        </c:ser>
        <c:ser>
          <c:idx val="1"/>
          <c:order val="1"/>
          <c:tx>
            <c:strRef>
              <c:f>CountiesPopulation!$E$3</c:f>
              <c:strCache>
                <c:ptCount val="1"/>
                <c:pt idx="0">
                  <c:v>BOX ELDER</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CountiesPopulation!$H$3:$R$3</c:f>
              <c:numCache>
                <c:formatCode>0</c:formatCode>
                <c:ptCount val="11"/>
                <c:pt idx="0">
                  <c:v>36800</c:v>
                </c:pt>
                <c:pt idx="1">
                  <c:v>36490</c:v>
                </c:pt>
                <c:pt idx="2">
                  <c:v>39590</c:v>
                </c:pt>
                <c:pt idx="3">
                  <c:v>42750</c:v>
                </c:pt>
                <c:pt idx="4">
                  <c:v>45304</c:v>
                </c:pt>
                <c:pt idx="5">
                  <c:v>49975</c:v>
                </c:pt>
                <c:pt idx="6">
                  <c:v>54570.730793354101</c:v>
                </c:pt>
                <c:pt idx="7">
                  <c:v>59436.57353705234</c:v>
                </c:pt>
                <c:pt idx="8">
                  <c:v>64704.323655449909</c:v>
                </c:pt>
                <c:pt idx="9">
                  <c:v>70501.096630149841</c:v>
                </c:pt>
                <c:pt idx="10">
                  <c:v>77030.01550366616</c:v>
                </c:pt>
              </c:numCache>
            </c:numRef>
          </c:val>
        </c:ser>
        <c:ser>
          <c:idx val="2"/>
          <c:order val="2"/>
          <c:tx>
            <c:strRef>
              <c:f>CountiesPopulation!$E$4</c:f>
              <c:strCache>
                <c:ptCount val="1"/>
                <c:pt idx="0">
                  <c:v>CACHE</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CountiesPopulation!$H$4:$R$4</c:f>
              <c:numCache>
                <c:formatCode>0</c:formatCode>
                <c:ptCount val="11"/>
                <c:pt idx="0">
                  <c:v>64800</c:v>
                </c:pt>
                <c:pt idx="1">
                  <c:v>70180</c:v>
                </c:pt>
                <c:pt idx="2">
                  <c:v>77300</c:v>
                </c:pt>
                <c:pt idx="3">
                  <c:v>91390</c:v>
                </c:pt>
                <c:pt idx="4">
                  <c:v>103564</c:v>
                </c:pt>
                <c:pt idx="5">
                  <c:v>112656</c:v>
                </c:pt>
                <c:pt idx="6">
                  <c:v>139227.66328514862</c:v>
                </c:pt>
                <c:pt idx="7">
                  <c:v>168136.24306541317</c:v>
                </c:pt>
                <c:pt idx="8">
                  <c:v>196558.89767326799</c:v>
                </c:pt>
                <c:pt idx="9">
                  <c:v>232467.93948032073</c:v>
                </c:pt>
                <c:pt idx="10">
                  <c:v>273816.90159754001</c:v>
                </c:pt>
              </c:numCache>
            </c:numRef>
          </c:val>
        </c:ser>
        <c:ser>
          <c:idx val="3"/>
          <c:order val="3"/>
          <c:tx>
            <c:strRef>
              <c:f>CountiesPopulation!$E$5</c:f>
              <c:strCache>
                <c:ptCount val="1"/>
                <c:pt idx="0">
                  <c:v>CARBON</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CountiesPopulation!$H$5:$R$5</c:f>
              <c:numCache>
                <c:formatCode>0</c:formatCode>
                <c:ptCount val="11"/>
                <c:pt idx="0">
                  <c:v>23100</c:v>
                </c:pt>
                <c:pt idx="1">
                  <c:v>20230</c:v>
                </c:pt>
                <c:pt idx="2">
                  <c:v>20650</c:v>
                </c:pt>
                <c:pt idx="3">
                  <c:v>20420</c:v>
                </c:pt>
                <c:pt idx="4">
                  <c:v>19338</c:v>
                </c:pt>
                <c:pt idx="5">
                  <c:v>21403</c:v>
                </c:pt>
                <c:pt idx="6">
                  <c:v>21602.000000000007</c:v>
                </c:pt>
                <c:pt idx="7">
                  <c:v>22092.000000000004</c:v>
                </c:pt>
                <c:pt idx="8">
                  <c:v>22859.999999999996</c:v>
                </c:pt>
                <c:pt idx="9">
                  <c:v>23582.000000000004</c:v>
                </c:pt>
                <c:pt idx="10">
                  <c:v>24384.000000000007</c:v>
                </c:pt>
              </c:numCache>
            </c:numRef>
          </c:val>
        </c:ser>
        <c:ser>
          <c:idx val="4"/>
          <c:order val="4"/>
          <c:tx>
            <c:strRef>
              <c:f>CountiesPopulation!$E$6</c:f>
              <c:strCache>
                <c:ptCount val="1"/>
                <c:pt idx="0">
                  <c:v>DAGGETT</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CountiesPopulation!$H$6:$R$6</c:f>
              <c:numCache>
                <c:formatCode>0</c:formatCode>
                <c:ptCount val="11"/>
                <c:pt idx="0">
                  <c:v>800</c:v>
                </c:pt>
                <c:pt idx="1">
                  <c:v>690</c:v>
                </c:pt>
                <c:pt idx="2">
                  <c:v>770</c:v>
                </c:pt>
                <c:pt idx="3">
                  <c:v>920</c:v>
                </c:pt>
                <c:pt idx="4">
                  <c:v>963</c:v>
                </c:pt>
                <c:pt idx="5">
                  <c:v>1059</c:v>
                </c:pt>
                <c:pt idx="6">
                  <c:v>1444.0000000000041</c:v>
                </c:pt>
                <c:pt idx="7">
                  <c:v>1377</c:v>
                </c:pt>
                <c:pt idx="8">
                  <c:v>1407</c:v>
                </c:pt>
                <c:pt idx="9">
                  <c:v>1518.999999999997</c:v>
                </c:pt>
                <c:pt idx="10">
                  <c:v>1677.9999999999991</c:v>
                </c:pt>
              </c:numCache>
            </c:numRef>
          </c:val>
        </c:ser>
        <c:ser>
          <c:idx val="5"/>
          <c:order val="5"/>
          <c:tx>
            <c:strRef>
              <c:f>CountiesPopulation!$E$7</c:f>
              <c:strCache>
                <c:ptCount val="1"/>
                <c:pt idx="0">
                  <c:v>DAVIS</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CountiesPopulation!$H$7:$R$7</c:f>
              <c:numCache>
                <c:formatCode>0</c:formatCode>
                <c:ptCount val="11"/>
                <c:pt idx="0">
                  <c:v>174800</c:v>
                </c:pt>
                <c:pt idx="1">
                  <c:v>187940</c:v>
                </c:pt>
                <c:pt idx="2">
                  <c:v>215380</c:v>
                </c:pt>
                <c:pt idx="3">
                  <c:v>238990</c:v>
                </c:pt>
                <c:pt idx="4">
                  <c:v>278278</c:v>
                </c:pt>
                <c:pt idx="5">
                  <c:v>306479</c:v>
                </c:pt>
                <c:pt idx="6">
                  <c:v>356967.99999999988</c:v>
                </c:pt>
                <c:pt idx="7">
                  <c:v>391932.99999999994</c:v>
                </c:pt>
                <c:pt idx="8">
                  <c:v>426391.99999999994</c:v>
                </c:pt>
                <c:pt idx="9">
                  <c:v>465664.00000000012</c:v>
                </c:pt>
                <c:pt idx="10">
                  <c:v>503985.00000000012</c:v>
                </c:pt>
              </c:numCache>
            </c:numRef>
          </c:val>
        </c:ser>
        <c:ser>
          <c:idx val="6"/>
          <c:order val="6"/>
          <c:tx>
            <c:strRef>
              <c:f>CountiesPopulation!$E$8</c:f>
              <c:strCache>
                <c:ptCount val="1"/>
                <c:pt idx="0">
                  <c:v>DUCHESNE</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CountiesPopulation!$H$8:$R$8</c:f>
              <c:numCache>
                <c:formatCode>0</c:formatCode>
                <c:ptCount val="11"/>
                <c:pt idx="0">
                  <c:v>15300</c:v>
                </c:pt>
                <c:pt idx="1">
                  <c:v>12640</c:v>
                </c:pt>
                <c:pt idx="2">
                  <c:v>13800</c:v>
                </c:pt>
                <c:pt idx="3">
                  <c:v>14370</c:v>
                </c:pt>
                <c:pt idx="4">
                  <c:v>15237</c:v>
                </c:pt>
                <c:pt idx="5">
                  <c:v>18607</c:v>
                </c:pt>
                <c:pt idx="6">
                  <c:v>22796.999999999971</c:v>
                </c:pt>
                <c:pt idx="7">
                  <c:v>24835.999999999964</c:v>
                </c:pt>
                <c:pt idx="8">
                  <c:v>25721</c:v>
                </c:pt>
                <c:pt idx="9">
                  <c:v>27122.999999999953</c:v>
                </c:pt>
                <c:pt idx="10">
                  <c:v>29275.000000000022</c:v>
                </c:pt>
              </c:numCache>
            </c:numRef>
          </c:val>
        </c:ser>
        <c:ser>
          <c:idx val="7"/>
          <c:order val="7"/>
          <c:tx>
            <c:strRef>
              <c:f>CountiesPopulation!$E$9</c:f>
              <c:strCache>
                <c:ptCount val="1"/>
                <c:pt idx="0">
                  <c:v>EMERY</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CountiesPopulation!$H$9:$R$9</c:f>
              <c:numCache>
                <c:formatCode>0</c:formatCode>
                <c:ptCount val="11"/>
                <c:pt idx="0">
                  <c:v>12500</c:v>
                </c:pt>
                <c:pt idx="1">
                  <c:v>10330</c:v>
                </c:pt>
                <c:pt idx="2">
                  <c:v>10640</c:v>
                </c:pt>
                <c:pt idx="3">
                  <c:v>10860</c:v>
                </c:pt>
                <c:pt idx="4">
                  <c:v>10491</c:v>
                </c:pt>
                <c:pt idx="5">
                  <c:v>10976</c:v>
                </c:pt>
                <c:pt idx="6">
                  <c:v>11229.999999999998</c:v>
                </c:pt>
                <c:pt idx="7">
                  <c:v>11930</c:v>
                </c:pt>
                <c:pt idx="8">
                  <c:v>12207.000000000011</c:v>
                </c:pt>
                <c:pt idx="9">
                  <c:v>12015.999999999991</c:v>
                </c:pt>
                <c:pt idx="10">
                  <c:v>12141.000000000016</c:v>
                </c:pt>
              </c:numCache>
            </c:numRef>
          </c:val>
        </c:ser>
        <c:ser>
          <c:idx val="8"/>
          <c:order val="8"/>
          <c:tx>
            <c:strRef>
              <c:f>CountiesPopulation!$E$10</c:f>
              <c:strCache>
                <c:ptCount val="1"/>
                <c:pt idx="0">
                  <c:v>GARFIELD</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CountiesPopulation!$H$10:$R$10</c:f>
              <c:numCache>
                <c:formatCode>0</c:formatCode>
                <c:ptCount val="11"/>
                <c:pt idx="0">
                  <c:v>4100</c:v>
                </c:pt>
                <c:pt idx="1">
                  <c:v>3980</c:v>
                </c:pt>
                <c:pt idx="2">
                  <c:v>4090</c:v>
                </c:pt>
                <c:pt idx="3">
                  <c:v>4740</c:v>
                </c:pt>
                <c:pt idx="4">
                  <c:v>4703</c:v>
                </c:pt>
                <c:pt idx="5">
                  <c:v>5172</c:v>
                </c:pt>
                <c:pt idx="6">
                  <c:v>6063.0000000000018</c:v>
                </c:pt>
                <c:pt idx="7">
                  <c:v>6821.0000000000055</c:v>
                </c:pt>
                <c:pt idx="8">
                  <c:v>7356.9999999999955</c:v>
                </c:pt>
                <c:pt idx="9">
                  <c:v>7902.0000000000027</c:v>
                </c:pt>
                <c:pt idx="10">
                  <c:v>8962.9999999999964</c:v>
                </c:pt>
              </c:numCache>
            </c:numRef>
          </c:val>
        </c:ser>
        <c:ser>
          <c:idx val="9"/>
          <c:order val="9"/>
          <c:tx>
            <c:strRef>
              <c:f>CountiesPopulation!$E$11</c:f>
              <c:strCache>
                <c:ptCount val="1"/>
                <c:pt idx="0">
                  <c:v>GRAND</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CountiesPopulation!$H$11:$R$11</c:f>
              <c:numCache>
                <c:formatCode>0</c:formatCode>
                <c:ptCount val="11"/>
                <c:pt idx="0">
                  <c:v>7300</c:v>
                </c:pt>
                <c:pt idx="1">
                  <c:v>6620</c:v>
                </c:pt>
                <c:pt idx="2">
                  <c:v>7820</c:v>
                </c:pt>
                <c:pt idx="3">
                  <c:v>8490</c:v>
                </c:pt>
                <c:pt idx="4">
                  <c:v>8826</c:v>
                </c:pt>
                <c:pt idx="5">
                  <c:v>9225</c:v>
                </c:pt>
                <c:pt idx="6">
                  <c:v>10299.999999999996</c:v>
                </c:pt>
                <c:pt idx="7">
                  <c:v>11299.999999999995</c:v>
                </c:pt>
                <c:pt idx="8">
                  <c:v>12147.000000000005</c:v>
                </c:pt>
                <c:pt idx="9">
                  <c:v>13098</c:v>
                </c:pt>
                <c:pt idx="10">
                  <c:v>14301</c:v>
                </c:pt>
              </c:numCache>
            </c:numRef>
          </c:val>
        </c:ser>
        <c:ser>
          <c:idx val="10"/>
          <c:order val="10"/>
          <c:tx>
            <c:strRef>
              <c:f>CountiesPopulation!$E$12</c:f>
              <c:strCache>
                <c:ptCount val="1"/>
                <c:pt idx="0">
                  <c:v>IRON</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CountiesPopulation!$H$12:$R$12</c:f>
              <c:numCache>
                <c:formatCode>0</c:formatCode>
                <c:ptCount val="11"/>
                <c:pt idx="0">
                  <c:v>19600</c:v>
                </c:pt>
                <c:pt idx="1">
                  <c:v>20790</c:v>
                </c:pt>
                <c:pt idx="2">
                  <c:v>25920</c:v>
                </c:pt>
                <c:pt idx="3">
                  <c:v>33780</c:v>
                </c:pt>
                <c:pt idx="4">
                  <c:v>41397</c:v>
                </c:pt>
                <c:pt idx="5">
                  <c:v>46163</c:v>
                </c:pt>
                <c:pt idx="6">
                  <c:v>57054.999999999993</c:v>
                </c:pt>
                <c:pt idx="7">
                  <c:v>71687</c:v>
                </c:pt>
                <c:pt idx="8">
                  <c:v>87101.999999999942</c:v>
                </c:pt>
                <c:pt idx="9">
                  <c:v>105796.99999999997</c:v>
                </c:pt>
                <c:pt idx="10">
                  <c:v>127794.99999999993</c:v>
                </c:pt>
              </c:numCache>
            </c:numRef>
          </c:val>
        </c:ser>
        <c:ser>
          <c:idx val="11"/>
          <c:order val="11"/>
          <c:tx>
            <c:strRef>
              <c:f>CountiesPopulation!$E$13</c:f>
              <c:strCache>
                <c:ptCount val="1"/>
                <c:pt idx="0">
                  <c:v>JUAB</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CountiesPopulation!$H$13:$R$13</c:f>
              <c:numCache>
                <c:formatCode>0</c:formatCode>
                <c:ptCount val="11"/>
                <c:pt idx="0">
                  <c:v>6000</c:v>
                </c:pt>
                <c:pt idx="1">
                  <c:v>5820</c:v>
                </c:pt>
                <c:pt idx="2">
                  <c:v>6680</c:v>
                </c:pt>
                <c:pt idx="3">
                  <c:v>8240</c:v>
                </c:pt>
                <c:pt idx="4">
                  <c:v>8974</c:v>
                </c:pt>
                <c:pt idx="5">
                  <c:v>10246</c:v>
                </c:pt>
                <c:pt idx="6">
                  <c:v>13749.999999999995</c:v>
                </c:pt>
                <c:pt idx="7">
                  <c:v>17202.999999999989</c:v>
                </c:pt>
                <c:pt idx="8">
                  <c:v>20048.999999999971</c:v>
                </c:pt>
                <c:pt idx="9">
                  <c:v>23382.000000000022</c:v>
                </c:pt>
                <c:pt idx="10">
                  <c:v>27501.999999999953</c:v>
                </c:pt>
              </c:numCache>
            </c:numRef>
          </c:val>
        </c:ser>
        <c:ser>
          <c:idx val="12"/>
          <c:order val="12"/>
          <c:tx>
            <c:strRef>
              <c:f>CountiesPopulation!$E$14</c:f>
              <c:strCache>
                <c:ptCount val="1"/>
                <c:pt idx="0">
                  <c:v>KANE</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CountiesPopulation!$H$14:$R$14</c:f>
              <c:numCache>
                <c:formatCode>0</c:formatCode>
                <c:ptCount val="11"/>
                <c:pt idx="0">
                  <c:v>4700</c:v>
                </c:pt>
                <c:pt idx="1">
                  <c:v>5170</c:v>
                </c:pt>
                <c:pt idx="2">
                  <c:v>6000</c:v>
                </c:pt>
                <c:pt idx="3">
                  <c:v>6050</c:v>
                </c:pt>
                <c:pt idx="4">
                  <c:v>6211</c:v>
                </c:pt>
                <c:pt idx="5">
                  <c:v>7125</c:v>
                </c:pt>
                <c:pt idx="6">
                  <c:v>8357.0000000000018</c:v>
                </c:pt>
                <c:pt idx="7">
                  <c:v>10258.999999999996</c:v>
                </c:pt>
                <c:pt idx="8">
                  <c:v>12600.999999999993</c:v>
                </c:pt>
                <c:pt idx="9">
                  <c:v>15313.999999999989</c:v>
                </c:pt>
                <c:pt idx="10">
                  <c:v>18583.000000000047</c:v>
                </c:pt>
              </c:numCache>
            </c:numRef>
          </c:val>
        </c:ser>
        <c:ser>
          <c:idx val="13"/>
          <c:order val="13"/>
          <c:tx>
            <c:strRef>
              <c:f>CountiesPopulation!$E$15</c:f>
              <c:strCache>
                <c:ptCount val="1"/>
                <c:pt idx="0">
                  <c:v>MILLARD</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CountiesPopulation!$H$15:$R$15</c:f>
              <c:numCache>
                <c:formatCode>0</c:formatCode>
                <c:ptCount val="11"/>
                <c:pt idx="0">
                  <c:v>14400</c:v>
                </c:pt>
                <c:pt idx="1">
                  <c:v>11330</c:v>
                </c:pt>
                <c:pt idx="2">
                  <c:v>12160</c:v>
                </c:pt>
                <c:pt idx="3">
                  <c:v>12410</c:v>
                </c:pt>
                <c:pt idx="4">
                  <c:v>13171</c:v>
                </c:pt>
                <c:pt idx="5">
                  <c:v>12503</c:v>
                </c:pt>
                <c:pt idx="6">
                  <c:v>12787</c:v>
                </c:pt>
                <c:pt idx="7">
                  <c:v>13383.999999999993</c:v>
                </c:pt>
                <c:pt idx="8">
                  <c:v>13804.000000000007</c:v>
                </c:pt>
                <c:pt idx="9">
                  <c:v>14422</c:v>
                </c:pt>
                <c:pt idx="10">
                  <c:v>16311</c:v>
                </c:pt>
              </c:numCache>
            </c:numRef>
          </c:val>
        </c:ser>
        <c:ser>
          <c:idx val="14"/>
          <c:order val="14"/>
          <c:tx>
            <c:strRef>
              <c:f>CountiesPopulation!$E$16</c:f>
              <c:strCache>
                <c:ptCount val="1"/>
                <c:pt idx="0">
                  <c:v>MORGAN</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CountiesPopulation!$H$16:$R$16</c:f>
              <c:numCache>
                <c:formatCode>0</c:formatCode>
                <c:ptCount val="11"/>
                <c:pt idx="0">
                  <c:v>5200</c:v>
                </c:pt>
                <c:pt idx="1">
                  <c:v>5530</c:v>
                </c:pt>
                <c:pt idx="2">
                  <c:v>6590</c:v>
                </c:pt>
                <c:pt idx="3">
                  <c:v>7130</c:v>
                </c:pt>
                <c:pt idx="4">
                  <c:v>8516</c:v>
                </c:pt>
                <c:pt idx="5">
                  <c:v>9469</c:v>
                </c:pt>
                <c:pt idx="6">
                  <c:v>11945</c:v>
                </c:pt>
                <c:pt idx="7">
                  <c:v>15013</c:v>
                </c:pt>
                <c:pt idx="8">
                  <c:v>17926.000000000004</c:v>
                </c:pt>
                <c:pt idx="9">
                  <c:v>20654</c:v>
                </c:pt>
                <c:pt idx="10">
                  <c:v>24234</c:v>
                </c:pt>
              </c:numCache>
            </c:numRef>
          </c:val>
        </c:ser>
        <c:ser>
          <c:idx val="15"/>
          <c:order val="15"/>
          <c:tx>
            <c:strRef>
              <c:f>CountiesPopulation!$E$17</c:f>
              <c:strCache>
                <c:ptCount val="1"/>
                <c:pt idx="0">
                  <c:v>PIUTE</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CountiesPopulation!$H$17:$R$17</c:f>
              <c:numCache>
                <c:formatCode>0</c:formatCode>
                <c:ptCount val="11"/>
                <c:pt idx="0">
                  <c:v>1500</c:v>
                </c:pt>
                <c:pt idx="1">
                  <c:v>1280</c:v>
                </c:pt>
                <c:pt idx="2">
                  <c:v>1420</c:v>
                </c:pt>
                <c:pt idx="3">
                  <c:v>1440</c:v>
                </c:pt>
                <c:pt idx="4">
                  <c:v>1368</c:v>
                </c:pt>
                <c:pt idx="5">
                  <c:v>1556</c:v>
                </c:pt>
                <c:pt idx="6">
                  <c:v>1634.9999999999989</c:v>
                </c:pt>
                <c:pt idx="7">
                  <c:v>1902</c:v>
                </c:pt>
                <c:pt idx="8">
                  <c:v>2091</c:v>
                </c:pt>
                <c:pt idx="9">
                  <c:v>2207.0000000000009</c:v>
                </c:pt>
                <c:pt idx="10">
                  <c:v>2436</c:v>
                </c:pt>
              </c:numCache>
            </c:numRef>
          </c:val>
        </c:ser>
        <c:ser>
          <c:idx val="16"/>
          <c:order val="16"/>
          <c:tx>
            <c:strRef>
              <c:f>CountiesPopulation!$E$18</c:f>
              <c:strCache>
                <c:ptCount val="1"/>
                <c:pt idx="0">
                  <c:v>RICH</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CountiesPopulation!$H$18:$R$18</c:f>
              <c:numCache>
                <c:formatCode>0</c:formatCode>
                <c:ptCount val="11"/>
                <c:pt idx="0">
                  <c:v>2400</c:v>
                </c:pt>
                <c:pt idx="1">
                  <c:v>1720</c:v>
                </c:pt>
                <c:pt idx="2">
                  <c:v>1830</c:v>
                </c:pt>
                <c:pt idx="3">
                  <c:v>1960</c:v>
                </c:pt>
                <c:pt idx="4">
                  <c:v>2062</c:v>
                </c:pt>
                <c:pt idx="5">
                  <c:v>2264</c:v>
                </c:pt>
                <c:pt idx="6">
                  <c:v>2531.6080000000002</c:v>
                </c:pt>
                <c:pt idx="7">
                  <c:v>2842.9499999999994</c:v>
                </c:pt>
                <c:pt idx="8">
                  <c:v>3153.4499999999971</c:v>
                </c:pt>
                <c:pt idx="9">
                  <c:v>3494.7</c:v>
                </c:pt>
                <c:pt idx="10">
                  <c:v>3908.3599999999979</c:v>
                </c:pt>
              </c:numCache>
            </c:numRef>
          </c:val>
        </c:ser>
        <c:ser>
          <c:idx val="17"/>
          <c:order val="17"/>
          <c:tx>
            <c:strRef>
              <c:f>CountiesPopulation!$E$19</c:f>
              <c:strCache>
                <c:ptCount val="1"/>
                <c:pt idx="0">
                  <c:v>SALT LAKE</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CountiesPopulation!$H$19:$R$19</c:f>
              <c:numCache>
                <c:formatCode>0</c:formatCode>
                <c:ptCount val="11"/>
                <c:pt idx="0">
                  <c:v>693000</c:v>
                </c:pt>
                <c:pt idx="1">
                  <c:v>725960</c:v>
                </c:pt>
                <c:pt idx="2">
                  <c:v>808380</c:v>
                </c:pt>
                <c:pt idx="3">
                  <c:v>898390</c:v>
                </c:pt>
                <c:pt idx="4">
                  <c:v>978285</c:v>
                </c:pt>
                <c:pt idx="5">
                  <c:v>1029655</c:v>
                </c:pt>
                <c:pt idx="6">
                  <c:v>1180859</c:v>
                </c:pt>
                <c:pt idx="7">
                  <c:v>1340665</c:v>
                </c:pt>
                <c:pt idx="8">
                  <c:v>1507997</c:v>
                </c:pt>
                <c:pt idx="9">
                  <c:v>1659566</c:v>
                </c:pt>
                <c:pt idx="10">
                  <c:v>1812891</c:v>
                </c:pt>
              </c:numCache>
            </c:numRef>
          </c:val>
        </c:ser>
        <c:ser>
          <c:idx val="18"/>
          <c:order val="18"/>
          <c:tx>
            <c:strRef>
              <c:f>CountiesPopulation!$E$20</c:f>
              <c:strCache>
                <c:ptCount val="1"/>
                <c:pt idx="0">
                  <c:v>SAN JUAN</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CountiesPopulation!$H$20:$R$20</c:f>
              <c:numCache>
                <c:formatCode>0</c:formatCode>
                <c:ptCount val="11"/>
                <c:pt idx="0">
                  <c:v>11400</c:v>
                </c:pt>
                <c:pt idx="1">
                  <c:v>12620</c:v>
                </c:pt>
                <c:pt idx="2">
                  <c:v>13920</c:v>
                </c:pt>
                <c:pt idx="3">
                  <c:v>14410</c:v>
                </c:pt>
                <c:pt idx="4">
                  <c:v>14571</c:v>
                </c:pt>
                <c:pt idx="5">
                  <c:v>14746</c:v>
                </c:pt>
                <c:pt idx="6">
                  <c:v>15644</c:v>
                </c:pt>
                <c:pt idx="7">
                  <c:v>15486</c:v>
                </c:pt>
                <c:pt idx="8">
                  <c:v>15191</c:v>
                </c:pt>
                <c:pt idx="9">
                  <c:v>15640</c:v>
                </c:pt>
                <c:pt idx="10">
                  <c:v>17099.99999999996</c:v>
                </c:pt>
              </c:numCache>
            </c:numRef>
          </c:val>
        </c:ser>
        <c:ser>
          <c:idx val="19"/>
          <c:order val="19"/>
          <c:tx>
            <c:strRef>
              <c:f>CountiesPopulation!$E$21</c:f>
              <c:strCache>
                <c:ptCount val="1"/>
                <c:pt idx="0">
                  <c:v>SANPETE</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CountiesPopulation!$H$21:$R$21</c:f>
              <c:numCache>
                <c:formatCode>0</c:formatCode>
                <c:ptCount val="11"/>
                <c:pt idx="0">
                  <c:v>16700</c:v>
                </c:pt>
                <c:pt idx="1">
                  <c:v>16260.000000000002</c:v>
                </c:pt>
                <c:pt idx="2">
                  <c:v>19340</c:v>
                </c:pt>
                <c:pt idx="3">
                  <c:v>22760</c:v>
                </c:pt>
                <c:pt idx="4">
                  <c:v>25454</c:v>
                </c:pt>
                <c:pt idx="5">
                  <c:v>27822</c:v>
                </c:pt>
                <c:pt idx="6">
                  <c:v>31637.000000000004</c:v>
                </c:pt>
                <c:pt idx="7">
                  <c:v>35279.000000000015</c:v>
                </c:pt>
                <c:pt idx="8">
                  <c:v>37879</c:v>
                </c:pt>
                <c:pt idx="9">
                  <c:v>40689.000000000015</c:v>
                </c:pt>
                <c:pt idx="10">
                  <c:v>45494.000000000073</c:v>
                </c:pt>
              </c:numCache>
            </c:numRef>
          </c:val>
        </c:ser>
        <c:ser>
          <c:idx val="20"/>
          <c:order val="20"/>
          <c:tx>
            <c:strRef>
              <c:f>CountiesPopulation!$E$22</c:f>
              <c:strCache>
                <c:ptCount val="1"/>
                <c:pt idx="0">
                  <c:v>SEVIER</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CountiesPopulation!$H$22:$R$22</c:f>
              <c:numCache>
                <c:formatCode>0</c:formatCode>
                <c:ptCount val="11"/>
                <c:pt idx="0">
                  <c:v>16000</c:v>
                </c:pt>
                <c:pt idx="1">
                  <c:v>15430</c:v>
                </c:pt>
                <c:pt idx="2">
                  <c:v>17170</c:v>
                </c:pt>
                <c:pt idx="3">
                  <c:v>18840</c:v>
                </c:pt>
                <c:pt idx="4">
                  <c:v>19649</c:v>
                </c:pt>
                <c:pt idx="5">
                  <c:v>20802</c:v>
                </c:pt>
                <c:pt idx="6">
                  <c:v>22380.000000000007</c:v>
                </c:pt>
                <c:pt idx="7">
                  <c:v>24328.999999999996</c:v>
                </c:pt>
                <c:pt idx="8">
                  <c:v>26142.000000000015</c:v>
                </c:pt>
                <c:pt idx="9">
                  <c:v>28240.999999999993</c:v>
                </c:pt>
                <c:pt idx="10">
                  <c:v>31349.000000000051</c:v>
                </c:pt>
              </c:numCache>
            </c:numRef>
          </c:val>
        </c:ser>
        <c:ser>
          <c:idx val="21"/>
          <c:order val="21"/>
          <c:tx>
            <c:strRef>
              <c:f>CountiesPopulation!$E$23</c:f>
              <c:strCache>
                <c:ptCount val="1"/>
                <c:pt idx="0">
                  <c:v>SUMMIT</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CountiesPopulation!$H$23:$R$23</c:f>
              <c:numCache>
                <c:formatCode>0</c:formatCode>
                <c:ptCount val="11"/>
                <c:pt idx="0">
                  <c:v>12900</c:v>
                </c:pt>
                <c:pt idx="1">
                  <c:v>15520</c:v>
                </c:pt>
                <c:pt idx="2">
                  <c:v>23290</c:v>
                </c:pt>
                <c:pt idx="3">
                  <c:v>29740</c:v>
                </c:pt>
                <c:pt idx="4">
                  <c:v>36283</c:v>
                </c:pt>
                <c:pt idx="5">
                  <c:v>36324</c:v>
                </c:pt>
                <c:pt idx="6">
                  <c:v>45490.999999999956</c:v>
                </c:pt>
                <c:pt idx="7">
                  <c:v>56889.999999999993</c:v>
                </c:pt>
                <c:pt idx="8">
                  <c:v>71433.000000000058</c:v>
                </c:pt>
                <c:pt idx="9">
                  <c:v>88334</c:v>
                </c:pt>
                <c:pt idx="10">
                  <c:v>107670.99999999997</c:v>
                </c:pt>
              </c:numCache>
            </c:numRef>
          </c:val>
        </c:ser>
        <c:ser>
          <c:idx val="22"/>
          <c:order val="22"/>
          <c:tx>
            <c:strRef>
              <c:f>CountiesPopulation!$E$24</c:f>
              <c:strCache>
                <c:ptCount val="1"/>
                <c:pt idx="0">
                  <c:v>TOOELE</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CountiesPopulation!$H$24:$R$24</c:f>
              <c:numCache>
                <c:formatCode>0</c:formatCode>
                <c:ptCount val="11"/>
                <c:pt idx="0">
                  <c:v>29000</c:v>
                </c:pt>
                <c:pt idx="1">
                  <c:v>26600</c:v>
                </c:pt>
                <c:pt idx="2">
                  <c:v>29260</c:v>
                </c:pt>
                <c:pt idx="3">
                  <c:v>40740</c:v>
                </c:pt>
                <c:pt idx="4">
                  <c:v>52133</c:v>
                </c:pt>
                <c:pt idx="5">
                  <c:v>58218</c:v>
                </c:pt>
                <c:pt idx="6">
                  <c:v>74877</c:v>
                </c:pt>
                <c:pt idx="7">
                  <c:v>99664</c:v>
                </c:pt>
                <c:pt idx="8">
                  <c:v>128348</c:v>
                </c:pt>
                <c:pt idx="9">
                  <c:v>157821</c:v>
                </c:pt>
                <c:pt idx="10">
                  <c:v>189156</c:v>
                </c:pt>
              </c:numCache>
            </c:numRef>
          </c:val>
        </c:ser>
        <c:ser>
          <c:idx val="23"/>
          <c:order val="23"/>
          <c:tx>
            <c:strRef>
              <c:f>CountiesPopulation!$E$25</c:f>
              <c:strCache>
                <c:ptCount val="1"/>
                <c:pt idx="0">
                  <c:v>UINTAH</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CountiesPopulation!$H$25:$R$25</c:f>
              <c:numCache>
                <c:formatCode>0</c:formatCode>
                <c:ptCount val="11"/>
                <c:pt idx="0">
                  <c:v>25400</c:v>
                </c:pt>
                <c:pt idx="1">
                  <c:v>22210</c:v>
                </c:pt>
                <c:pt idx="2">
                  <c:v>25000</c:v>
                </c:pt>
                <c:pt idx="3">
                  <c:v>25220</c:v>
                </c:pt>
                <c:pt idx="4">
                  <c:v>26883</c:v>
                </c:pt>
                <c:pt idx="5">
                  <c:v>32588</c:v>
                </c:pt>
                <c:pt idx="6">
                  <c:v>38982.000000000065</c:v>
                </c:pt>
                <c:pt idx="7">
                  <c:v>41099.000000000022</c:v>
                </c:pt>
                <c:pt idx="8">
                  <c:v>42689.999999999985</c:v>
                </c:pt>
                <c:pt idx="9">
                  <c:v>46290.999999999956</c:v>
                </c:pt>
                <c:pt idx="10">
                  <c:v>50174.000000000015</c:v>
                </c:pt>
              </c:numCache>
            </c:numRef>
          </c:val>
        </c:ser>
        <c:ser>
          <c:idx val="24"/>
          <c:order val="24"/>
          <c:tx>
            <c:strRef>
              <c:f>CountiesPopulation!$E$26</c:f>
              <c:strCache>
                <c:ptCount val="1"/>
                <c:pt idx="0">
                  <c:v>UTAH</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CountiesPopulation!$H$26:$R$26</c:f>
              <c:numCache>
                <c:formatCode>0</c:formatCode>
                <c:ptCount val="11"/>
                <c:pt idx="0">
                  <c:v>237600</c:v>
                </c:pt>
                <c:pt idx="1">
                  <c:v>263590</c:v>
                </c:pt>
                <c:pt idx="2">
                  <c:v>298790</c:v>
                </c:pt>
                <c:pt idx="3">
                  <c:v>368540</c:v>
                </c:pt>
                <c:pt idx="4">
                  <c:v>456073</c:v>
                </c:pt>
                <c:pt idx="5">
                  <c:v>516564</c:v>
                </c:pt>
                <c:pt idx="6">
                  <c:v>668564.4150269489</c:v>
                </c:pt>
                <c:pt idx="7">
                  <c:v>833100.62797749974</c:v>
                </c:pt>
                <c:pt idx="8">
                  <c:v>1019828.0079366664</c:v>
                </c:pt>
                <c:pt idx="9">
                  <c:v>1216695</c:v>
                </c:pt>
                <c:pt idx="10">
                  <c:v>1398074.3697369846</c:v>
                </c:pt>
              </c:numCache>
            </c:numRef>
          </c:val>
        </c:ser>
        <c:ser>
          <c:idx val="25"/>
          <c:order val="25"/>
          <c:tx>
            <c:strRef>
              <c:f>CountiesPopulation!$E$27</c:f>
              <c:strCache>
                <c:ptCount val="1"/>
                <c:pt idx="0">
                  <c:v>WASATCH</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CountiesPopulation!$H$27:$R$27</c:f>
              <c:numCache>
                <c:formatCode>0</c:formatCode>
                <c:ptCount val="11"/>
                <c:pt idx="0">
                  <c:v>9600</c:v>
                </c:pt>
                <c:pt idx="1">
                  <c:v>10090</c:v>
                </c:pt>
                <c:pt idx="2">
                  <c:v>11760</c:v>
                </c:pt>
                <c:pt idx="3">
                  <c:v>15220</c:v>
                </c:pt>
                <c:pt idx="4">
                  <c:v>19999</c:v>
                </c:pt>
                <c:pt idx="5">
                  <c:v>23530</c:v>
                </c:pt>
                <c:pt idx="6">
                  <c:v>32741.000000000025</c:v>
                </c:pt>
                <c:pt idx="7">
                  <c:v>44549.000000000073</c:v>
                </c:pt>
                <c:pt idx="8">
                  <c:v>59158.999999999978</c:v>
                </c:pt>
                <c:pt idx="9">
                  <c:v>76389.000000000029</c:v>
                </c:pt>
                <c:pt idx="10">
                  <c:v>96695.999999999942</c:v>
                </c:pt>
              </c:numCache>
            </c:numRef>
          </c:val>
        </c:ser>
        <c:ser>
          <c:idx val="26"/>
          <c:order val="26"/>
          <c:tx>
            <c:strRef>
              <c:f>CountiesPopulation!$E$28</c:f>
              <c:strCache>
                <c:ptCount val="1"/>
                <c:pt idx="0">
                  <c:v>WASHINGTON</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CountiesPopulation!$H$28:$R$28</c:f>
              <c:numCache>
                <c:formatCode>0</c:formatCode>
                <c:ptCount val="11"/>
                <c:pt idx="0">
                  <c:v>35600</c:v>
                </c:pt>
                <c:pt idx="1">
                  <c:v>48560</c:v>
                </c:pt>
                <c:pt idx="2">
                  <c:v>70610</c:v>
                </c:pt>
                <c:pt idx="3">
                  <c:v>90350</c:v>
                </c:pt>
                <c:pt idx="4">
                  <c:v>127127</c:v>
                </c:pt>
                <c:pt idx="5">
                  <c:v>138115</c:v>
                </c:pt>
                <c:pt idx="6">
                  <c:v>196761.99999999956</c:v>
                </c:pt>
                <c:pt idx="7">
                  <c:v>280557.99999999994</c:v>
                </c:pt>
                <c:pt idx="8">
                  <c:v>371743.00000000017</c:v>
                </c:pt>
                <c:pt idx="9">
                  <c:v>472567.00000000035</c:v>
                </c:pt>
                <c:pt idx="10">
                  <c:v>581731.00000000023</c:v>
                </c:pt>
              </c:numCache>
            </c:numRef>
          </c:val>
        </c:ser>
        <c:ser>
          <c:idx val="27"/>
          <c:order val="27"/>
          <c:tx>
            <c:strRef>
              <c:f>CountiesPopulation!$E$29</c:f>
              <c:strCache>
                <c:ptCount val="1"/>
                <c:pt idx="0">
                  <c:v>WAYNE</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CountiesPopulation!$H$29:$R$29</c:f>
              <c:numCache>
                <c:formatCode>0</c:formatCode>
                <c:ptCount val="11"/>
                <c:pt idx="0">
                  <c:v>2200</c:v>
                </c:pt>
                <c:pt idx="1">
                  <c:v>2180</c:v>
                </c:pt>
                <c:pt idx="2">
                  <c:v>2300</c:v>
                </c:pt>
                <c:pt idx="3">
                  <c:v>2510</c:v>
                </c:pt>
                <c:pt idx="4">
                  <c:v>2504</c:v>
                </c:pt>
                <c:pt idx="5">
                  <c:v>2778</c:v>
                </c:pt>
                <c:pt idx="6">
                  <c:v>2844.9999999999959</c:v>
                </c:pt>
                <c:pt idx="7">
                  <c:v>3508.0000000000018</c:v>
                </c:pt>
                <c:pt idx="8">
                  <c:v>4411.9999999999991</c:v>
                </c:pt>
                <c:pt idx="9">
                  <c:v>5326</c:v>
                </c:pt>
                <c:pt idx="10">
                  <c:v>6424.0000000000073</c:v>
                </c:pt>
              </c:numCache>
            </c:numRef>
          </c:val>
        </c:ser>
        <c:ser>
          <c:idx val="28"/>
          <c:order val="28"/>
          <c:tx>
            <c:strRef>
              <c:f>CountiesPopulation!$E$30</c:f>
              <c:strCache>
                <c:ptCount val="1"/>
                <c:pt idx="0">
                  <c:v>WEBER</c:v>
                </c:pt>
              </c:strCache>
            </c:strRef>
          </c:tx>
          <c:invertIfNegative val="0"/>
          <c:cat>
            <c:strRef>
              <c:f>CountiesPopulation!$H$1:$R$1</c:f>
              <c:strCache>
                <c:ptCount val="11"/>
                <c:pt idx="0">
                  <c:v>1985</c:v>
                </c:pt>
                <c:pt idx="1">
                  <c:v>1990</c:v>
                </c:pt>
                <c:pt idx="2">
                  <c:v>1995</c:v>
                </c:pt>
                <c:pt idx="3">
                  <c:v>2000</c:v>
                </c:pt>
                <c:pt idx="4">
                  <c:v>2005</c:v>
                </c:pt>
                <c:pt idx="5">
                  <c:v>2010</c:v>
                </c:pt>
                <c:pt idx="6">
                  <c:v>2020</c:v>
                </c:pt>
                <c:pt idx="7">
                  <c:v>2030</c:v>
                </c:pt>
                <c:pt idx="8">
                  <c:v>2040</c:v>
                </c:pt>
                <c:pt idx="9">
                  <c:v>2050</c:v>
                </c:pt>
                <c:pt idx="10">
                  <c:v>2060</c:v>
                </c:pt>
              </c:strCache>
            </c:strRef>
          </c:cat>
          <c:val>
            <c:numRef>
              <c:f>CountiesPopulation!$H$30:$R$30</c:f>
              <c:numCache>
                <c:formatCode>0</c:formatCode>
                <c:ptCount val="11"/>
                <c:pt idx="0">
                  <c:v>156900</c:v>
                </c:pt>
                <c:pt idx="1">
                  <c:v>158330</c:v>
                </c:pt>
                <c:pt idx="2">
                  <c:v>175560</c:v>
                </c:pt>
                <c:pt idx="3">
                  <c:v>196530</c:v>
                </c:pt>
                <c:pt idx="4">
                  <c:v>213684</c:v>
                </c:pt>
                <c:pt idx="5">
                  <c:v>217162</c:v>
                </c:pt>
                <c:pt idx="6">
                  <c:v>242810.33806298493</c:v>
                </c:pt>
                <c:pt idx="7">
                  <c:v>282681.11621582141</c:v>
                </c:pt>
                <c:pt idx="8">
                  <c:v>328601.33970877947</c:v>
                </c:pt>
                <c:pt idx="9">
                  <c:v>368873.02319269022</c:v>
                </c:pt>
                <c:pt idx="10">
                  <c:v>410255.05111059628</c:v>
                </c:pt>
              </c:numCache>
            </c:numRef>
          </c:val>
        </c:ser>
        <c:dLbls>
          <c:showLegendKey val="0"/>
          <c:showVal val="0"/>
          <c:showCatName val="0"/>
          <c:showSerName val="0"/>
          <c:showPercent val="0"/>
          <c:showBubbleSize val="0"/>
        </c:dLbls>
        <c:gapWidth val="150"/>
        <c:overlap val="100"/>
        <c:axId val="188540032"/>
        <c:axId val="188541952"/>
      </c:barChart>
      <c:catAx>
        <c:axId val="188540032"/>
        <c:scaling>
          <c:orientation val="minMax"/>
        </c:scaling>
        <c:delete val="0"/>
        <c:axPos val="b"/>
        <c:title>
          <c:tx>
            <c:rich>
              <a:bodyPr/>
              <a:lstStyle/>
              <a:p>
                <a:pPr>
                  <a:defRPr/>
                </a:pPr>
                <a:r>
                  <a:rPr lang="en-US" dirty="0"/>
                  <a:t>Year</a:t>
                </a:r>
              </a:p>
            </c:rich>
          </c:tx>
          <c:layout/>
          <c:overlay val="0"/>
        </c:title>
        <c:majorTickMark val="out"/>
        <c:minorTickMark val="none"/>
        <c:tickLblPos val="nextTo"/>
        <c:crossAx val="188541952"/>
        <c:crosses val="autoZero"/>
        <c:auto val="1"/>
        <c:lblAlgn val="ctr"/>
        <c:lblOffset val="100"/>
        <c:noMultiLvlLbl val="0"/>
      </c:catAx>
      <c:valAx>
        <c:axId val="188541952"/>
        <c:scaling>
          <c:orientation val="minMax"/>
        </c:scaling>
        <c:delete val="0"/>
        <c:axPos val="l"/>
        <c:majorGridlines/>
        <c:title>
          <c:tx>
            <c:rich>
              <a:bodyPr rot="-5400000" vert="horz"/>
              <a:lstStyle/>
              <a:p>
                <a:pPr>
                  <a:defRPr/>
                </a:pPr>
                <a:r>
                  <a:rPr lang="en-US" dirty="0"/>
                  <a:t>Population</a:t>
                </a:r>
              </a:p>
            </c:rich>
          </c:tx>
          <c:layout/>
          <c:overlay val="0"/>
        </c:title>
        <c:numFmt formatCode="#,##0" sourceLinked="0"/>
        <c:majorTickMark val="out"/>
        <c:minorTickMark val="none"/>
        <c:tickLblPos val="nextTo"/>
        <c:crossAx val="188540032"/>
        <c:crosses val="autoZero"/>
        <c:crossBetween val="between"/>
      </c:valAx>
      <c:spPr>
        <a:solidFill>
          <a:schemeClr val="tx1"/>
        </a:solidFill>
      </c:spPr>
    </c:plotArea>
    <c:legend>
      <c:legendPos val="b"/>
      <c:layout>
        <c:manualLayout>
          <c:xMode val="edge"/>
          <c:yMode val="edge"/>
          <c:x val="2.4320866141732286E-2"/>
          <c:y val="0.90573972981811779"/>
          <c:w val="0.9263582677165354"/>
          <c:h val="8.1480717466227259E-2"/>
        </c:manualLayout>
      </c:layout>
      <c:overlay val="0"/>
      <c:txPr>
        <a:bodyPr/>
        <a:lstStyle/>
        <a:p>
          <a:pPr>
            <a:defRPr sz="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[Project Water Use.xlsx]Sheet2!PivotTable1</c:name>
    <c:fmtId val="5"/>
  </c:pivotSource>
  <c:chart>
    <c:title>
      <c:tx>
        <c:rich>
          <a:bodyPr/>
          <a:lstStyle/>
          <a:p>
            <a:pPr>
              <a:defRPr/>
            </a:pPr>
            <a:r>
              <a:rPr lang="en-US" dirty="0" smtClean="0"/>
              <a:t>Domestic Water Use</a:t>
            </a:r>
            <a:endParaRPr lang="en-US" dirty="0"/>
          </a:p>
        </c:rich>
      </c:tx>
      <c:layout/>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
        <c:idx val="42"/>
        <c:marker>
          <c:symbol val="none"/>
        </c:marker>
      </c:pivotFmt>
      <c:pivotFmt>
        <c:idx val="43"/>
        <c:marker>
          <c:symbol val="none"/>
        </c:marker>
      </c:pivotFmt>
      <c:pivotFmt>
        <c:idx val="44"/>
        <c:marker>
          <c:symbol val="none"/>
        </c:marker>
      </c:pivotFmt>
      <c:pivotFmt>
        <c:idx val="45"/>
        <c:marker>
          <c:symbol val="none"/>
        </c:marker>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marker>
          <c:symbol val="none"/>
        </c:marker>
      </c:pivotFmt>
      <c:pivotFmt>
        <c:idx val="51"/>
        <c:marker>
          <c:symbol val="none"/>
        </c:marker>
      </c:pivotFmt>
      <c:pivotFmt>
        <c:idx val="52"/>
        <c:marker>
          <c:symbol val="none"/>
        </c:marker>
      </c:pivotFmt>
      <c:pivotFmt>
        <c:idx val="53"/>
        <c:marker>
          <c:symbol val="none"/>
        </c:marker>
      </c:pivotFmt>
      <c:pivotFmt>
        <c:idx val="54"/>
        <c:marker>
          <c:symbol val="none"/>
        </c:marker>
      </c:pivotFmt>
      <c:pivotFmt>
        <c:idx val="55"/>
        <c:marker>
          <c:symbol val="none"/>
        </c:marker>
      </c:pivotFmt>
      <c:pivotFmt>
        <c:idx val="56"/>
        <c:marker>
          <c:symbol val="none"/>
        </c:marker>
      </c:pivotFmt>
      <c:pivotFmt>
        <c:idx val="57"/>
        <c:marker>
          <c:symbol val="none"/>
        </c:marker>
      </c:pivotFmt>
      <c:pivotFmt>
        <c:idx val="58"/>
        <c:marker>
          <c:symbol val="none"/>
        </c:marker>
      </c:pivotFmt>
      <c:pivotFmt>
        <c:idx val="59"/>
        <c:marker>
          <c:symbol val="none"/>
        </c:marker>
      </c:pivotFmt>
      <c:pivotFmt>
        <c:idx val="60"/>
        <c:marker>
          <c:symbol val="none"/>
        </c:marker>
      </c:pivotFmt>
      <c:pivotFmt>
        <c:idx val="61"/>
        <c:marker>
          <c:symbol val="none"/>
        </c:marker>
      </c:pivotFmt>
      <c:pivotFmt>
        <c:idx val="62"/>
        <c:marker>
          <c:symbol val="none"/>
        </c:marker>
      </c:pivotFmt>
      <c:pivotFmt>
        <c:idx val="63"/>
        <c:marker>
          <c:symbol val="none"/>
        </c:marker>
      </c:pivotFmt>
      <c:pivotFmt>
        <c:idx val="64"/>
        <c:marker>
          <c:symbol val="none"/>
        </c:marker>
      </c:pivotFmt>
      <c:pivotFmt>
        <c:idx val="65"/>
        <c:marker>
          <c:symbol val="none"/>
        </c:marker>
      </c:pivotFmt>
      <c:pivotFmt>
        <c:idx val="66"/>
        <c:marker>
          <c:symbol val="none"/>
        </c:marker>
      </c:pivotFmt>
      <c:pivotFmt>
        <c:idx val="67"/>
        <c:marker>
          <c:symbol val="none"/>
        </c:marker>
      </c:pivotFmt>
      <c:pivotFmt>
        <c:idx val="68"/>
        <c:marker>
          <c:symbol val="none"/>
        </c:marker>
      </c:pivotFmt>
      <c:pivotFmt>
        <c:idx val="69"/>
        <c:marker>
          <c:symbol val="none"/>
        </c:marker>
      </c:pivotFmt>
      <c:pivotFmt>
        <c:idx val="70"/>
        <c:marker>
          <c:symbol val="none"/>
        </c:marker>
      </c:pivotFmt>
      <c:pivotFmt>
        <c:idx val="71"/>
        <c:marker>
          <c:symbol val="none"/>
        </c:marker>
      </c:pivotFmt>
      <c:pivotFmt>
        <c:idx val="72"/>
        <c:marker>
          <c:symbol val="none"/>
        </c:marker>
      </c:pivotFmt>
      <c:pivotFmt>
        <c:idx val="73"/>
        <c:marker>
          <c:symbol val="none"/>
        </c:marker>
      </c:pivotFmt>
      <c:pivotFmt>
        <c:idx val="74"/>
        <c:marker>
          <c:symbol val="none"/>
        </c:marker>
      </c:pivotFmt>
      <c:pivotFmt>
        <c:idx val="75"/>
        <c:marker>
          <c:symbol val="none"/>
        </c:marker>
      </c:pivotFmt>
      <c:pivotFmt>
        <c:idx val="76"/>
        <c:marker>
          <c:symbol val="none"/>
        </c:marker>
      </c:pivotFmt>
      <c:pivotFmt>
        <c:idx val="77"/>
        <c:marker>
          <c:symbol val="none"/>
        </c:marker>
      </c:pivotFmt>
      <c:pivotFmt>
        <c:idx val="78"/>
        <c:marker>
          <c:symbol val="none"/>
        </c:marker>
      </c:pivotFmt>
      <c:pivotFmt>
        <c:idx val="79"/>
        <c:marker>
          <c:symbol val="none"/>
        </c:marker>
      </c:pivotFmt>
      <c:pivotFmt>
        <c:idx val="80"/>
        <c:marker>
          <c:symbol val="none"/>
        </c:marker>
      </c:pivotFmt>
      <c:pivotFmt>
        <c:idx val="81"/>
        <c:marker>
          <c:symbol val="none"/>
        </c:marker>
      </c:pivotFmt>
      <c:pivotFmt>
        <c:idx val="82"/>
        <c:marker>
          <c:symbol val="none"/>
        </c:marker>
      </c:pivotFmt>
      <c:pivotFmt>
        <c:idx val="83"/>
        <c:marker>
          <c:symbol val="none"/>
        </c:marker>
      </c:pivotFmt>
      <c:pivotFmt>
        <c:idx val="84"/>
        <c:marker>
          <c:symbol val="none"/>
        </c:marker>
      </c:pivotFmt>
      <c:pivotFmt>
        <c:idx val="85"/>
        <c:marker>
          <c:symbol val="none"/>
        </c:marker>
      </c:pivotFmt>
      <c:pivotFmt>
        <c:idx val="86"/>
        <c:marker>
          <c:symbol val="none"/>
        </c:marker>
      </c:pivotFmt>
      <c:pivotFmt>
        <c:idx val="87"/>
        <c:marker>
          <c:symbol val="none"/>
        </c:marker>
      </c:pivotFmt>
    </c:pivotFmts>
    <c:plotArea>
      <c:layout/>
      <c:barChart>
        <c:barDir val="col"/>
        <c:grouping val="stacked"/>
        <c:varyColors val="0"/>
        <c:ser>
          <c:idx val="0"/>
          <c:order val="0"/>
          <c:tx>
            <c:strRef>
              <c:f>Sheet2!$B$1:$B$2</c:f>
              <c:strCache>
                <c:ptCount val="1"/>
                <c:pt idx="0">
                  <c:v>Beaver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Sheet2!$B$3:$B$9</c:f>
              <c:numCache>
                <c:formatCode>General</c:formatCode>
                <c:ptCount val="6"/>
                <c:pt idx="0">
                  <c:v>79</c:v>
                </c:pt>
                <c:pt idx="1">
                  <c:v>167</c:v>
                </c:pt>
                <c:pt idx="2">
                  <c:v>163</c:v>
                </c:pt>
                <c:pt idx="3">
                  <c:v>283</c:v>
                </c:pt>
                <c:pt idx="4">
                  <c:v>270</c:v>
                </c:pt>
                <c:pt idx="5">
                  <c:v>171</c:v>
                </c:pt>
              </c:numCache>
            </c:numRef>
          </c:val>
        </c:ser>
        <c:ser>
          <c:idx val="1"/>
          <c:order val="1"/>
          <c:tx>
            <c:strRef>
              <c:f>Sheet2!$C$1:$C$2</c:f>
              <c:strCache>
                <c:ptCount val="1"/>
                <c:pt idx="0">
                  <c:v>Box Elder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Sheet2!$C$3:$C$9</c:f>
              <c:numCache>
                <c:formatCode>General</c:formatCode>
                <c:ptCount val="6"/>
                <c:pt idx="0">
                  <c:v>69</c:v>
                </c:pt>
                <c:pt idx="1">
                  <c:v>69</c:v>
                </c:pt>
                <c:pt idx="2">
                  <c:v>70</c:v>
                </c:pt>
                <c:pt idx="3">
                  <c:v>284</c:v>
                </c:pt>
                <c:pt idx="4">
                  <c:v>207</c:v>
                </c:pt>
                <c:pt idx="5">
                  <c:v>168</c:v>
                </c:pt>
              </c:numCache>
            </c:numRef>
          </c:val>
        </c:ser>
        <c:ser>
          <c:idx val="2"/>
          <c:order val="2"/>
          <c:tx>
            <c:strRef>
              <c:f>Sheet2!$D$1:$D$2</c:f>
              <c:strCache>
                <c:ptCount val="1"/>
                <c:pt idx="0">
                  <c:v>Cache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Sheet2!$D$3:$D$9</c:f>
              <c:numCache>
                <c:formatCode>General</c:formatCode>
                <c:ptCount val="6"/>
                <c:pt idx="0">
                  <c:v>76</c:v>
                </c:pt>
                <c:pt idx="1">
                  <c:v>80</c:v>
                </c:pt>
                <c:pt idx="2">
                  <c:v>79</c:v>
                </c:pt>
                <c:pt idx="3">
                  <c:v>284</c:v>
                </c:pt>
                <c:pt idx="4">
                  <c:v>213</c:v>
                </c:pt>
                <c:pt idx="5">
                  <c:v>167</c:v>
                </c:pt>
              </c:numCache>
            </c:numRef>
          </c:val>
        </c:ser>
        <c:ser>
          <c:idx val="3"/>
          <c:order val="3"/>
          <c:tx>
            <c:strRef>
              <c:f>Sheet2!$E$1:$E$2</c:f>
              <c:strCache>
                <c:ptCount val="1"/>
                <c:pt idx="0">
                  <c:v>Carbon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Sheet2!$E$3:$E$9</c:f>
              <c:numCache>
                <c:formatCode>General</c:formatCode>
                <c:ptCount val="6"/>
                <c:pt idx="0">
                  <c:v>79</c:v>
                </c:pt>
                <c:pt idx="1">
                  <c:v>78</c:v>
                </c:pt>
                <c:pt idx="2">
                  <c:v>81</c:v>
                </c:pt>
                <c:pt idx="3">
                  <c:v>281</c:v>
                </c:pt>
                <c:pt idx="4">
                  <c:v>288</c:v>
                </c:pt>
                <c:pt idx="5">
                  <c:v>155</c:v>
                </c:pt>
              </c:numCache>
            </c:numRef>
          </c:val>
        </c:ser>
        <c:ser>
          <c:idx val="4"/>
          <c:order val="4"/>
          <c:tx>
            <c:strRef>
              <c:f>Sheet2!$F$1:$F$2</c:f>
              <c:strCache>
                <c:ptCount val="1"/>
                <c:pt idx="0">
                  <c:v>Daggett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Sheet2!$F$3:$F$9</c:f>
              <c:numCache>
                <c:formatCode>General</c:formatCode>
                <c:ptCount val="6"/>
                <c:pt idx="0">
                  <c:v>143</c:v>
                </c:pt>
                <c:pt idx="1">
                  <c:v>158</c:v>
                </c:pt>
                <c:pt idx="2">
                  <c:v>111</c:v>
                </c:pt>
                <c:pt idx="3">
                  <c:v>286</c:v>
                </c:pt>
                <c:pt idx="4">
                  <c:v>1233</c:v>
                </c:pt>
                <c:pt idx="5">
                  <c:v>173</c:v>
                </c:pt>
              </c:numCache>
            </c:numRef>
          </c:val>
        </c:ser>
        <c:ser>
          <c:idx val="5"/>
          <c:order val="5"/>
          <c:tx>
            <c:strRef>
              <c:f>Sheet2!$G$1:$G$2</c:f>
              <c:strCache>
                <c:ptCount val="1"/>
                <c:pt idx="0">
                  <c:v>Davis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Sheet2!$G$3:$G$9</c:f>
              <c:numCache>
                <c:formatCode>General</c:formatCode>
                <c:ptCount val="6"/>
                <c:pt idx="0">
                  <c:v>366</c:v>
                </c:pt>
                <c:pt idx="1">
                  <c:v>367</c:v>
                </c:pt>
                <c:pt idx="2">
                  <c:v>225</c:v>
                </c:pt>
                <c:pt idx="3">
                  <c:v>286</c:v>
                </c:pt>
                <c:pt idx="4">
                  <c:v>264</c:v>
                </c:pt>
                <c:pt idx="5">
                  <c:v>168</c:v>
                </c:pt>
              </c:numCache>
            </c:numRef>
          </c:val>
        </c:ser>
        <c:ser>
          <c:idx val="6"/>
          <c:order val="6"/>
          <c:tx>
            <c:strRef>
              <c:f>Sheet2!$H$1:$H$2</c:f>
              <c:strCache>
                <c:ptCount val="1"/>
                <c:pt idx="0">
                  <c:v>Duchesne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Sheet2!$H$3:$H$9</c:f>
              <c:numCache>
                <c:formatCode>General</c:formatCode>
                <c:ptCount val="6"/>
                <c:pt idx="0">
                  <c:v>73</c:v>
                </c:pt>
                <c:pt idx="1">
                  <c:v>71</c:v>
                </c:pt>
                <c:pt idx="2">
                  <c:v>76</c:v>
                </c:pt>
                <c:pt idx="3">
                  <c:v>283</c:v>
                </c:pt>
                <c:pt idx="4">
                  <c:v>202</c:v>
                </c:pt>
                <c:pt idx="5">
                  <c:v>167</c:v>
                </c:pt>
              </c:numCache>
            </c:numRef>
          </c:val>
        </c:ser>
        <c:ser>
          <c:idx val="7"/>
          <c:order val="7"/>
          <c:tx>
            <c:strRef>
              <c:f>Sheet2!$I$1:$I$2</c:f>
              <c:strCache>
                <c:ptCount val="1"/>
                <c:pt idx="0">
                  <c:v>Emery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Sheet2!$I$3:$I$9</c:f>
              <c:numCache>
                <c:formatCode>General</c:formatCode>
                <c:ptCount val="6"/>
                <c:pt idx="0">
                  <c:v>49</c:v>
                </c:pt>
                <c:pt idx="1">
                  <c:v>57</c:v>
                </c:pt>
                <c:pt idx="2">
                  <c:v>111</c:v>
                </c:pt>
                <c:pt idx="3">
                  <c:v>323</c:v>
                </c:pt>
                <c:pt idx="4">
                  <c:v>2195</c:v>
                </c:pt>
                <c:pt idx="5">
                  <c:v>177</c:v>
                </c:pt>
              </c:numCache>
            </c:numRef>
          </c:val>
        </c:ser>
        <c:ser>
          <c:idx val="8"/>
          <c:order val="8"/>
          <c:tx>
            <c:strRef>
              <c:f>Sheet2!$J$1:$J$2</c:f>
              <c:strCache>
                <c:ptCount val="1"/>
                <c:pt idx="0">
                  <c:v>Garfield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Sheet2!$J$3:$J$9</c:f>
              <c:numCache>
                <c:formatCode>General</c:formatCode>
                <c:ptCount val="6"/>
                <c:pt idx="0">
                  <c:v>77</c:v>
                </c:pt>
                <c:pt idx="1">
                  <c:v>86</c:v>
                </c:pt>
                <c:pt idx="2">
                  <c:v>43</c:v>
                </c:pt>
                <c:pt idx="3">
                  <c:v>282</c:v>
                </c:pt>
                <c:pt idx="4">
                  <c:v>290</c:v>
                </c:pt>
                <c:pt idx="5">
                  <c:v>171</c:v>
                </c:pt>
              </c:numCache>
            </c:numRef>
          </c:val>
        </c:ser>
        <c:ser>
          <c:idx val="9"/>
          <c:order val="9"/>
          <c:tx>
            <c:strRef>
              <c:f>Sheet2!$K$1:$K$2</c:f>
              <c:strCache>
                <c:ptCount val="1"/>
                <c:pt idx="0">
                  <c:v>Grand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Sheet2!$K$3:$K$9</c:f>
              <c:numCache>
                <c:formatCode>General</c:formatCode>
                <c:ptCount val="6"/>
                <c:pt idx="0">
                  <c:v>0</c:v>
                </c:pt>
                <c:pt idx="1">
                  <c:v>82</c:v>
                </c:pt>
                <c:pt idx="2">
                  <c:v>23</c:v>
                </c:pt>
                <c:pt idx="3">
                  <c:v>280</c:v>
                </c:pt>
                <c:pt idx="4">
                  <c:v>175</c:v>
                </c:pt>
                <c:pt idx="5">
                  <c:v>175</c:v>
                </c:pt>
              </c:numCache>
            </c:numRef>
          </c:val>
        </c:ser>
        <c:ser>
          <c:idx val="10"/>
          <c:order val="10"/>
          <c:tx>
            <c:strRef>
              <c:f>Sheet2!$L$1:$L$2</c:f>
              <c:strCache>
                <c:ptCount val="1"/>
                <c:pt idx="0">
                  <c:v>Iron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Sheet2!$L$3:$L$9</c:f>
              <c:numCache>
                <c:formatCode>General</c:formatCode>
                <c:ptCount val="6"/>
                <c:pt idx="0">
                  <c:v>75</c:v>
                </c:pt>
                <c:pt idx="1">
                  <c:v>76</c:v>
                </c:pt>
                <c:pt idx="2">
                  <c:v>78</c:v>
                </c:pt>
                <c:pt idx="3">
                  <c:v>285</c:v>
                </c:pt>
                <c:pt idx="4">
                  <c:v>194</c:v>
                </c:pt>
                <c:pt idx="5">
                  <c:v>166</c:v>
                </c:pt>
              </c:numCache>
            </c:numRef>
          </c:val>
        </c:ser>
        <c:ser>
          <c:idx val="11"/>
          <c:order val="11"/>
          <c:tx>
            <c:strRef>
              <c:f>Sheet2!$M$1:$M$2</c:f>
              <c:strCache>
                <c:ptCount val="1"/>
                <c:pt idx="0">
                  <c:v>Juab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Sheet2!$M$3:$M$9</c:f>
              <c:numCache>
                <c:formatCode>General</c:formatCode>
                <c:ptCount val="6"/>
                <c:pt idx="0">
                  <c:v>64</c:v>
                </c:pt>
                <c:pt idx="1">
                  <c:v>69</c:v>
                </c:pt>
                <c:pt idx="2">
                  <c:v>119</c:v>
                </c:pt>
                <c:pt idx="3">
                  <c:v>292</c:v>
                </c:pt>
                <c:pt idx="4">
                  <c:v>228</c:v>
                </c:pt>
                <c:pt idx="5">
                  <c:v>165</c:v>
                </c:pt>
              </c:numCache>
            </c:numRef>
          </c:val>
        </c:ser>
        <c:ser>
          <c:idx val="12"/>
          <c:order val="12"/>
          <c:tx>
            <c:strRef>
              <c:f>Sheet2!$N$1:$N$2</c:f>
              <c:strCache>
                <c:ptCount val="1"/>
                <c:pt idx="0">
                  <c:v>Kane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Sheet2!$N$3:$N$9</c:f>
              <c:numCache>
                <c:formatCode>General</c:formatCode>
                <c:ptCount val="6"/>
                <c:pt idx="0">
                  <c:v>55</c:v>
                </c:pt>
                <c:pt idx="1">
                  <c:v>56</c:v>
                </c:pt>
                <c:pt idx="2">
                  <c:v>100</c:v>
                </c:pt>
                <c:pt idx="3">
                  <c:v>323</c:v>
                </c:pt>
                <c:pt idx="4">
                  <c:v>313</c:v>
                </c:pt>
                <c:pt idx="5">
                  <c:v>196</c:v>
                </c:pt>
              </c:numCache>
            </c:numRef>
          </c:val>
        </c:ser>
        <c:ser>
          <c:idx val="13"/>
          <c:order val="13"/>
          <c:tx>
            <c:strRef>
              <c:f>Sheet2!$O$1:$O$2</c:f>
              <c:strCache>
                <c:ptCount val="1"/>
                <c:pt idx="0">
                  <c:v>Millard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Sheet2!$O$3:$O$9</c:f>
              <c:numCache>
                <c:formatCode>General</c:formatCode>
                <c:ptCount val="6"/>
                <c:pt idx="0">
                  <c:v>75</c:v>
                </c:pt>
                <c:pt idx="1">
                  <c:v>75</c:v>
                </c:pt>
                <c:pt idx="2">
                  <c:v>98</c:v>
                </c:pt>
                <c:pt idx="3">
                  <c:v>285</c:v>
                </c:pt>
                <c:pt idx="4">
                  <c:v>294</c:v>
                </c:pt>
                <c:pt idx="5">
                  <c:v>165</c:v>
                </c:pt>
              </c:numCache>
            </c:numRef>
          </c:val>
        </c:ser>
        <c:ser>
          <c:idx val="14"/>
          <c:order val="14"/>
          <c:tx>
            <c:strRef>
              <c:f>Sheet2!$P$1:$P$2</c:f>
              <c:strCache>
                <c:ptCount val="1"/>
                <c:pt idx="0">
                  <c:v>Morgan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Sheet2!$P$3:$P$9</c:f>
              <c:numCache>
                <c:formatCode>General</c:formatCode>
                <c:ptCount val="6"/>
                <c:pt idx="0">
                  <c:v>80</c:v>
                </c:pt>
                <c:pt idx="1">
                  <c:v>78</c:v>
                </c:pt>
                <c:pt idx="2">
                  <c:v>79</c:v>
                </c:pt>
                <c:pt idx="3">
                  <c:v>285</c:v>
                </c:pt>
                <c:pt idx="4">
                  <c:v>175</c:v>
                </c:pt>
                <c:pt idx="5">
                  <c:v>167</c:v>
                </c:pt>
              </c:numCache>
            </c:numRef>
          </c:val>
        </c:ser>
        <c:ser>
          <c:idx val="15"/>
          <c:order val="15"/>
          <c:tx>
            <c:strRef>
              <c:f>Sheet2!$Q$1:$Q$2</c:f>
              <c:strCache>
                <c:ptCount val="1"/>
                <c:pt idx="0">
                  <c:v>Piute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Sheet2!$Q$3:$Q$9</c:f>
              <c:numCache>
                <c:formatCode>General</c:formatCode>
                <c:ptCount val="6"/>
                <c:pt idx="0">
                  <c:v>59</c:v>
                </c:pt>
                <c:pt idx="1">
                  <c:v>59</c:v>
                </c:pt>
                <c:pt idx="2">
                  <c:v>56</c:v>
                </c:pt>
                <c:pt idx="3">
                  <c:v>261</c:v>
                </c:pt>
                <c:pt idx="4">
                  <c:v>417</c:v>
                </c:pt>
                <c:pt idx="5">
                  <c:v>170</c:v>
                </c:pt>
              </c:numCache>
            </c:numRef>
          </c:val>
        </c:ser>
        <c:ser>
          <c:idx val="16"/>
          <c:order val="16"/>
          <c:tx>
            <c:strRef>
              <c:f>Sheet2!$R$1:$R$2</c:f>
              <c:strCache>
                <c:ptCount val="1"/>
                <c:pt idx="0">
                  <c:v>Rich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Sheet2!$R$3:$R$9</c:f>
              <c:numCache>
                <c:formatCode>General</c:formatCode>
                <c:ptCount val="6"/>
                <c:pt idx="0">
                  <c:v>73</c:v>
                </c:pt>
                <c:pt idx="1">
                  <c:v>67</c:v>
                </c:pt>
                <c:pt idx="2">
                  <c:v>70</c:v>
                </c:pt>
                <c:pt idx="3">
                  <c:v>286</c:v>
                </c:pt>
                <c:pt idx="4">
                  <c:v>352</c:v>
                </c:pt>
                <c:pt idx="5">
                  <c:v>166</c:v>
                </c:pt>
              </c:numCache>
            </c:numRef>
          </c:val>
        </c:ser>
        <c:ser>
          <c:idx val="17"/>
          <c:order val="17"/>
          <c:tx>
            <c:strRef>
              <c:f>Sheet2!$S$1:$S$2</c:f>
              <c:strCache>
                <c:ptCount val="1"/>
                <c:pt idx="0">
                  <c:v>Salt Lake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Sheet2!$S$3:$S$9</c:f>
              <c:numCache>
                <c:formatCode>General</c:formatCode>
                <c:ptCount val="6"/>
                <c:pt idx="0">
                  <c:v>75</c:v>
                </c:pt>
                <c:pt idx="1">
                  <c:v>68</c:v>
                </c:pt>
                <c:pt idx="2">
                  <c:v>68</c:v>
                </c:pt>
                <c:pt idx="3">
                  <c:v>283</c:v>
                </c:pt>
                <c:pt idx="4">
                  <c:v>144</c:v>
                </c:pt>
                <c:pt idx="5">
                  <c:v>165</c:v>
                </c:pt>
              </c:numCache>
            </c:numRef>
          </c:val>
        </c:ser>
        <c:ser>
          <c:idx val="18"/>
          <c:order val="18"/>
          <c:tx>
            <c:strRef>
              <c:f>Sheet2!$T$1:$T$2</c:f>
              <c:strCache>
                <c:ptCount val="1"/>
                <c:pt idx="0">
                  <c:v>San Juan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Sheet2!$T$3:$T$9</c:f>
              <c:numCache>
                <c:formatCode>General</c:formatCode>
                <c:ptCount val="6"/>
                <c:pt idx="0">
                  <c:v>54</c:v>
                </c:pt>
                <c:pt idx="1">
                  <c:v>53</c:v>
                </c:pt>
                <c:pt idx="2">
                  <c:v>52</c:v>
                </c:pt>
                <c:pt idx="3">
                  <c:v>285</c:v>
                </c:pt>
                <c:pt idx="4">
                  <c:v>149</c:v>
                </c:pt>
                <c:pt idx="5">
                  <c:v>167</c:v>
                </c:pt>
              </c:numCache>
            </c:numRef>
          </c:val>
        </c:ser>
        <c:ser>
          <c:idx val="19"/>
          <c:order val="19"/>
          <c:tx>
            <c:strRef>
              <c:f>Sheet2!$U$1:$U$2</c:f>
              <c:strCache>
                <c:ptCount val="1"/>
                <c:pt idx="0">
                  <c:v>Sanpete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Sheet2!$U$3:$U$9</c:f>
              <c:numCache>
                <c:formatCode>General</c:formatCode>
                <c:ptCount val="6"/>
                <c:pt idx="0">
                  <c:v>73</c:v>
                </c:pt>
                <c:pt idx="1">
                  <c:v>76</c:v>
                </c:pt>
                <c:pt idx="2">
                  <c:v>75</c:v>
                </c:pt>
                <c:pt idx="3">
                  <c:v>284</c:v>
                </c:pt>
                <c:pt idx="4">
                  <c:v>229</c:v>
                </c:pt>
                <c:pt idx="5">
                  <c:v>166</c:v>
                </c:pt>
              </c:numCache>
            </c:numRef>
          </c:val>
        </c:ser>
        <c:ser>
          <c:idx val="20"/>
          <c:order val="20"/>
          <c:tx>
            <c:strRef>
              <c:f>Sheet2!$V$1:$V$2</c:f>
              <c:strCache>
                <c:ptCount val="1"/>
                <c:pt idx="0">
                  <c:v>Sevier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Sheet2!$V$3:$V$9</c:f>
              <c:numCache>
                <c:formatCode>General</c:formatCode>
                <c:ptCount val="6"/>
                <c:pt idx="0">
                  <c:v>69</c:v>
                </c:pt>
                <c:pt idx="1">
                  <c:v>63</c:v>
                </c:pt>
                <c:pt idx="2">
                  <c:v>62</c:v>
                </c:pt>
                <c:pt idx="3">
                  <c:v>284</c:v>
                </c:pt>
                <c:pt idx="4">
                  <c:v>241</c:v>
                </c:pt>
                <c:pt idx="5">
                  <c:v>168</c:v>
                </c:pt>
              </c:numCache>
            </c:numRef>
          </c:val>
        </c:ser>
        <c:ser>
          <c:idx val="21"/>
          <c:order val="21"/>
          <c:tx>
            <c:strRef>
              <c:f>Sheet2!$W$1:$W$2</c:f>
              <c:strCache>
                <c:ptCount val="1"/>
                <c:pt idx="0">
                  <c:v>Summit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Sheet2!$W$3:$W$9</c:f>
              <c:numCache>
                <c:formatCode>General</c:formatCode>
                <c:ptCount val="6"/>
                <c:pt idx="0">
                  <c:v>75</c:v>
                </c:pt>
                <c:pt idx="1">
                  <c:v>71</c:v>
                </c:pt>
                <c:pt idx="2">
                  <c:v>80</c:v>
                </c:pt>
                <c:pt idx="3">
                  <c:v>284</c:v>
                </c:pt>
                <c:pt idx="4">
                  <c:v>636</c:v>
                </c:pt>
                <c:pt idx="5">
                  <c:v>165</c:v>
                </c:pt>
              </c:numCache>
            </c:numRef>
          </c:val>
        </c:ser>
        <c:ser>
          <c:idx val="22"/>
          <c:order val="22"/>
          <c:tx>
            <c:strRef>
              <c:f>Sheet2!$X$1:$X$2</c:f>
              <c:strCache>
                <c:ptCount val="1"/>
                <c:pt idx="0">
                  <c:v>Tooele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Sheet2!$X$3:$X$9</c:f>
              <c:numCache>
                <c:formatCode>General</c:formatCode>
                <c:ptCount val="6"/>
                <c:pt idx="0">
                  <c:v>83</c:v>
                </c:pt>
                <c:pt idx="1">
                  <c:v>85</c:v>
                </c:pt>
                <c:pt idx="2">
                  <c:v>84</c:v>
                </c:pt>
                <c:pt idx="3">
                  <c:v>284</c:v>
                </c:pt>
                <c:pt idx="4">
                  <c:v>152</c:v>
                </c:pt>
                <c:pt idx="5">
                  <c:v>166</c:v>
                </c:pt>
              </c:numCache>
            </c:numRef>
          </c:val>
        </c:ser>
        <c:ser>
          <c:idx val="23"/>
          <c:order val="23"/>
          <c:tx>
            <c:strRef>
              <c:f>Sheet2!$Y$1:$Y$2</c:f>
              <c:strCache>
                <c:ptCount val="1"/>
                <c:pt idx="0">
                  <c:v>Uintah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Sheet2!$Y$3:$Y$9</c:f>
              <c:numCache>
                <c:formatCode>General</c:formatCode>
                <c:ptCount val="6"/>
                <c:pt idx="0">
                  <c:v>25</c:v>
                </c:pt>
                <c:pt idx="1">
                  <c:v>25</c:v>
                </c:pt>
                <c:pt idx="2">
                  <c:v>142</c:v>
                </c:pt>
                <c:pt idx="3">
                  <c:v>284</c:v>
                </c:pt>
                <c:pt idx="4">
                  <c:v>214</c:v>
                </c:pt>
                <c:pt idx="5">
                  <c:v>170</c:v>
                </c:pt>
              </c:numCache>
            </c:numRef>
          </c:val>
        </c:ser>
        <c:ser>
          <c:idx val="24"/>
          <c:order val="24"/>
          <c:tx>
            <c:strRef>
              <c:f>Sheet2!$Z$1:$Z$2</c:f>
              <c:strCache>
                <c:ptCount val="1"/>
                <c:pt idx="0">
                  <c:v>Utah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Sheet2!$Z$3:$Z$9</c:f>
              <c:numCache>
                <c:formatCode>General</c:formatCode>
                <c:ptCount val="6"/>
                <c:pt idx="0">
                  <c:v>75</c:v>
                </c:pt>
                <c:pt idx="1">
                  <c:v>75</c:v>
                </c:pt>
                <c:pt idx="2">
                  <c:v>203</c:v>
                </c:pt>
                <c:pt idx="3">
                  <c:v>284</c:v>
                </c:pt>
                <c:pt idx="4">
                  <c:v>159</c:v>
                </c:pt>
                <c:pt idx="5">
                  <c:v>168</c:v>
                </c:pt>
              </c:numCache>
            </c:numRef>
          </c:val>
        </c:ser>
        <c:ser>
          <c:idx val="25"/>
          <c:order val="25"/>
          <c:tx>
            <c:strRef>
              <c:f>Sheet2!$AA$1:$AA$2</c:f>
              <c:strCache>
                <c:ptCount val="1"/>
                <c:pt idx="0">
                  <c:v>Wasatch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Sheet2!$AA$3:$AA$9</c:f>
              <c:numCache>
                <c:formatCode>General</c:formatCode>
                <c:ptCount val="6"/>
                <c:pt idx="0">
                  <c:v>74</c:v>
                </c:pt>
                <c:pt idx="1">
                  <c:v>59</c:v>
                </c:pt>
                <c:pt idx="2">
                  <c:v>105</c:v>
                </c:pt>
                <c:pt idx="3">
                  <c:v>286</c:v>
                </c:pt>
                <c:pt idx="4">
                  <c:v>181</c:v>
                </c:pt>
                <c:pt idx="5">
                  <c:v>163</c:v>
                </c:pt>
              </c:numCache>
            </c:numRef>
          </c:val>
        </c:ser>
        <c:ser>
          <c:idx val="26"/>
          <c:order val="26"/>
          <c:tx>
            <c:strRef>
              <c:f>Sheet2!$AB$1:$AB$2</c:f>
              <c:strCache>
                <c:ptCount val="1"/>
                <c:pt idx="0">
                  <c:v>Washington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Sheet2!$AB$3:$AB$9</c:f>
              <c:numCache>
                <c:formatCode>General</c:formatCode>
                <c:ptCount val="6"/>
                <c:pt idx="0">
                  <c:v>0</c:v>
                </c:pt>
                <c:pt idx="1">
                  <c:v>94</c:v>
                </c:pt>
                <c:pt idx="2">
                  <c:v>97</c:v>
                </c:pt>
                <c:pt idx="3">
                  <c:v>286</c:v>
                </c:pt>
                <c:pt idx="4">
                  <c:v>200</c:v>
                </c:pt>
                <c:pt idx="5">
                  <c:v>152</c:v>
                </c:pt>
              </c:numCache>
            </c:numRef>
          </c:val>
        </c:ser>
        <c:ser>
          <c:idx val="27"/>
          <c:order val="27"/>
          <c:tx>
            <c:strRef>
              <c:f>Sheet2!$AC$1:$AC$2</c:f>
              <c:strCache>
                <c:ptCount val="1"/>
                <c:pt idx="0">
                  <c:v>Wayne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Sheet2!$AC$3:$AC$9</c:f>
              <c:numCache>
                <c:formatCode>General</c:formatCode>
                <c:ptCount val="6"/>
                <c:pt idx="0">
                  <c:v>103</c:v>
                </c:pt>
                <c:pt idx="1">
                  <c:v>104</c:v>
                </c:pt>
                <c:pt idx="2">
                  <c:v>157</c:v>
                </c:pt>
                <c:pt idx="3">
                  <c:v>287</c:v>
                </c:pt>
                <c:pt idx="4">
                  <c:v>340</c:v>
                </c:pt>
                <c:pt idx="5">
                  <c:v>178</c:v>
                </c:pt>
              </c:numCache>
            </c:numRef>
          </c:val>
        </c:ser>
        <c:ser>
          <c:idx val="28"/>
          <c:order val="28"/>
          <c:tx>
            <c:strRef>
              <c:f>Sheet2!$AD$1:$AD$2</c:f>
              <c:strCache>
                <c:ptCount val="1"/>
                <c:pt idx="0">
                  <c:v>Weber County</c:v>
                </c:pt>
              </c:strCache>
            </c:strRef>
          </c:tx>
          <c:invertIfNegative val="0"/>
          <c:cat>
            <c:strRef>
              <c:f>Sheet2!$A$3:$A$9</c:f>
              <c:strCache>
                <c:ptCount val="6"/>
                <c:pt idx="0">
                  <c:v>1985</c:v>
                </c:pt>
                <c:pt idx="1">
                  <c:v>1990</c:v>
                </c:pt>
                <c:pt idx="2">
                  <c:v>1995</c:v>
                </c:pt>
                <c:pt idx="3">
                  <c:v>2000</c:v>
                </c:pt>
                <c:pt idx="4">
                  <c:v>2005</c:v>
                </c:pt>
                <c:pt idx="5">
                  <c:v>2010</c:v>
                </c:pt>
              </c:strCache>
            </c:strRef>
          </c:cat>
          <c:val>
            <c:numRef>
              <c:f>Sheet2!$AD$3:$AD$9</c:f>
              <c:numCache>
                <c:formatCode>General</c:formatCode>
                <c:ptCount val="6"/>
                <c:pt idx="0">
                  <c:v>78</c:v>
                </c:pt>
                <c:pt idx="1">
                  <c:v>80</c:v>
                </c:pt>
                <c:pt idx="2">
                  <c:v>282</c:v>
                </c:pt>
                <c:pt idx="3">
                  <c:v>294</c:v>
                </c:pt>
                <c:pt idx="4">
                  <c:v>260</c:v>
                </c:pt>
                <c:pt idx="5">
                  <c:v>166</c:v>
                </c:pt>
              </c:numCache>
            </c:numRef>
          </c:val>
        </c:ser>
        <c:dLbls>
          <c:showLegendKey val="0"/>
          <c:showVal val="0"/>
          <c:showCatName val="0"/>
          <c:showSerName val="0"/>
          <c:showPercent val="0"/>
          <c:showBubbleSize val="0"/>
        </c:dLbls>
        <c:gapWidth val="150"/>
        <c:overlap val="100"/>
        <c:axId val="124798464"/>
        <c:axId val="124800000"/>
      </c:barChart>
      <c:catAx>
        <c:axId val="124798464"/>
        <c:scaling>
          <c:orientation val="minMax"/>
        </c:scaling>
        <c:delete val="0"/>
        <c:axPos val="b"/>
        <c:majorTickMark val="out"/>
        <c:minorTickMark val="none"/>
        <c:tickLblPos val="nextTo"/>
        <c:crossAx val="124800000"/>
        <c:crosses val="autoZero"/>
        <c:auto val="1"/>
        <c:lblAlgn val="ctr"/>
        <c:lblOffset val="100"/>
        <c:noMultiLvlLbl val="0"/>
      </c:catAx>
      <c:valAx>
        <c:axId val="124800000"/>
        <c:scaling>
          <c:orientation val="minMax"/>
        </c:scaling>
        <c:delete val="0"/>
        <c:axPos val="l"/>
        <c:majorGridlines/>
        <c:title>
          <c:tx>
            <c:rich>
              <a:bodyPr rot="-5400000" vert="horz"/>
              <a:lstStyle/>
              <a:p>
                <a:pPr>
                  <a:defRPr/>
                </a:pPr>
                <a:r>
                  <a:rPr lang="en-US" dirty="0" smtClean="0"/>
                  <a:t>Gallons</a:t>
                </a:r>
                <a:r>
                  <a:rPr lang="en-US" baseline="0" dirty="0" smtClean="0"/>
                  <a:t>/person/day</a:t>
                </a:r>
                <a:endParaRPr lang="en-US" dirty="0"/>
              </a:p>
            </c:rich>
          </c:tx>
          <c:layout/>
          <c:overlay val="0"/>
        </c:title>
        <c:numFmt formatCode="General" sourceLinked="1"/>
        <c:majorTickMark val="out"/>
        <c:minorTickMark val="none"/>
        <c:tickLblPos val="nextTo"/>
        <c:crossAx val="124798464"/>
        <c:crosses val="autoZero"/>
        <c:crossBetween val="between"/>
      </c:valAx>
    </c:plotArea>
    <c:legend>
      <c:legendPos val="r"/>
      <c:layout>
        <c:manualLayout>
          <c:xMode val="edge"/>
          <c:yMode val="edge"/>
          <c:x val="0.81819458114610677"/>
          <c:y val="4.3353182166460169E-2"/>
          <c:w val="0.1713887521872266"/>
          <c:h val="0.93222512929567658"/>
        </c:manualLayout>
      </c:layout>
      <c:overlay val="0"/>
    </c:legend>
    <c:plotVisOnly val="1"/>
    <c:dispBlanksAs val="gap"/>
    <c:showDLblsOverMax val="0"/>
  </c:chart>
  <c:spPr>
    <a:solidFill>
      <a:sysClr val="window" lastClr="FFFFFF"/>
    </a:solidFill>
  </c:spPr>
  <c:externalData r:id="rId2">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4F9A9-1C2D-4D37-9F81-69C5C2960ED5}" type="datetimeFigureOut">
              <a:rPr lang="en-US" smtClean="0"/>
              <a:t>11/8/2016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2CA160-FF5E-415D-A42A-F1CA47702C29}" type="slidenum">
              <a:rPr lang="en-US" smtClean="0"/>
              <a:t>‹#›</a:t>
            </a:fld>
            <a:endParaRPr lang="en-US" dirty="0"/>
          </a:p>
        </p:txBody>
      </p:sp>
    </p:spTree>
    <p:extLst>
      <p:ext uri="{BB962C8B-B14F-4D97-AF65-F5344CB8AC3E}">
        <p14:creationId xmlns:p14="http://schemas.microsoft.com/office/powerpoint/2010/main" val="7834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a:t>
            </a:r>
            <a:r>
              <a:rPr lang="en-US" baseline="0" dirty="0" smtClean="0"/>
              <a:t> project is to identify watersheds that are using the most water.  Each watershed has annual average of water flow in and out and with population growing every year, we all need to make the effort to effectively and responsibly utilize the water we are given.</a:t>
            </a:r>
            <a:endParaRPr lang="en-US" dirty="0"/>
          </a:p>
        </p:txBody>
      </p:sp>
      <p:sp>
        <p:nvSpPr>
          <p:cNvPr id="4" name="Slide Number Placeholder 3"/>
          <p:cNvSpPr>
            <a:spLocks noGrp="1"/>
          </p:cNvSpPr>
          <p:nvPr>
            <p:ph type="sldNum" sz="quarter" idx="10"/>
          </p:nvPr>
        </p:nvSpPr>
        <p:spPr/>
        <p:txBody>
          <a:bodyPr/>
          <a:lstStyle/>
          <a:p>
            <a:fld id="{0F2CA160-FF5E-415D-A42A-F1CA47702C29}" type="slidenum">
              <a:rPr lang="en-US" smtClean="0"/>
              <a:t>3</a:t>
            </a:fld>
            <a:endParaRPr lang="en-US" dirty="0"/>
          </a:p>
        </p:txBody>
      </p:sp>
    </p:spTree>
    <p:extLst>
      <p:ext uri="{BB962C8B-B14F-4D97-AF65-F5344CB8AC3E}">
        <p14:creationId xmlns:p14="http://schemas.microsoft.com/office/powerpoint/2010/main" val="4415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a:t>
            </a:r>
            <a:r>
              <a:rPr lang="en-US" baseline="0" dirty="0" smtClean="0"/>
              <a:t> 851,00 </a:t>
            </a:r>
            <a:r>
              <a:rPr lang="en-US" baseline="0" dirty="0" smtClean="0"/>
              <a:t>ac-ft. </a:t>
            </a:r>
            <a:r>
              <a:rPr lang="en-US" baseline="0" dirty="0" smtClean="0"/>
              <a:t>of water in ground water</a:t>
            </a:r>
            <a:endParaRPr lang="en-US" dirty="0"/>
          </a:p>
        </p:txBody>
      </p:sp>
      <p:sp>
        <p:nvSpPr>
          <p:cNvPr id="4" name="Slide Number Placeholder 3"/>
          <p:cNvSpPr>
            <a:spLocks noGrp="1"/>
          </p:cNvSpPr>
          <p:nvPr>
            <p:ph type="sldNum" sz="quarter" idx="10"/>
          </p:nvPr>
        </p:nvSpPr>
        <p:spPr/>
        <p:txBody>
          <a:bodyPr/>
          <a:lstStyle/>
          <a:p>
            <a:fld id="{0F2CA160-FF5E-415D-A42A-F1CA47702C29}" type="slidenum">
              <a:rPr lang="en-US" smtClean="0"/>
              <a:t>12</a:t>
            </a:fld>
            <a:endParaRPr lang="en-US" dirty="0"/>
          </a:p>
        </p:txBody>
      </p:sp>
    </p:spTree>
    <p:extLst>
      <p:ext uri="{BB962C8B-B14F-4D97-AF65-F5344CB8AC3E}">
        <p14:creationId xmlns:p14="http://schemas.microsoft.com/office/powerpoint/2010/main" val="187051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Utah is</a:t>
            </a:r>
            <a:r>
              <a:rPr lang="en-US" baseline="0" dirty="0" smtClean="0"/>
              <a:t> a great place to be.  And as growing business and growing families are associated with Utah, that leads to the overall population growth.</a:t>
            </a:r>
            <a:endParaRPr lang="en-US" dirty="0"/>
          </a:p>
        </p:txBody>
      </p:sp>
      <p:sp>
        <p:nvSpPr>
          <p:cNvPr id="4" name="Slide Number Placeholder 3"/>
          <p:cNvSpPr>
            <a:spLocks noGrp="1"/>
          </p:cNvSpPr>
          <p:nvPr>
            <p:ph type="sldNum" sz="quarter" idx="10"/>
          </p:nvPr>
        </p:nvSpPr>
        <p:spPr/>
        <p:txBody>
          <a:bodyPr/>
          <a:lstStyle/>
          <a:p>
            <a:fld id="{0F2CA160-FF5E-415D-A42A-F1CA47702C29}" type="slidenum">
              <a:rPr lang="en-US" smtClean="0"/>
              <a:t>4</a:t>
            </a:fld>
            <a:endParaRPr lang="en-US" dirty="0"/>
          </a:p>
        </p:txBody>
      </p:sp>
    </p:spTree>
    <p:extLst>
      <p:ext uri="{BB962C8B-B14F-4D97-AF65-F5344CB8AC3E}">
        <p14:creationId xmlns:p14="http://schemas.microsoft.com/office/powerpoint/2010/main" val="358623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Forecasted</a:t>
            </a:r>
            <a:r>
              <a:rPr lang="en-US" baseline="0" dirty="0" smtClean="0"/>
              <a:t> demand presents a challenge for politicians, engineers, city planners, public health, economy, etc.</a:t>
            </a:r>
            <a:endParaRPr lang="en-US" dirty="0"/>
          </a:p>
        </p:txBody>
      </p:sp>
      <p:sp>
        <p:nvSpPr>
          <p:cNvPr id="4" name="Slide Number Placeholder 3"/>
          <p:cNvSpPr>
            <a:spLocks noGrp="1"/>
          </p:cNvSpPr>
          <p:nvPr>
            <p:ph type="sldNum" sz="quarter" idx="10"/>
          </p:nvPr>
        </p:nvSpPr>
        <p:spPr/>
        <p:txBody>
          <a:bodyPr/>
          <a:lstStyle/>
          <a:p>
            <a:fld id="{0F2CA160-FF5E-415D-A42A-F1CA47702C29}" type="slidenum">
              <a:rPr lang="en-US" smtClean="0"/>
              <a:t>5</a:t>
            </a:fld>
            <a:endParaRPr lang="en-US" dirty="0"/>
          </a:p>
        </p:txBody>
      </p:sp>
    </p:spTree>
    <p:extLst>
      <p:ext uri="{BB962C8B-B14F-4D97-AF65-F5344CB8AC3E}">
        <p14:creationId xmlns:p14="http://schemas.microsoft.com/office/powerpoint/2010/main" val="481194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new approach to computerized climate mapping was first developed by Chris Daly in 1991 when he was a Ph.D. student at Oregon State University. The algorithm was written to mimic the thought process an expert climatologist goes through while drawing a climate map.</a:t>
            </a:r>
            <a:endParaRPr lang="en-US" b="1" dirty="0" smtClean="0"/>
          </a:p>
          <a:p>
            <a:r>
              <a:rPr lang="en-US" dirty="0" smtClean="0"/>
              <a:t>14.46 in average</a:t>
            </a:r>
            <a:r>
              <a:rPr lang="en-US" baseline="0" dirty="0" smtClean="0"/>
              <a:t> precip</a:t>
            </a:r>
          </a:p>
          <a:p>
            <a:endParaRPr lang="en-US" dirty="0"/>
          </a:p>
        </p:txBody>
      </p:sp>
      <p:sp>
        <p:nvSpPr>
          <p:cNvPr id="4" name="Slide Number Placeholder 3"/>
          <p:cNvSpPr>
            <a:spLocks noGrp="1"/>
          </p:cNvSpPr>
          <p:nvPr>
            <p:ph type="sldNum" sz="quarter" idx="10"/>
          </p:nvPr>
        </p:nvSpPr>
        <p:spPr/>
        <p:txBody>
          <a:bodyPr/>
          <a:lstStyle/>
          <a:p>
            <a:fld id="{0F2CA160-FF5E-415D-A42A-F1CA47702C29}" type="slidenum">
              <a:rPr lang="en-US" smtClean="0"/>
              <a:t>6</a:t>
            </a:fld>
            <a:endParaRPr lang="en-US" dirty="0"/>
          </a:p>
        </p:txBody>
      </p:sp>
    </p:spTree>
    <p:extLst>
      <p:ext uri="{BB962C8B-B14F-4D97-AF65-F5344CB8AC3E}">
        <p14:creationId xmlns:p14="http://schemas.microsoft.com/office/powerpoint/2010/main" val="362625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then my project was for nothing and I’m no just wasting your time.  Not quite.</a:t>
            </a:r>
          </a:p>
          <a:p>
            <a:endParaRPr lang="en-US" baseline="0" dirty="0" smtClean="0"/>
          </a:p>
          <a:p>
            <a:r>
              <a:rPr lang="en-US" baseline="0" dirty="0" smtClean="0"/>
              <a:t>Like I said earlier this current supply also includes water that needs to be allocated to other users and some of that rainfall is lost, period!</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2CA160-FF5E-415D-A42A-F1CA47702C29}" type="slidenum">
              <a:rPr lang="en-US" smtClean="0"/>
              <a:t>7</a:t>
            </a:fld>
            <a:endParaRPr lang="en-US" dirty="0"/>
          </a:p>
        </p:txBody>
      </p:sp>
    </p:spTree>
    <p:extLst>
      <p:ext uri="{BB962C8B-B14F-4D97-AF65-F5344CB8AC3E}">
        <p14:creationId xmlns:p14="http://schemas.microsoft.com/office/powerpoint/2010/main" val="281031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http://gomb.utah.gov/wp-content/uploads/sites/7/2016/03/GOMB-Water-Report-2.25.16.pdf</a:t>
            </a:r>
          </a:p>
          <a:p>
            <a:endParaRPr lang="en-US" baseline="0" dirty="0" smtClean="0"/>
          </a:p>
        </p:txBody>
      </p:sp>
      <p:sp>
        <p:nvSpPr>
          <p:cNvPr id="4" name="Slide Number Placeholder 3"/>
          <p:cNvSpPr>
            <a:spLocks noGrp="1"/>
          </p:cNvSpPr>
          <p:nvPr>
            <p:ph type="sldNum" sz="quarter" idx="10"/>
          </p:nvPr>
        </p:nvSpPr>
        <p:spPr/>
        <p:txBody>
          <a:bodyPr/>
          <a:lstStyle/>
          <a:p>
            <a:fld id="{0F2CA160-FF5E-415D-A42A-F1CA47702C29}" type="slidenum">
              <a:rPr lang="en-US" smtClean="0"/>
              <a:t>8</a:t>
            </a:fld>
            <a:endParaRPr lang="en-US" dirty="0"/>
          </a:p>
        </p:txBody>
      </p:sp>
    </p:spTree>
    <p:extLst>
      <p:ext uri="{BB962C8B-B14F-4D97-AF65-F5344CB8AC3E}">
        <p14:creationId xmlns:p14="http://schemas.microsoft.com/office/powerpoint/2010/main" val="3622534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Utah had highest</a:t>
            </a:r>
            <a:r>
              <a:rPr lang="en-US" baseline="0" dirty="0" smtClean="0"/>
              <a:t> per capita water use in Nation in 2010</a:t>
            </a:r>
          </a:p>
          <a:p>
            <a:r>
              <a:rPr lang="en-US" baseline="0" dirty="0" smtClean="0"/>
              <a:t>Possibly due to different reporting methods, installation of newer model meters, errors in reading old meters etc.</a:t>
            </a:r>
          </a:p>
          <a:p>
            <a:r>
              <a:rPr lang="en-US" baseline="0" dirty="0" smtClean="0"/>
              <a:t>For this project I will take an average of the data shown to be conservative in my report.</a:t>
            </a:r>
            <a:endParaRPr lang="en-US" dirty="0"/>
          </a:p>
        </p:txBody>
      </p:sp>
      <p:sp>
        <p:nvSpPr>
          <p:cNvPr id="4" name="Slide Number Placeholder 3"/>
          <p:cNvSpPr>
            <a:spLocks noGrp="1"/>
          </p:cNvSpPr>
          <p:nvPr>
            <p:ph type="sldNum" sz="quarter" idx="10"/>
          </p:nvPr>
        </p:nvSpPr>
        <p:spPr/>
        <p:txBody>
          <a:bodyPr/>
          <a:lstStyle/>
          <a:p>
            <a:fld id="{0F2CA160-FF5E-415D-A42A-F1CA47702C29}" type="slidenum">
              <a:rPr lang="en-US" smtClean="0"/>
              <a:t>9</a:t>
            </a:fld>
            <a:endParaRPr lang="en-US" dirty="0"/>
          </a:p>
        </p:txBody>
      </p:sp>
    </p:spTree>
    <p:extLst>
      <p:ext uri="{BB962C8B-B14F-4D97-AF65-F5344CB8AC3E}">
        <p14:creationId xmlns:p14="http://schemas.microsoft.com/office/powerpoint/2010/main" val="113201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Salt Lake County</a:t>
            </a:r>
            <a:endParaRPr lang="en-US" dirty="0"/>
          </a:p>
        </p:txBody>
      </p:sp>
      <p:sp>
        <p:nvSpPr>
          <p:cNvPr id="4" name="Slide Number Placeholder 3"/>
          <p:cNvSpPr>
            <a:spLocks noGrp="1"/>
          </p:cNvSpPr>
          <p:nvPr>
            <p:ph type="sldNum" sz="quarter" idx="10"/>
          </p:nvPr>
        </p:nvSpPr>
        <p:spPr/>
        <p:txBody>
          <a:bodyPr/>
          <a:lstStyle/>
          <a:p>
            <a:fld id="{0F2CA160-FF5E-415D-A42A-F1CA47702C29}" type="slidenum">
              <a:rPr lang="en-US" smtClean="0"/>
              <a:t>10</a:t>
            </a:fld>
            <a:endParaRPr lang="en-US" dirty="0"/>
          </a:p>
        </p:txBody>
      </p:sp>
    </p:spTree>
    <p:extLst>
      <p:ext uri="{BB962C8B-B14F-4D97-AF65-F5344CB8AC3E}">
        <p14:creationId xmlns:p14="http://schemas.microsoft.com/office/powerpoint/2010/main" val="2074001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started as a great way</a:t>
            </a:r>
            <a:r>
              <a:rPr lang="en-US" baseline="0" dirty="0" smtClean="0"/>
              <a:t> to find flow in and out of the watersheds</a:t>
            </a:r>
            <a:endParaRPr lang="en-US" dirty="0"/>
          </a:p>
        </p:txBody>
      </p:sp>
      <p:sp>
        <p:nvSpPr>
          <p:cNvPr id="4" name="Slide Number Placeholder 3"/>
          <p:cNvSpPr>
            <a:spLocks noGrp="1"/>
          </p:cNvSpPr>
          <p:nvPr>
            <p:ph type="sldNum" sz="quarter" idx="10"/>
          </p:nvPr>
        </p:nvSpPr>
        <p:spPr/>
        <p:txBody>
          <a:bodyPr/>
          <a:lstStyle/>
          <a:p>
            <a:fld id="{0F2CA160-FF5E-415D-A42A-F1CA47702C29}" type="slidenum">
              <a:rPr lang="en-US" smtClean="0"/>
              <a:t>11</a:t>
            </a:fld>
            <a:endParaRPr lang="en-US" dirty="0"/>
          </a:p>
        </p:txBody>
      </p:sp>
    </p:spTree>
    <p:extLst>
      <p:ext uri="{BB962C8B-B14F-4D97-AF65-F5344CB8AC3E}">
        <p14:creationId xmlns:p14="http://schemas.microsoft.com/office/powerpoint/2010/main" val="213752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C3BEF7C-09E9-408F-8002-41ECE04E39FA}" type="datetimeFigureOut">
              <a:rPr lang="en-US" smtClean="0"/>
              <a:t>11/8/2016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A8334585-06D1-40F7-A117-106F5F5398EB}"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3BEF7C-09E9-408F-8002-41ECE04E39FA}"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334585-06D1-40F7-A117-106F5F5398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3BEF7C-09E9-408F-8002-41ECE04E39FA}"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334585-06D1-40F7-A117-106F5F5398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3BEF7C-09E9-408F-8002-41ECE04E39FA}"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334585-06D1-40F7-A117-106F5F5398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3BEF7C-09E9-408F-8002-41ECE04E39FA}"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A8334585-06D1-40F7-A117-106F5F5398E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3BEF7C-09E9-408F-8002-41ECE04E39FA}" type="datetimeFigureOut">
              <a:rPr lang="en-US" smtClean="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334585-06D1-40F7-A117-106F5F5398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C3BEF7C-09E9-408F-8002-41ECE04E39FA}" type="datetimeFigureOut">
              <a:rPr lang="en-US" smtClean="0"/>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334585-06D1-40F7-A117-106F5F5398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3BEF7C-09E9-408F-8002-41ECE04E39FA}" type="datetimeFigureOut">
              <a:rPr lang="en-US" smtClean="0"/>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334585-06D1-40F7-A117-106F5F5398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BEF7C-09E9-408F-8002-41ECE04E39FA}" type="datetimeFigureOut">
              <a:rPr lang="en-US" smtClean="0"/>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334585-06D1-40F7-A117-106F5F5398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3BEF7C-09E9-408F-8002-41ECE04E39FA}" type="datetimeFigureOut">
              <a:rPr lang="en-US" smtClean="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334585-06D1-40F7-A117-106F5F5398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3BEF7C-09E9-408F-8002-41ECE04E39FA}" type="datetimeFigureOut">
              <a:rPr lang="en-US" smtClean="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334585-06D1-40F7-A117-106F5F5398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C3BEF7C-09E9-408F-8002-41ECE04E39FA}" type="datetimeFigureOut">
              <a:rPr lang="en-US" smtClean="0"/>
              <a:t>11/8/2016</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8334585-06D1-40F7-A117-106F5F5398E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chart" Target="../charts/chart1.xml"/><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229600" cy="1828800"/>
          </a:xfrm>
        </p:spPr>
        <p:txBody>
          <a:bodyPr/>
          <a:lstStyle/>
          <a:p>
            <a:r>
              <a:rPr lang="en-US" dirty="0" smtClean="0">
                <a:solidFill>
                  <a:schemeClr val="bg2">
                    <a:lumMod val="20000"/>
                    <a:lumOff val="80000"/>
                  </a:schemeClr>
                </a:solidFill>
              </a:rPr>
              <a:t>Utah, </a:t>
            </a:r>
            <a:r>
              <a:rPr lang="en-US" dirty="0" smtClean="0">
                <a:solidFill>
                  <a:schemeClr val="bg2">
                    <a:lumMod val="20000"/>
                    <a:lumOff val="80000"/>
                  </a:schemeClr>
                </a:solidFill>
              </a:rPr>
              <a:t>will we have enough water?</a:t>
            </a:r>
            <a:endParaRPr lang="en-US" dirty="0">
              <a:solidFill>
                <a:schemeClr val="bg2">
                  <a:lumMod val="20000"/>
                  <a:lumOff val="80000"/>
                </a:schemeClr>
              </a:solidFill>
            </a:endParaRPr>
          </a:p>
        </p:txBody>
      </p:sp>
      <p:sp>
        <p:nvSpPr>
          <p:cNvPr id="3" name="Subtitle 2"/>
          <p:cNvSpPr>
            <a:spLocks noGrp="1"/>
          </p:cNvSpPr>
          <p:nvPr>
            <p:ph type="subTitle" idx="1"/>
          </p:nvPr>
        </p:nvSpPr>
        <p:spPr>
          <a:xfrm>
            <a:off x="990600" y="2743200"/>
            <a:ext cx="4724400" cy="2307102"/>
          </a:xfrm>
        </p:spPr>
        <p:txBody>
          <a:bodyPr>
            <a:normAutofit/>
          </a:bodyPr>
          <a:lstStyle/>
          <a:p>
            <a:r>
              <a:rPr lang="en-US" dirty="0" smtClean="0"/>
              <a:t>James Saunders</a:t>
            </a:r>
          </a:p>
          <a:p>
            <a:r>
              <a:rPr lang="en-US" dirty="0" smtClean="0"/>
              <a:t>Utah State University</a:t>
            </a:r>
          </a:p>
          <a:p>
            <a:r>
              <a:rPr lang="en-US" dirty="0" smtClean="0"/>
              <a:t>CEE 6410</a:t>
            </a:r>
          </a:p>
          <a:p>
            <a:r>
              <a:rPr lang="en-US" dirty="0" smtClean="0"/>
              <a:t>November 8, 2016</a:t>
            </a:r>
            <a:endParaRPr lang="en-US" dirty="0"/>
          </a:p>
        </p:txBody>
      </p:sp>
      <p:pic>
        <p:nvPicPr>
          <p:cNvPr id="1026" name="Picture 2" descr="C:\Users\James\AppData\Local\Microsoft\Windows\INetCache\IE\HDPLC3PR\water-bottl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276600"/>
            <a:ext cx="3048000" cy="2575560"/>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600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Related Land Use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8700" y="1447800"/>
            <a:ext cx="7086600" cy="5314950"/>
          </a:xfrm>
        </p:spPr>
      </p:pic>
    </p:spTree>
    <p:extLst>
      <p:ext uri="{BB962C8B-B14F-4D97-AF65-F5344CB8AC3E}">
        <p14:creationId xmlns:p14="http://schemas.microsoft.com/office/powerpoint/2010/main" val="10399390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Rights</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9241"/>
          <a:stretch/>
        </p:blipFill>
        <p:spPr>
          <a:xfrm>
            <a:off x="3352800" y="1600200"/>
            <a:ext cx="5576813" cy="4608508"/>
          </a:xfrm>
        </p:spPr>
      </p:pic>
      <p:sp>
        <p:nvSpPr>
          <p:cNvPr id="5" name="Content Placeholder 2"/>
          <p:cNvSpPr txBox="1">
            <a:spLocks/>
          </p:cNvSpPr>
          <p:nvPr/>
        </p:nvSpPr>
        <p:spPr>
          <a:xfrm>
            <a:off x="152400" y="1600200"/>
            <a:ext cx="3124200" cy="470916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t>Initially a good way to start</a:t>
            </a:r>
          </a:p>
          <a:p>
            <a:pPr lvl="1"/>
            <a:r>
              <a:rPr lang="en-US" dirty="0" smtClean="0"/>
              <a:t>But only data is land use, no amounts</a:t>
            </a:r>
          </a:p>
          <a:p>
            <a:pPr lvl="1"/>
            <a:r>
              <a:rPr lang="en-US" dirty="0" smtClean="0"/>
              <a:t>Only amounts are by county</a:t>
            </a:r>
          </a:p>
          <a:p>
            <a:r>
              <a:rPr lang="en-US" dirty="0" smtClean="0"/>
              <a:t>Maybe someday</a:t>
            </a:r>
          </a:p>
          <a:p>
            <a:endParaRPr lang="en-US" dirty="0"/>
          </a:p>
        </p:txBody>
      </p:sp>
    </p:spTree>
    <p:extLst>
      <p:ext uri="{BB962C8B-B14F-4D97-AF65-F5344CB8AC3E}">
        <p14:creationId xmlns:p14="http://schemas.microsoft.com/office/powerpoint/2010/main" val="26652197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Ground Water - Aquifers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524000"/>
            <a:ext cx="4368800" cy="3276600"/>
          </a:xfr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447800"/>
            <a:ext cx="3735244" cy="449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63222" y="6096000"/>
            <a:ext cx="3962400" cy="461665"/>
          </a:xfrm>
          <a:prstGeom prst="rect">
            <a:avLst/>
          </a:prstGeom>
          <a:noFill/>
        </p:spPr>
        <p:txBody>
          <a:bodyPr wrap="square" rtlCol="0">
            <a:spAutoFit/>
          </a:bodyPr>
          <a:lstStyle/>
          <a:p>
            <a:r>
              <a:rPr lang="en-US" sz="1200" dirty="0"/>
              <a:t>http://www.water.utah.gov/Planning/SWP/StatePlans/SWP2001/SWP_pff.pdf</a:t>
            </a:r>
          </a:p>
        </p:txBody>
      </p:sp>
    </p:spTree>
    <p:extLst>
      <p:ext uri="{BB962C8B-B14F-4D97-AF65-F5344CB8AC3E}">
        <p14:creationId xmlns:p14="http://schemas.microsoft.com/office/powerpoint/2010/main" val="9078719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lstStyle/>
          <a:p>
            <a:r>
              <a:rPr lang="en-US" dirty="0" smtClean="0"/>
              <a:t>The Solution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1347"/>
            <a:ext cx="7253288" cy="181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5800" y="2566684"/>
            <a:ext cx="4648200" cy="429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13932">
            <a:off x="-284447" y="3580637"/>
            <a:ext cx="6069144" cy="702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1269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Real Fix - Recommendations</a:t>
            </a:r>
            <a:endParaRPr lang="en-US" dirty="0"/>
          </a:p>
        </p:txBody>
      </p:sp>
      <p:sp>
        <p:nvSpPr>
          <p:cNvPr id="3" name="Content Placeholder 2"/>
          <p:cNvSpPr>
            <a:spLocks noGrp="1"/>
          </p:cNvSpPr>
          <p:nvPr>
            <p:ph idx="1"/>
          </p:nvPr>
        </p:nvSpPr>
        <p:spPr/>
        <p:txBody>
          <a:bodyPr/>
          <a:lstStyle/>
          <a:p>
            <a:r>
              <a:rPr lang="en-US" dirty="0" smtClean="0"/>
              <a:t>Conservation</a:t>
            </a:r>
          </a:p>
          <a:p>
            <a:pPr lvl="1"/>
            <a:r>
              <a:rPr lang="en-US" dirty="0" smtClean="0"/>
              <a:t>1 gallon saved by all will allow water for 13,000  new people</a:t>
            </a:r>
          </a:p>
          <a:p>
            <a:r>
              <a:rPr lang="en-US" dirty="0" smtClean="0"/>
              <a:t>Better Management</a:t>
            </a:r>
          </a:p>
          <a:p>
            <a:r>
              <a:rPr lang="en-US" dirty="0" smtClean="0"/>
              <a:t>Water Development</a:t>
            </a:r>
          </a:p>
          <a:p>
            <a:endParaRPr lang="en-US" dirty="0" smtClean="0"/>
          </a:p>
          <a:p>
            <a:pPr marL="137160" indent="0">
              <a:buNone/>
            </a:pPr>
            <a:r>
              <a:rPr lang="en-US" dirty="0" smtClean="0"/>
              <a:t>Further data collection in Groundwater</a:t>
            </a:r>
          </a:p>
          <a:p>
            <a:pPr marL="137160" indent="0">
              <a:buNone/>
            </a:pPr>
            <a:r>
              <a:rPr lang="en-US" dirty="0" smtClean="0"/>
              <a:t>State/Nationally defined </a:t>
            </a:r>
          </a:p>
          <a:p>
            <a:endParaRPr lang="en-US" dirty="0"/>
          </a:p>
        </p:txBody>
      </p:sp>
    </p:spTree>
    <p:extLst>
      <p:ext uri="{BB962C8B-B14F-4D97-AF65-F5344CB8AC3E}">
        <p14:creationId xmlns:p14="http://schemas.microsoft.com/office/powerpoint/2010/main" val="31159222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Project overview</a:t>
            </a:r>
          </a:p>
          <a:p>
            <a:r>
              <a:rPr lang="en-US" dirty="0" smtClean="0"/>
              <a:t>Population </a:t>
            </a:r>
            <a:r>
              <a:rPr lang="en-US" dirty="0" smtClean="0"/>
              <a:t>growth over the next 50 years</a:t>
            </a:r>
          </a:p>
          <a:p>
            <a:r>
              <a:rPr lang="en-US" dirty="0" smtClean="0"/>
              <a:t>Methodology to track water flow</a:t>
            </a:r>
          </a:p>
          <a:p>
            <a:pPr lvl="1"/>
            <a:r>
              <a:rPr lang="en-US" dirty="0" smtClean="0"/>
              <a:t>Precipitation + Stream Flow = Water Use + Evaporation + Transpiration + Stream Flow Out + Change in Storage (Groundwater &amp; Surface Water)</a:t>
            </a:r>
          </a:p>
          <a:p>
            <a:r>
              <a:rPr lang="en-US" dirty="0" smtClean="0"/>
              <a:t>Current </a:t>
            </a:r>
            <a:r>
              <a:rPr lang="en-US" dirty="0" smtClean="0"/>
              <a:t>progress</a:t>
            </a:r>
            <a:endParaRPr lang="en-US" dirty="0" smtClean="0"/>
          </a:p>
          <a:p>
            <a:r>
              <a:rPr lang="en-US" dirty="0" smtClean="0"/>
              <a:t>Material </a:t>
            </a:r>
            <a:r>
              <a:rPr lang="en-US" dirty="0" smtClean="0"/>
              <a:t>left to finish</a:t>
            </a: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726282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Purpose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50" y="1066800"/>
            <a:ext cx="7315200" cy="5486400"/>
          </a:xfrm>
          <a:prstGeom prst="rect">
            <a:avLst/>
          </a:prstGeom>
        </p:spPr>
      </p:pic>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14400" y="1066800"/>
            <a:ext cx="7315200" cy="5486400"/>
          </a:xfrm>
        </p:spPr>
      </p:pic>
    </p:spTree>
    <p:extLst>
      <p:ext uri="{BB962C8B-B14F-4D97-AF65-F5344CB8AC3E}">
        <p14:creationId xmlns:p14="http://schemas.microsoft.com/office/powerpoint/2010/main" val="27408347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807138143"/>
              </p:ext>
            </p:extLst>
          </p:nvPr>
        </p:nvGraphicFramePr>
        <p:xfrm>
          <a:off x="0" y="990600"/>
          <a:ext cx="9144000" cy="59626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0"/>
            <a:ext cx="8229600" cy="1143000"/>
          </a:xfrm>
          <a:ln w="12700">
            <a:noFill/>
          </a:ln>
        </p:spPr>
        <p:txBody>
          <a:bodyPr>
            <a:noAutofit/>
          </a:bodyPr>
          <a:lstStyle/>
          <a:p>
            <a:r>
              <a:rPr lang="en-US" sz="3200" dirty="0" smtClean="0"/>
              <a:t>The Challenge - Population Growth</a:t>
            </a:r>
            <a:endParaRPr lang="en-US" sz="3200"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14400" y="971550"/>
            <a:ext cx="7315200" cy="5486400"/>
          </a:xfrm>
          <a:ln w="12700">
            <a:solidFill>
              <a:schemeClr val="tx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971550"/>
            <a:ext cx="7315200" cy="5486400"/>
          </a:xfrm>
          <a:prstGeom prst="rect">
            <a:avLst/>
          </a:prstGeom>
          <a:ln w="12700">
            <a:solidFill>
              <a:schemeClr val="tx1"/>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971550"/>
            <a:ext cx="7315200" cy="5486400"/>
          </a:xfrm>
          <a:prstGeom prst="rect">
            <a:avLst/>
          </a:prstGeom>
          <a:ln w="12700">
            <a:solidFill>
              <a:schemeClr val="tx1"/>
            </a:solidFill>
          </a:ln>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971550"/>
            <a:ext cx="7315200" cy="5486400"/>
          </a:xfrm>
          <a:prstGeom prst="rect">
            <a:avLst/>
          </a:prstGeom>
          <a:ln w="12700">
            <a:solidFill>
              <a:schemeClr val="tx1"/>
            </a:solidFill>
          </a:ln>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400" y="971550"/>
            <a:ext cx="7315200" cy="5486400"/>
          </a:xfrm>
          <a:prstGeom prst="rect">
            <a:avLst/>
          </a:prstGeom>
          <a:ln w="12700">
            <a:solidFill>
              <a:schemeClr val="tx1"/>
            </a:solidFill>
          </a:ln>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400" y="971550"/>
            <a:ext cx="7315200" cy="5486400"/>
          </a:xfrm>
          <a:prstGeom prst="rect">
            <a:avLst/>
          </a:prstGeom>
          <a:ln w="12700">
            <a:solidFill>
              <a:schemeClr val="tx1"/>
            </a:solidFill>
          </a:ln>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4400" y="971550"/>
            <a:ext cx="7315200" cy="5486400"/>
          </a:xfrm>
          <a:prstGeom prst="rect">
            <a:avLst/>
          </a:prstGeom>
          <a:ln w="12700">
            <a:solidFill>
              <a:schemeClr val="tx1"/>
            </a:solidFill>
          </a:ln>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4400" y="971550"/>
            <a:ext cx="7315200" cy="5486400"/>
          </a:xfrm>
          <a:prstGeom prst="rect">
            <a:avLst/>
          </a:prstGeom>
          <a:ln w="12700">
            <a:solidFill>
              <a:schemeClr val="tx1"/>
            </a:solidFill>
          </a:ln>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4400" y="971550"/>
            <a:ext cx="7315200" cy="5486400"/>
          </a:xfrm>
          <a:prstGeom prst="rect">
            <a:avLst/>
          </a:prstGeom>
          <a:ln w="12700">
            <a:solidFill>
              <a:schemeClr val="tx1"/>
            </a:solidFill>
          </a:ln>
        </p:spPr>
      </p:pic>
    </p:spTree>
    <p:extLst>
      <p:ext uri="{BB962C8B-B14F-4D97-AF65-F5344CB8AC3E}">
        <p14:creationId xmlns:p14="http://schemas.microsoft.com/office/powerpoint/2010/main" val="30770445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graphicEl>
                                              <a:chart seriesIdx="-4" categoryIdx="0" bldStep="category"/>
                                            </p:graphic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3">
                                            <p:graphicEl>
                                              <a:chart seriesIdx="-4" categoryIdx="1" bldStep="category"/>
                                            </p:graphic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13">
                                            <p:graphicEl>
                                              <a:chart seriesIdx="-4" categoryIdx="2" bldStep="category"/>
                                            </p:graphic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13">
                                            <p:graphicEl>
                                              <a:chart seriesIdx="-4" categoryIdx="3" bldStep="category"/>
                                            </p:graphicEl>
                                          </p:spTgt>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13">
                                            <p:graphicEl>
                                              <a:chart seriesIdx="-4" categoryIdx="4" bldStep="category"/>
                                            </p:graphicEl>
                                          </p:spTgt>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499"/>
                                          </p:stCondLst>
                                        </p:cTn>
                                        <p:tgtEl>
                                          <p:spTgt spid="13">
                                            <p:graphicEl>
                                              <a:chart seriesIdx="-4" categoryIdx="5" bldStep="category"/>
                                            </p:graphicEl>
                                          </p:spTgt>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grpId="0" nodeType="afterEffect">
                                  <p:stCondLst>
                                    <p:cond delay="0"/>
                                  </p:stCondLst>
                                  <p:childTnLst>
                                    <p:set>
                                      <p:cBhvr>
                                        <p:cTn id="28" dur="1" fill="hold">
                                          <p:stCondLst>
                                            <p:cond delay="499"/>
                                          </p:stCondLst>
                                        </p:cTn>
                                        <p:tgtEl>
                                          <p:spTgt spid="13">
                                            <p:graphicEl>
                                              <a:chart seriesIdx="-4" categoryIdx="6" bldStep="category"/>
                                            </p:graphicEl>
                                          </p:spTgt>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grpId="0" nodeType="afterEffect">
                                  <p:stCondLst>
                                    <p:cond delay="0"/>
                                  </p:stCondLst>
                                  <p:childTnLst>
                                    <p:set>
                                      <p:cBhvr>
                                        <p:cTn id="31" dur="1" fill="hold">
                                          <p:stCondLst>
                                            <p:cond delay="499"/>
                                          </p:stCondLst>
                                        </p:cTn>
                                        <p:tgtEl>
                                          <p:spTgt spid="13">
                                            <p:graphicEl>
                                              <a:chart seriesIdx="-4" categoryIdx="7" bldStep="category"/>
                                            </p:graphicEl>
                                          </p:spTgt>
                                        </p:tgtEl>
                                        <p:attrNameLst>
                                          <p:attrName>style.visibility</p:attrName>
                                        </p:attrNameLst>
                                      </p:cBhvr>
                                      <p:to>
                                        <p:strVal val="visible"/>
                                      </p:to>
                                    </p:se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499"/>
                                          </p:stCondLst>
                                        </p:cTn>
                                        <p:tgtEl>
                                          <p:spTgt spid="13">
                                            <p:graphicEl>
                                              <a:chart seriesIdx="-4" categoryIdx="8" bldStep="category"/>
                                            </p:graphicEl>
                                          </p:spTgt>
                                        </p:tgtEl>
                                        <p:attrNameLst>
                                          <p:attrName>style.visibility</p:attrName>
                                        </p:attrNameLst>
                                      </p:cBhvr>
                                      <p:to>
                                        <p:strVal val="visible"/>
                                      </p:to>
                                    </p:set>
                                  </p:childTnLst>
                                </p:cTn>
                              </p:par>
                            </p:childTnLst>
                          </p:cTn>
                        </p:par>
                        <p:par>
                          <p:cTn id="35" fill="hold">
                            <p:stCondLst>
                              <p:cond delay="4500"/>
                            </p:stCondLst>
                            <p:childTnLst>
                              <p:par>
                                <p:cTn id="36" presetID="1" presetClass="entr" presetSubtype="0" fill="hold" grpId="0" nodeType="afterEffect">
                                  <p:stCondLst>
                                    <p:cond delay="0"/>
                                  </p:stCondLst>
                                  <p:childTnLst>
                                    <p:set>
                                      <p:cBhvr>
                                        <p:cTn id="37" dur="1" fill="hold">
                                          <p:stCondLst>
                                            <p:cond delay="499"/>
                                          </p:stCondLst>
                                        </p:cTn>
                                        <p:tgtEl>
                                          <p:spTgt spid="13">
                                            <p:graphicEl>
                                              <a:chart seriesIdx="-4" categoryIdx="9" bldStep="category"/>
                                            </p:graphicEl>
                                          </p:spTgt>
                                        </p:tgtEl>
                                        <p:attrNameLst>
                                          <p:attrName>style.visibility</p:attrName>
                                        </p:attrNameLst>
                                      </p:cBhvr>
                                      <p:to>
                                        <p:strVal val="visible"/>
                                      </p:to>
                                    </p:set>
                                  </p:childTnLst>
                                </p:cTn>
                              </p:par>
                            </p:childTnLst>
                          </p:cTn>
                        </p:par>
                        <p:par>
                          <p:cTn id="38" fill="hold">
                            <p:stCondLst>
                              <p:cond delay="5000"/>
                            </p:stCondLst>
                            <p:childTnLst>
                              <p:par>
                                <p:cTn id="39" presetID="1" presetClass="entr" presetSubtype="0" fill="hold" grpId="0" nodeType="afterEffect">
                                  <p:stCondLst>
                                    <p:cond delay="0"/>
                                  </p:stCondLst>
                                  <p:childTnLst>
                                    <p:set>
                                      <p:cBhvr>
                                        <p:cTn id="40" dur="1" fill="hold">
                                          <p:stCondLst>
                                            <p:cond delay="499"/>
                                          </p:stCondLst>
                                        </p:cTn>
                                        <p:tgtEl>
                                          <p:spTgt spid="13">
                                            <p:graphicEl>
                                              <a:chart seriesIdx="-4" categoryIdx="10" bldStep="category"/>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5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250"/>
                                        <p:tgtEl>
                                          <p:spTgt spid="5"/>
                                        </p:tgtEl>
                                      </p:cBhvr>
                                    </p:animEffect>
                                  </p:childTnLst>
                                </p:cTn>
                              </p:par>
                            </p:childTnLst>
                          </p:cTn>
                        </p:par>
                        <p:par>
                          <p:cTn id="51" fill="hold">
                            <p:stCondLst>
                              <p:cond delay="250"/>
                            </p:stCondLst>
                            <p:childTnLst>
                              <p:par>
                                <p:cTn id="52" presetID="10" presetClass="entr" presetSubtype="0" fill="hold" nodeType="afterEffect">
                                  <p:stCondLst>
                                    <p:cond delay="150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250"/>
                                        <p:tgtEl>
                                          <p:spTgt spid="6"/>
                                        </p:tgtEl>
                                      </p:cBhvr>
                                    </p:animEffect>
                                  </p:childTnLst>
                                </p:cTn>
                              </p:par>
                            </p:childTnLst>
                          </p:cTn>
                        </p:par>
                        <p:par>
                          <p:cTn id="55" fill="hold">
                            <p:stCondLst>
                              <p:cond delay="2000"/>
                            </p:stCondLst>
                            <p:childTnLst>
                              <p:par>
                                <p:cTn id="56" presetID="10" presetClass="entr" presetSubtype="0" fill="hold" nodeType="afterEffect">
                                  <p:stCondLst>
                                    <p:cond delay="150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250"/>
                                        <p:tgtEl>
                                          <p:spTgt spid="7"/>
                                        </p:tgtEl>
                                      </p:cBhvr>
                                    </p:animEffect>
                                  </p:childTnLst>
                                </p:cTn>
                              </p:par>
                            </p:childTnLst>
                          </p:cTn>
                        </p:par>
                        <p:par>
                          <p:cTn id="59" fill="hold">
                            <p:stCondLst>
                              <p:cond delay="3750"/>
                            </p:stCondLst>
                            <p:childTnLst>
                              <p:par>
                                <p:cTn id="60" presetID="10" presetClass="entr" presetSubtype="0" fill="hold" nodeType="afterEffect">
                                  <p:stCondLst>
                                    <p:cond delay="1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250"/>
                                        <p:tgtEl>
                                          <p:spTgt spid="8"/>
                                        </p:tgtEl>
                                      </p:cBhvr>
                                    </p:animEffect>
                                  </p:childTnLst>
                                </p:cTn>
                              </p:par>
                            </p:childTnLst>
                          </p:cTn>
                        </p:par>
                        <p:par>
                          <p:cTn id="63" fill="hold">
                            <p:stCondLst>
                              <p:cond delay="5500"/>
                            </p:stCondLst>
                            <p:childTnLst>
                              <p:par>
                                <p:cTn id="64" presetID="10" presetClass="entr" presetSubtype="0" fill="hold" nodeType="afterEffect">
                                  <p:stCondLst>
                                    <p:cond delay="150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250"/>
                                        <p:tgtEl>
                                          <p:spTgt spid="9"/>
                                        </p:tgtEl>
                                      </p:cBhvr>
                                    </p:animEffect>
                                  </p:childTnLst>
                                </p:cTn>
                              </p:par>
                            </p:childTnLst>
                          </p:cTn>
                        </p:par>
                        <p:par>
                          <p:cTn id="67" fill="hold">
                            <p:stCondLst>
                              <p:cond delay="7250"/>
                            </p:stCondLst>
                            <p:childTnLst>
                              <p:par>
                                <p:cTn id="68" presetID="10" presetClass="entr" presetSubtype="0" fill="hold" nodeType="afterEffect">
                                  <p:stCondLst>
                                    <p:cond delay="150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250"/>
                                        <p:tgtEl>
                                          <p:spTgt spid="10"/>
                                        </p:tgtEl>
                                      </p:cBhvr>
                                    </p:animEffect>
                                  </p:childTnLst>
                                </p:cTn>
                              </p:par>
                            </p:childTnLst>
                          </p:cTn>
                        </p:par>
                        <p:par>
                          <p:cTn id="71" fill="hold">
                            <p:stCondLst>
                              <p:cond delay="9000"/>
                            </p:stCondLst>
                            <p:childTnLst>
                              <p:par>
                                <p:cTn id="72" presetID="10" presetClass="entr" presetSubtype="0" fill="hold" nodeType="afterEffect">
                                  <p:stCondLst>
                                    <p:cond delay="150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250"/>
                                        <p:tgtEl>
                                          <p:spTgt spid="11"/>
                                        </p:tgtEl>
                                      </p:cBhvr>
                                    </p:animEffect>
                                  </p:childTnLst>
                                </p:cTn>
                              </p:par>
                            </p:childTnLst>
                          </p:cTn>
                        </p:par>
                        <p:par>
                          <p:cTn id="75" fill="hold">
                            <p:stCondLst>
                              <p:cond delay="10750"/>
                            </p:stCondLst>
                            <p:childTnLst>
                              <p:par>
                                <p:cTn id="76" presetID="10" presetClass="entr" presetSubtype="0" fill="hold" nodeType="afterEffect">
                                  <p:stCondLst>
                                    <p:cond delay="150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category"/>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and Demand</a:t>
            </a:r>
            <a:endParaRPr lang="en-US" dirty="0"/>
          </a:p>
        </p:txBody>
      </p:sp>
      <p:sp>
        <p:nvSpPr>
          <p:cNvPr id="3" name="Content Placeholder 2"/>
          <p:cNvSpPr>
            <a:spLocks noGrp="1"/>
          </p:cNvSpPr>
          <p:nvPr>
            <p:ph idx="1"/>
          </p:nvPr>
        </p:nvSpPr>
        <p:spPr/>
        <p:txBody>
          <a:bodyPr>
            <a:normAutofit lnSpcReduction="10000"/>
          </a:bodyPr>
          <a:lstStyle/>
          <a:p>
            <a:r>
              <a:rPr lang="en-US" dirty="0"/>
              <a:t>We have currently can supply an estimated 1.194 million </a:t>
            </a:r>
            <a:r>
              <a:rPr lang="en-US" dirty="0" smtClean="0"/>
              <a:t>ac-ft. </a:t>
            </a:r>
            <a:r>
              <a:rPr lang="en-US" dirty="0"/>
              <a:t>of </a:t>
            </a:r>
            <a:r>
              <a:rPr lang="en-US" dirty="0" smtClean="0"/>
              <a:t>water</a:t>
            </a:r>
          </a:p>
          <a:p>
            <a:pPr lvl="1"/>
            <a:r>
              <a:rPr lang="en-US" dirty="0" smtClean="0"/>
              <a:t>Sustains 4.776 </a:t>
            </a:r>
            <a:r>
              <a:rPr lang="en-US" dirty="0"/>
              <a:t>million </a:t>
            </a:r>
            <a:r>
              <a:rPr lang="en-US" dirty="0" smtClean="0"/>
              <a:t>people </a:t>
            </a:r>
          </a:p>
          <a:p>
            <a:pPr lvl="2"/>
            <a:r>
              <a:rPr lang="en-US" dirty="0" smtClean="0"/>
              <a:t>(1 ac-ft. sustains 4 people)</a:t>
            </a:r>
            <a:endParaRPr lang="en-US" dirty="0"/>
          </a:p>
          <a:p>
            <a:r>
              <a:rPr lang="en-US" dirty="0" smtClean="0"/>
              <a:t>However, Utah </a:t>
            </a:r>
            <a:r>
              <a:rPr lang="en-US" dirty="0"/>
              <a:t>is projected to </a:t>
            </a:r>
            <a:r>
              <a:rPr lang="en-US" dirty="0" smtClean="0"/>
              <a:t>have around </a:t>
            </a:r>
            <a:r>
              <a:rPr lang="en-US" dirty="0"/>
              <a:t>6 million </a:t>
            </a:r>
            <a:r>
              <a:rPr lang="en-US" dirty="0" smtClean="0"/>
              <a:t>people by 2060</a:t>
            </a:r>
          </a:p>
          <a:p>
            <a:pPr lvl="1"/>
            <a:r>
              <a:rPr lang="en-US" dirty="0" smtClean="0"/>
              <a:t>Need an additional 306,000 ac-ft.</a:t>
            </a:r>
            <a:r>
              <a:rPr lang="en-US" dirty="0" smtClean="0"/>
              <a:t>, not including other uses for water.</a:t>
            </a:r>
            <a:endParaRPr lang="en-US" dirty="0" smtClean="0"/>
          </a:p>
          <a:p>
            <a:r>
              <a:rPr lang="en-US" dirty="0" smtClean="0"/>
              <a:t>Governor Gary Herbert proposed 25% per capita water use reduction</a:t>
            </a:r>
          </a:p>
          <a:p>
            <a:pPr lvl="1"/>
            <a:r>
              <a:rPr lang="en-US" dirty="0" smtClean="0"/>
              <a:t>Only need 230,000 </a:t>
            </a:r>
            <a:r>
              <a:rPr lang="en-US" dirty="0" smtClean="0"/>
              <a:t>ac-ft. </a:t>
            </a:r>
            <a:r>
              <a:rPr lang="en-US" dirty="0" smtClean="0"/>
              <a:t>to supply future demand.</a:t>
            </a:r>
            <a:endParaRPr lang="en-US" dirty="0"/>
          </a:p>
          <a:p>
            <a:endParaRPr lang="en-US" dirty="0"/>
          </a:p>
        </p:txBody>
      </p:sp>
    </p:spTree>
    <p:extLst>
      <p:ext uri="{BB962C8B-B14F-4D97-AF65-F5344CB8AC3E}">
        <p14:creationId xmlns:p14="http://schemas.microsoft.com/office/powerpoint/2010/main" val="34903927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t>Precipitation-PRISM </a:t>
            </a:r>
            <a:r>
              <a:rPr lang="en-US" sz="2200" dirty="0"/>
              <a:t>(Parameter-elevation Regressions on Independent Slopes </a:t>
            </a:r>
            <a:r>
              <a:rPr lang="en-US" sz="2200" dirty="0" smtClean="0"/>
              <a:t>Model)</a:t>
            </a:r>
            <a:endParaRPr lang="en-US" sz="2200"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1295400"/>
            <a:ext cx="6278033" cy="4708525"/>
          </a:xfrm>
        </p:spPr>
      </p:pic>
    </p:spTree>
    <p:extLst>
      <p:ext uri="{BB962C8B-B14F-4D97-AF65-F5344CB8AC3E}">
        <p14:creationId xmlns:p14="http://schemas.microsoft.com/office/powerpoint/2010/main" val="41098583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Precipitation - </a:t>
            </a:r>
            <a:r>
              <a:rPr lang="en-US" dirty="0" smtClean="0"/>
              <a:t>Thiesson</a:t>
            </a:r>
            <a:r>
              <a:rPr lang="en-US" dirty="0" smtClean="0"/>
              <a:t> Polygon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1468755"/>
            <a:ext cx="6629400" cy="4972050"/>
          </a:xfrm>
          <a:prstGeom prst="rect">
            <a:avLst/>
          </a:prstGeom>
          <a:ln w="12700">
            <a:solidFill>
              <a:schemeClr val="bg1"/>
            </a:solidFill>
          </a:ln>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1895475" y="5638800"/>
            <a:ext cx="5353050" cy="1095375"/>
          </a:xfrm>
        </p:spPr>
      </p:pic>
      <p:sp>
        <p:nvSpPr>
          <p:cNvPr id="11" name="Content Placeholder 2"/>
          <p:cNvSpPr txBox="1">
            <a:spLocks/>
          </p:cNvSpPr>
          <p:nvPr/>
        </p:nvSpPr>
        <p:spPr>
          <a:xfrm>
            <a:off x="457200" y="1468755"/>
            <a:ext cx="8229600" cy="5236845"/>
          </a:xfrm>
          <a:prstGeom prst="rect">
            <a:avLst/>
          </a:prstGeom>
          <a:solidFill>
            <a:schemeClr val="tx1">
              <a:lumMod val="75000"/>
            </a:schemeClr>
          </a:solidFill>
          <a:ln>
            <a:solidFill>
              <a:schemeClr val="bg1"/>
            </a:solidFill>
          </a:ln>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ct val="150000"/>
              </a:lnSpc>
              <a:buClrTx/>
            </a:pPr>
            <a:r>
              <a:rPr lang="en-US" dirty="0" smtClean="0">
                <a:solidFill>
                  <a:schemeClr val="bg1"/>
                </a:solidFill>
              </a:rPr>
              <a:t>Average rainfall 13 </a:t>
            </a:r>
            <a:r>
              <a:rPr lang="en-US" dirty="0">
                <a:solidFill>
                  <a:schemeClr val="bg1"/>
                </a:solidFill>
              </a:rPr>
              <a:t>inches of rain each </a:t>
            </a:r>
            <a:r>
              <a:rPr lang="en-US" dirty="0" smtClean="0">
                <a:solidFill>
                  <a:schemeClr val="bg1"/>
                </a:solidFill>
              </a:rPr>
              <a:t>year.</a:t>
            </a:r>
          </a:p>
          <a:p>
            <a:pPr lvl="1">
              <a:lnSpc>
                <a:spcPct val="150000"/>
              </a:lnSpc>
              <a:buClrTx/>
            </a:pPr>
            <a:r>
              <a:rPr lang="en-US" dirty="0" smtClean="0">
                <a:solidFill>
                  <a:schemeClr val="bg1"/>
                </a:solidFill>
              </a:rPr>
              <a:t>About </a:t>
            </a:r>
            <a:r>
              <a:rPr lang="en-US" dirty="0">
                <a:solidFill>
                  <a:schemeClr val="bg1"/>
                </a:solidFill>
              </a:rPr>
              <a:t>61.5 million </a:t>
            </a:r>
            <a:r>
              <a:rPr lang="en-US" dirty="0" smtClean="0">
                <a:solidFill>
                  <a:schemeClr val="bg1"/>
                </a:solidFill>
              </a:rPr>
              <a:t>ac-ft. per year.  </a:t>
            </a:r>
            <a:endParaRPr lang="en-US" dirty="0" smtClean="0">
              <a:solidFill>
                <a:schemeClr val="bg1"/>
              </a:solidFill>
            </a:endParaRPr>
          </a:p>
          <a:p>
            <a:pPr>
              <a:lnSpc>
                <a:spcPct val="150000"/>
              </a:lnSpc>
              <a:buClrTx/>
            </a:pPr>
            <a:r>
              <a:rPr lang="en-US" dirty="0" smtClean="0">
                <a:solidFill>
                  <a:schemeClr val="bg1"/>
                </a:solidFill>
              </a:rPr>
              <a:t>To </a:t>
            </a:r>
            <a:r>
              <a:rPr lang="en-US" dirty="0">
                <a:solidFill>
                  <a:schemeClr val="bg1"/>
                </a:solidFill>
              </a:rPr>
              <a:t>satisfy the water needs of an average family of 4, </a:t>
            </a:r>
            <a:r>
              <a:rPr lang="en-US" dirty="0" smtClean="0">
                <a:solidFill>
                  <a:schemeClr val="bg1"/>
                </a:solidFill>
              </a:rPr>
              <a:t>one ac-ft. </a:t>
            </a:r>
            <a:r>
              <a:rPr lang="en-US" dirty="0">
                <a:solidFill>
                  <a:schemeClr val="bg1"/>
                </a:solidFill>
              </a:rPr>
              <a:t>of water is required.  </a:t>
            </a:r>
          </a:p>
          <a:p>
            <a:pPr>
              <a:lnSpc>
                <a:spcPct val="150000"/>
              </a:lnSpc>
              <a:buClrTx/>
            </a:pPr>
            <a:r>
              <a:rPr lang="en-US" dirty="0" smtClean="0">
                <a:solidFill>
                  <a:schemeClr val="bg1"/>
                </a:solidFill>
              </a:rPr>
              <a:t>So I guess we’re all </a:t>
            </a:r>
            <a:r>
              <a:rPr lang="en-US" dirty="0" smtClean="0">
                <a:solidFill>
                  <a:schemeClr val="bg1"/>
                </a:solidFill>
              </a:rPr>
              <a:t>good!</a:t>
            </a:r>
            <a:endParaRPr lang="en-US" dirty="0">
              <a:solidFill>
                <a:schemeClr val="bg1"/>
              </a:solidFill>
            </a:endParaRPr>
          </a:p>
          <a:p>
            <a:pPr marL="137160" indent="0">
              <a:buNone/>
            </a:pPr>
            <a:endParaRPr lang="en-US" dirty="0"/>
          </a:p>
        </p:txBody>
      </p:sp>
    </p:spTree>
    <p:extLst>
      <p:ext uri="{BB962C8B-B14F-4D97-AF65-F5344CB8AC3E}">
        <p14:creationId xmlns:p14="http://schemas.microsoft.com/office/powerpoint/2010/main" val="19749987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Where does all that water go?</a:t>
            </a:r>
            <a:r>
              <a:rPr lang="en-US" dirty="0" smtClean="0"/>
              <a:t/>
            </a:r>
            <a:br>
              <a:rPr lang="en-US" dirty="0" smtClean="0"/>
            </a:br>
            <a:r>
              <a:rPr lang="en-US" sz="2700" dirty="0" smtClean="0"/>
              <a:t>Solving </a:t>
            </a:r>
            <a:r>
              <a:rPr lang="en-US" sz="2700" dirty="0"/>
              <a:t>the Mass Balance Equation</a:t>
            </a:r>
          </a:p>
        </p:txBody>
      </p:sp>
      <p:sp>
        <p:nvSpPr>
          <p:cNvPr id="3" name="Content Placeholder 2"/>
          <p:cNvSpPr>
            <a:spLocks noGrp="1"/>
          </p:cNvSpPr>
          <p:nvPr>
            <p:ph idx="1"/>
          </p:nvPr>
        </p:nvSpPr>
        <p:spPr>
          <a:xfrm>
            <a:off x="304800" y="1600200"/>
            <a:ext cx="3581400" cy="4709160"/>
          </a:xfrm>
        </p:spPr>
        <p:txBody>
          <a:bodyPr>
            <a:normAutofit lnSpcReduction="10000"/>
          </a:bodyPr>
          <a:lstStyle/>
          <a:p>
            <a:r>
              <a:rPr lang="en-US" dirty="0" smtClean="0"/>
              <a:t>Domestic, Public, Industrial, Agricultural use</a:t>
            </a:r>
          </a:p>
          <a:p>
            <a:r>
              <a:rPr lang="en-US" dirty="0" smtClean="0"/>
              <a:t>Stream Flow</a:t>
            </a:r>
          </a:p>
          <a:p>
            <a:pPr lvl="1"/>
            <a:r>
              <a:rPr lang="en-US" dirty="0" smtClean="0"/>
              <a:t>Colorado</a:t>
            </a:r>
          </a:p>
          <a:p>
            <a:r>
              <a:rPr lang="en-US" dirty="0" smtClean="0"/>
              <a:t>Evaporation</a:t>
            </a:r>
          </a:p>
          <a:p>
            <a:pPr lvl="1"/>
            <a:r>
              <a:rPr lang="en-US" dirty="0" smtClean="0"/>
              <a:t>Lakes, Reservoirs</a:t>
            </a:r>
          </a:p>
          <a:p>
            <a:r>
              <a:rPr lang="en-US" dirty="0" smtClean="0"/>
              <a:t>Transpiration</a:t>
            </a:r>
          </a:p>
          <a:p>
            <a:pPr lvl="1"/>
            <a:r>
              <a:rPr lang="en-US" dirty="0" smtClean="0"/>
              <a:t>Vegetation</a:t>
            </a:r>
          </a:p>
          <a:p>
            <a:r>
              <a:rPr lang="en-US" dirty="0" smtClean="0"/>
              <a:t>Groundwater</a:t>
            </a:r>
          </a:p>
          <a:p>
            <a:endParaRPr lang="en-US" dirty="0"/>
          </a:p>
        </p:txBody>
      </p:sp>
      <p:sp>
        <p:nvSpPr>
          <p:cNvPr id="6" name="TextBox 5"/>
          <p:cNvSpPr txBox="1"/>
          <p:nvPr/>
        </p:nvSpPr>
        <p:spPr>
          <a:xfrm>
            <a:off x="-25400" y="6488668"/>
            <a:ext cx="9144000" cy="369332"/>
          </a:xfrm>
          <a:prstGeom prst="rect">
            <a:avLst/>
          </a:prstGeom>
          <a:noFill/>
        </p:spPr>
        <p:txBody>
          <a:bodyPr wrap="square" rtlCol="0">
            <a:spAutoFit/>
          </a:bodyPr>
          <a:lstStyle/>
          <a:p>
            <a:r>
              <a:rPr lang="en-US" dirty="0"/>
              <a:t>Governor’s Office of Management and Budget-Water-Report-2.25.16.pdf</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360714"/>
            <a:ext cx="6089650"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5500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Use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06413488"/>
              </p:ext>
            </p:extLst>
          </p:nvPr>
        </p:nvGraphicFramePr>
        <p:xfrm>
          <a:off x="1295400" y="1524000"/>
          <a:ext cx="6934200" cy="4784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19870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Apex</Template>
  <TotalTime>491</TotalTime>
  <Words>600</Words>
  <Application>Microsoft Office PowerPoint</Application>
  <PresentationFormat>On-screen Show (4:3)</PresentationFormat>
  <Paragraphs>87</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Utah, will we have enough water?</vt:lpstr>
      <vt:lpstr>Overview</vt:lpstr>
      <vt:lpstr>Purpose</vt:lpstr>
      <vt:lpstr>The Challenge - Population Growth</vt:lpstr>
      <vt:lpstr>Supply and Demand</vt:lpstr>
      <vt:lpstr>Precipitation-PRISM (Parameter-elevation Regressions on Independent Slopes Model)</vt:lpstr>
      <vt:lpstr>Precipitation - Thiesson Polygon</vt:lpstr>
      <vt:lpstr>Where does all that water go? Solving the Mass Balance Equation</vt:lpstr>
      <vt:lpstr>Water Use</vt:lpstr>
      <vt:lpstr>Water Related Land Use</vt:lpstr>
      <vt:lpstr>Water Rights</vt:lpstr>
      <vt:lpstr>Ground Water - Aquifers</vt:lpstr>
      <vt:lpstr>The Solution</vt:lpstr>
      <vt:lpstr>The Real Fix - 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37</cp:revision>
  <dcterms:created xsi:type="dcterms:W3CDTF">2016-11-06T06:09:21Z</dcterms:created>
  <dcterms:modified xsi:type="dcterms:W3CDTF">2016-11-08T16:47:15Z</dcterms:modified>
</cp:coreProperties>
</file>