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GIS As </a:t>
            </a:r>
            <a:r>
              <a:rPr lang="en-US" dirty="0"/>
              <a:t>A</a:t>
            </a:r>
            <a:r>
              <a:rPr lang="en-US" dirty="0" smtClean="0"/>
              <a:t> Tool For Visualizing Water Quality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Jared Richens</a:t>
            </a:r>
          </a:p>
          <a:p>
            <a:r>
              <a:rPr lang="en-US" dirty="0" smtClean="0"/>
              <a:t>CEE 6440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998" y="1905000"/>
            <a:ext cx="4146439" cy="3777622"/>
          </a:xfrm>
        </p:spPr>
        <p:txBody>
          <a:bodyPr/>
          <a:lstStyle/>
          <a:p>
            <a:r>
              <a:rPr lang="en-US" dirty="0" smtClean="0"/>
              <a:t>ArcGIS is a very effective tool at illustrated deteriorating water quality through a water shed</a:t>
            </a:r>
          </a:p>
          <a:p>
            <a:pPr lvl="1"/>
            <a:r>
              <a:rPr lang="en-US" dirty="0" smtClean="0"/>
              <a:t>Ability of ArcGIS to combine geographic, tabular, and graphical data is especially useful</a:t>
            </a:r>
          </a:p>
          <a:p>
            <a:r>
              <a:rPr lang="en-US" dirty="0" smtClean="0"/>
              <a:t>ArcGIS could improve scientists’ and engineers’ ability to communicate water quality issues to the public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65" y="1905000"/>
            <a:ext cx="4765248" cy="26804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07925" y="4585452"/>
            <a:ext cx="362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Fall Kokanee Salmon Run in LBR Headwaters</a:t>
            </a:r>
          </a:p>
          <a:p>
            <a:r>
              <a:rPr lang="en-US" sz="1200" dirty="0" smtClean="0"/>
              <a:t>Photo Courtesy: </a:t>
            </a:r>
            <a:r>
              <a:rPr lang="en-US" sz="1200" dirty="0" err="1" smtClean="0"/>
              <a:t>Tanwir</a:t>
            </a:r>
            <a:r>
              <a:rPr lang="en-US" sz="1200" dirty="0" smtClean="0"/>
              <a:t> Zaman (youtube.com)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00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322" r="102" b="16977"/>
          <a:stretch/>
        </p:blipFill>
        <p:spPr>
          <a:xfrm>
            <a:off x="2592924" y="1905000"/>
            <a:ext cx="8457149" cy="3285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73698" y="5190186"/>
            <a:ext cx="50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Courtesy: Cache Valley Visitors Bureau (explorelogan.com)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66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Description &amp; Introduction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Current Progress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Description and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012" y="1905000"/>
            <a:ext cx="4275786" cy="4035380"/>
          </a:xfrm>
        </p:spPr>
        <p:txBody>
          <a:bodyPr/>
          <a:lstStyle/>
          <a:p>
            <a:r>
              <a:rPr lang="en-US" dirty="0" smtClean="0"/>
              <a:t>Little Bear River, Cache County, Utah</a:t>
            </a:r>
          </a:p>
          <a:p>
            <a:pPr lvl="1"/>
            <a:r>
              <a:rPr lang="en-US" dirty="0" smtClean="0"/>
              <a:t>Drains the southern-end of Cache Valley</a:t>
            </a:r>
          </a:p>
          <a:p>
            <a:r>
              <a:rPr lang="en-US" dirty="0" smtClean="0"/>
              <a:t>Highly utilized – Agriculture</a:t>
            </a:r>
          </a:p>
          <a:p>
            <a:r>
              <a:rPr lang="en-US" dirty="0" smtClean="0"/>
              <a:t>Listed as impaired for:</a:t>
            </a:r>
          </a:p>
          <a:p>
            <a:pPr lvl="1"/>
            <a:r>
              <a:rPr lang="en-US" dirty="0" smtClean="0"/>
              <a:t>Phosphorus</a:t>
            </a:r>
          </a:p>
          <a:p>
            <a:pPr lvl="1"/>
            <a:r>
              <a:rPr lang="en-US" dirty="0" smtClean="0"/>
              <a:t>TSS</a:t>
            </a:r>
            <a:endParaRPr lang="en-US" dirty="0" smtClean="0"/>
          </a:p>
          <a:p>
            <a:r>
              <a:rPr lang="en-US" dirty="0" smtClean="0"/>
              <a:t>Issues thought to result from non-point sources – agriculture</a:t>
            </a:r>
          </a:p>
          <a:p>
            <a:pPr lvl="1"/>
            <a:r>
              <a:rPr lang="en-US" dirty="0" smtClean="0"/>
              <a:t>Difficult to communicate 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33" y="1539633"/>
            <a:ext cx="3528984" cy="4993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94584" y="6533479"/>
            <a:ext cx="4441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Courtesy: Utah Division of Water Rights (utah.gov)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296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588" y="1904999"/>
            <a:ext cx="4391137" cy="4444285"/>
          </a:xfrm>
        </p:spPr>
        <p:txBody>
          <a:bodyPr>
            <a:normAutofit/>
          </a:bodyPr>
          <a:lstStyle/>
          <a:p>
            <a:r>
              <a:rPr lang="en-US" dirty="0" smtClean="0"/>
              <a:t>Water Quality Data</a:t>
            </a:r>
          </a:p>
          <a:p>
            <a:pPr lvl="1"/>
            <a:r>
              <a:rPr lang="en-US" dirty="0" smtClean="0"/>
              <a:t>UWRL – Not available</a:t>
            </a:r>
          </a:p>
          <a:p>
            <a:pPr lvl="1"/>
            <a:r>
              <a:rPr lang="en-US" dirty="0" smtClean="0"/>
              <a:t>NWQMC (USGS/EPA)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Lots of numbers, </a:t>
            </a:r>
            <a:r>
              <a:rPr lang="en-US" dirty="0"/>
              <a:t>u</a:t>
            </a:r>
            <a:r>
              <a:rPr lang="en-US" dirty="0" smtClean="0"/>
              <a:t>nknown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National Land Cover Database</a:t>
            </a:r>
            <a:endParaRPr lang="en-US" dirty="0" smtClean="0"/>
          </a:p>
          <a:p>
            <a:r>
              <a:rPr lang="en-US" dirty="0" smtClean="0"/>
              <a:t>NHD Flow Lines</a:t>
            </a:r>
          </a:p>
          <a:p>
            <a:r>
              <a:rPr lang="en-US" dirty="0" smtClean="0"/>
              <a:t>Utah AGRC</a:t>
            </a:r>
          </a:p>
          <a:p>
            <a:pPr lvl="1"/>
            <a:r>
              <a:rPr lang="en-US" dirty="0" smtClean="0"/>
              <a:t>Sub-watersheds</a:t>
            </a:r>
          </a:p>
          <a:p>
            <a:pPr lvl="1"/>
            <a:r>
              <a:rPr lang="en-US" dirty="0" smtClean="0"/>
              <a:t>Water Related Land Use</a:t>
            </a:r>
            <a:endParaRPr lang="en-US" dirty="0" smtClean="0"/>
          </a:p>
          <a:p>
            <a:r>
              <a:rPr lang="en-US" dirty="0" smtClean="0"/>
              <a:t>Bear River Commission</a:t>
            </a:r>
          </a:p>
          <a:p>
            <a:pPr lvl="1"/>
            <a:r>
              <a:rPr lang="en-US" dirty="0" smtClean="0"/>
              <a:t>UPDES Dischargers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19155" r="13870" b="34272"/>
          <a:stretch/>
        </p:blipFill>
        <p:spPr>
          <a:xfrm>
            <a:off x="6412725" y="1904999"/>
            <a:ext cx="5251518" cy="4160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7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745" y="624110"/>
            <a:ext cx="9031868" cy="1280890"/>
          </a:xfrm>
        </p:spPr>
        <p:txBody>
          <a:bodyPr/>
          <a:lstStyle/>
          <a:p>
            <a:r>
              <a:rPr lang="en-US" dirty="0" smtClean="0"/>
              <a:t>Current Progress – 2015 </a:t>
            </a:r>
            <a:r>
              <a:rPr lang="en-US" dirty="0" smtClean="0"/>
              <a:t>TDP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4" y="1905000"/>
            <a:ext cx="5922667" cy="3220165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9718" r="13627" b="34085"/>
          <a:stretch/>
        </p:blipFill>
        <p:spPr>
          <a:xfrm>
            <a:off x="300485" y="1905000"/>
            <a:ext cx="5503144" cy="43670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 – 2015 Total 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43" y="1905000"/>
            <a:ext cx="6120140" cy="3182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9343" r="14113" b="34272"/>
          <a:stretch/>
        </p:blipFill>
        <p:spPr>
          <a:xfrm>
            <a:off x="313363" y="1905000"/>
            <a:ext cx="5268849" cy="4225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 – 2015 Temp.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89" y="1905000"/>
            <a:ext cx="6687121" cy="3117761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19343" r="14044" b="33897"/>
          <a:stretch/>
        </p:blipFill>
        <p:spPr>
          <a:xfrm>
            <a:off x="270457" y="1905000"/>
            <a:ext cx="4848052" cy="3890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94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 – 2015 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97" y="1905000"/>
            <a:ext cx="6377932" cy="3362459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t="19155" r="13870" b="34445"/>
          <a:stretch/>
        </p:blipFill>
        <p:spPr>
          <a:xfrm>
            <a:off x="283334" y="1905000"/>
            <a:ext cx="5026583" cy="4006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67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Additional data from 2005 and 1995 and compare for temporal changes in water quality</a:t>
            </a:r>
          </a:p>
          <a:p>
            <a:r>
              <a:rPr lang="en-US" dirty="0" smtClean="0"/>
              <a:t>Identify areas of the LBR which are gaining nutrients and compare to land cover information to determine if there is a correlation between agricultural use and increased water quality impairment.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236</TotalTime>
  <Words>259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GIS As A Tool For Visualizing Water Quality Data</vt:lpstr>
      <vt:lpstr>Overview</vt:lpstr>
      <vt:lpstr>Site Description and Introduction</vt:lpstr>
      <vt:lpstr>Methods</vt:lpstr>
      <vt:lpstr>Current Progress – 2015 TDP</vt:lpstr>
      <vt:lpstr>Current Progress – 2015 Total N</vt:lpstr>
      <vt:lpstr>Current Progress – 2015 Temp.</vt:lpstr>
      <vt:lpstr>Current Progress – 2015 DO</vt:lpstr>
      <vt:lpstr>Future Work</vt:lpstr>
      <vt:lpstr>Conclusion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as a Tool for Visualizing Changes in Water Quality</dc:title>
  <dc:creator>Jared Richens</dc:creator>
  <cp:lastModifiedBy>Jared Richens</cp:lastModifiedBy>
  <cp:revision>18</cp:revision>
  <dcterms:created xsi:type="dcterms:W3CDTF">2016-11-09T22:31:16Z</dcterms:created>
  <dcterms:modified xsi:type="dcterms:W3CDTF">2016-11-10T17:32:19Z</dcterms:modified>
</cp:coreProperties>
</file>