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rdc.usace.army.mi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rgbClr val="FFC000"/>
                </a:solidFill>
              </a:rPr>
              <a:t>Continuous runoff simulation model below Red Butte Creek Reservoir including snowmelt</a:t>
            </a:r>
          </a:p>
          <a:p>
            <a:r>
              <a:rPr lang="en-US" cap="none" dirty="0" smtClean="0">
                <a:solidFill>
                  <a:srgbClr val="FFC000"/>
                </a:solidFill>
              </a:rPr>
              <a:t>                                                    Term Project, CEE6440, Fall2016</a:t>
            </a:r>
          </a:p>
          <a:p>
            <a:endParaRPr lang="en-US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962"/>
            <a:ext cx="6110159" cy="5647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329" y="1210962"/>
            <a:ext cx="5980669" cy="56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endParaRPr lang="en-US" cap="none" dirty="0"/>
          </a:p>
          <a:p>
            <a:endParaRPr lang="en-US" cap="none" dirty="0" smtClean="0"/>
          </a:p>
          <a:p>
            <a:endParaRPr lang="en-US" cap="none" dirty="0"/>
          </a:p>
          <a:p>
            <a:endParaRPr lang="en-US" cap="none" dirty="0" smtClean="0"/>
          </a:p>
          <a:p>
            <a:endParaRPr lang="en-US" cap="none" dirty="0"/>
          </a:p>
          <a:p>
            <a:r>
              <a:rPr lang="en-US" cap="none" dirty="0" smtClean="0"/>
              <a:t>                                                                           </a:t>
            </a:r>
            <a:r>
              <a:rPr lang="en-US" b="1" cap="none" dirty="0" smtClean="0">
                <a:solidFill>
                  <a:srgbClr val="FF0000"/>
                </a:solidFill>
              </a:rPr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7432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en-US" cap="none" dirty="0" smtClean="0">
                <a:solidFill>
                  <a:srgbClr val="FFC000"/>
                </a:solidFill>
              </a:rPr>
              <a:t>Objective: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cap="none" dirty="0" smtClean="0">
                <a:solidFill>
                  <a:schemeClr val="tx1"/>
                </a:solidFill>
              </a:rPr>
              <a:t>snow parameter calibration using snow water equivalent (SWE).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cap="none" dirty="0" smtClean="0">
                <a:solidFill>
                  <a:schemeClr val="tx1"/>
                </a:solidFill>
              </a:rPr>
              <a:t>analyze mass balance through simulation result.</a:t>
            </a:r>
          </a:p>
          <a:p>
            <a:endParaRPr lang="en-US" cap="none" dirty="0" smtClean="0"/>
          </a:p>
          <a:p>
            <a:r>
              <a:rPr lang="en-US" cap="none" dirty="0" smtClean="0">
                <a:solidFill>
                  <a:srgbClr val="FFC000"/>
                </a:solidFill>
              </a:rPr>
              <a:t>Work Description:</a:t>
            </a:r>
          </a:p>
          <a:p>
            <a:endParaRPr lang="en-US" cap="none" dirty="0" smtClean="0"/>
          </a:p>
          <a:p>
            <a:r>
              <a:rPr lang="en-US" cap="none" dirty="0" smtClean="0"/>
              <a:t> </a:t>
            </a:r>
          </a:p>
          <a:p>
            <a:endParaRPr lang="en-US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00612"/>
              </p:ext>
            </p:extLst>
          </p:nvPr>
        </p:nvGraphicFramePr>
        <p:xfrm>
          <a:off x="0" y="2364260"/>
          <a:ext cx="9300519" cy="3929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0908"/>
                <a:gridCol w="2800865"/>
                <a:gridCol w="3558746"/>
              </a:tblGrid>
              <a:tr h="362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Work Description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Method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Tool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05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Snowmelt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Temperature Index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ArcGIS &amp; HEC-HMS 4.1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Canopy Loss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Simple Canopy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ArcGIS &amp; HEC-HMS 4.1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05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Surface Depression Loss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Simple surface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ArcGIS &amp; HEC-HMS 4.1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05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Infiltration Loss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Soill Moisture Accounting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ArcGIS &amp; HEC-HMS 4.1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Evapotranspiration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Monthly average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HEC-HMS4.1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Baseflow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Recession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HEC-HMS4.1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Routing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Muskingham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HEC-HMS4.1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9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en-US" cap="none" dirty="0" smtClean="0">
                <a:solidFill>
                  <a:srgbClr val="FFC000"/>
                </a:solidFill>
              </a:rPr>
              <a:t>Temperature Index Snowmelt:</a:t>
            </a:r>
          </a:p>
          <a:p>
            <a:endParaRPr lang="en-US" cap="none" dirty="0"/>
          </a:p>
          <a:p>
            <a:endParaRPr lang="en-US" cap="none" dirty="0" smtClean="0"/>
          </a:p>
          <a:p>
            <a:endParaRPr lang="en-US" cap="none" dirty="0"/>
          </a:p>
          <a:p>
            <a:endParaRPr lang="en-US" cap="none" dirty="0" smtClean="0"/>
          </a:p>
          <a:p>
            <a:endParaRPr lang="en-US" cap="none" dirty="0"/>
          </a:p>
          <a:p>
            <a:endParaRPr lang="en-US" cap="none" dirty="0" smtClean="0"/>
          </a:p>
          <a:p>
            <a:endParaRPr lang="en-US" cap="none" dirty="0"/>
          </a:p>
          <a:p>
            <a:endParaRPr lang="en-US" cap="none" dirty="0" smtClean="0"/>
          </a:p>
          <a:p>
            <a:endParaRPr lang="en-US" cap="none" dirty="0"/>
          </a:p>
          <a:p>
            <a:endParaRPr lang="en-US" cap="none" dirty="0" smtClean="0"/>
          </a:p>
          <a:p>
            <a:r>
              <a:rPr lang="en-US" cap="none" dirty="0" smtClean="0">
                <a:solidFill>
                  <a:srgbClr val="FFC000"/>
                </a:solidFill>
              </a:rPr>
              <a:t>Shook and Gray, 1994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cap="none" dirty="0" smtClean="0">
                <a:solidFill>
                  <a:schemeClr val="tx1"/>
                </a:solidFill>
              </a:rPr>
              <a:t>Wind, Seasonal and aged factors</a:t>
            </a:r>
          </a:p>
          <a:p>
            <a:endParaRPr lang="en-US" cap="none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528664"/>
            <a:ext cx="5167618" cy="39444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8350"/>
            <a:ext cx="3895725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230" y="0"/>
            <a:ext cx="6881769" cy="65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en-US" cap="none" dirty="0" smtClean="0">
                <a:solidFill>
                  <a:srgbClr val="FFC000"/>
                </a:solidFill>
              </a:rPr>
              <a:t>Snow Parameters:</a:t>
            </a:r>
          </a:p>
          <a:p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280"/>
            <a:ext cx="6750908" cy="6295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692" y="3805456"/>
            <a:ext cx="4686081" cy="2594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692" y="562280"/>
            <a:ext cx="4686081" cy="2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en-US" sz="1800" cap="none" dirty="0" smtClean="0">
                <a:solidFill>
                  <a:srgbClr val="FFC000"/>
                </a:solidFill>
              </a:rPr>
              <a:t>Snowmelt Results:</a:t>
            </a:r>
          </a:p>
          <a:p>
            <a:endParaRPr lang="en-US" cap="none" dirty="0" smtClean="0"/>
          </a:p>
          <a:p>
            <a:endParaRPr lang="en-US" cap="none" dirty="0"/>
          </a:p>
          <a:p>
            <a:r>
              <a:rPr lang="en-US" cap="none" dirty="0" smtClean="0"/>
              <a:t>  </a:t>
            </a:r>
            <a:r>
              <a:rPr lang="en-US" cap="none" dirty="0" smtClean="0">
                <a:solidFill>
                  <a:schemeClr val="tx1"/>
                </a:solidFill>
              </a:rPr>
              <a:t>Calculated/Observed </a:t>
            </a:r>
            <a:r>
              <a:rPr lang="en-US" cap="none" dirty="0">
                <a:solidFill>
                  <a:schemeClr val="tx1"/>
                </a:solidFill>
              </a:rPr>
              <a:t>SWE</a:t>
            </a:r>
          </a:p>
          <a:p>
            <a:endParaRPr lang="en-US" cap="none" dirty="0" smtClean="0"/>
          </a:p>
          <a:p>
            <a:endParaRPr lang="en-US" cap="none" dirty="0"/>
          </a:p>
          <a:p>
            <a:endParaRPr lang="en-US" cap="none" dirty="0" smtClean="0"/>
          </a:p>
          <a:p>
            <a:endParaRPr lang="en-US" cap="none" dirty="0"/>
          </a:p>
          <a:p>
            <a:endParaRPr lang="en-US" cap="none" dirty="0" smtClean="0"/>
          </a:p>
          <a:p>
            <a:endParaRPr lang="en-US" cap="none" dirty="0"/>
          </a:p>
          <a:p>
            <a:endParaRPr lang="en-US" cap="none" dirty="0" smtClean="0"/>
          </a:p>
          <a:p>
            <a:r>
              <a:rPr lang="en-US" cap="none" dirty="0" smtClean="0"/>
              <a:t>   </a:t>
            </a:r>
            <a:r>
              <a:rPr lang="en-US" cap="none" dirty="0" smtClean="0">
                <a:solidFill>
                  <a:schemeClr val="tx1"/>
                </a:solidFill>
              </a:rPr>
              <a:t>Simulated </a:t>
            </a:r>
            <a:r>
              <a:rPr lang="en-US" cap="none" dirty="0">
                <a:solidFill>
                  <a:schemeClr val="tx1"/>
                </a:solidFill>
              </a:rPr>
              <a:t>SWE</a:t>
            </a:r>
          </a:p>
          <a:p>
            <a:endParaRPr lang="en-US" cap="none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469799" y="0"/>
            <a:ext cx="4229358" cy="33692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469799" y="3429000"/>
            <a:ext cx="4229358" cy="3429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616411" y="1491049"/>
            <a:ext cx="762771" cy="823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10714" y="4930346"/>
            <a:ext cx="2068468" cy="1235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>
            <a:normAutofit lnSpcReduction="10000"/>
          </a:bodyPr>
          <a:lstStyle/>
          <a:p>
            <a:r>
              <a:rPr lang="en-US" cap="none" dirty="0" smtClean="0">
                <a:solidFill>
                  <a:srgbClr val="FFC000"/>
                </a:solidFill>
              </a:rPr>
              <a:t>Snow parameter calibration:</a:t>
            </a:r>
          </a:p>
          <a:p>
            <a:endParaRPr lang="en-US" cap="non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cap="none" dirty="0" smtClean="0">
                <a:solidFill>
                  <a:schemeClr val="tx1"/>
                </a:solidFill>
              </a:rPr>
              <a:t>Engineer Research And Development Center suggest snow parameter to be calibrated</a:t>
            </a:r>
          </a:p>
          <a:p>
            <a:r>
              <a:rPr lang="en-US" cap="none" dirty="0" smtClean="0"/>
              <a:t>                                                                                     </a:t>
            </a:r>
          </a:p>
          <a:p>
            <a:r>
              <a:rPr lang="en-US" cap="none" dirty="0" smtClean="0"/>
              <a:t>                                                                                                      </a:t>
            </a:r>
            <a:r>
              <a:rPr lang="en-US" cap="none" dirty="0" smtClean="0">
                <a:solidFill>
                  <a:srgbClr val="FFC000"/>
                </a:solidFill>
              </a:rPr>
              <a:t>Calibrated Parameter</a:t>
            </a:r>
            <a:endParaRPr lang="en-US" cap="none" dirty="0">
              <a:solidFill>
                <a:srgbClr val="FFC000"/>
              </a:solidFill>
            </a:endParaRPr>
          </a:p>
          <a:p>
            <a:endParaRPr lang="en-US" cap="none" dirty="0" smtClean="0"/>
          </a:p>
          <a:p>
            <a:endParaRPr lang="en-US" cap="none" dirty="0"/>
          </a:p>
          <a:p>
            <a:endParaRPr lang="en-US" cap="none" dirty="0" smtClean="0"/>
          </a:p>
          <a:p>
            <a:endParaRPr lang="en-US" cap="none" dirty="0"/>
          </a:p>
          <a:p>
            <a:endParaRPr lang="en-US" cap="none" dirty="0" smtClean="0"/>
          </a:p>
          <a:p>
            <a:endParaRPr lang="en-US" cap="none" dirty="0"/>
          </a:p>
          <a:p>
            <a:endParaRPr lang="en-US" cap="none" dirty="0" smtClean="0"/>
          </a:p>
          <a:p>
            <a:endParaRPr lang="en-US" cap="none" dirty="0"/>
          </a:p>
          <a:p>
            <a:endParaRPr lang="en-US" cap="none" dirty="0" smtClean="0"/>
          </a:p>
          <a:p>
            <a:endParaRPr lang="en-US" cap="none" dirty="0"/>
          </a:p>
          <a:p>
            <a:r>
              <a:rPr lang="en-US" cap="none" dirty="0">
                <a:solidFill>
                  <a:schemeClr val="tx1"/>
                </a:solidFill>
                <a:hlinkClick r:id="rId2"/>
              </a:rPr>
              <a:t>http://www.erdc.usace.army.mil</a:t>
            </a:r>
            <a:r>
              <a:rPr lang="en-US" cap="none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cap="none" dirty="0" smtClean="0">
              <a:solidFill>
                <a:schemeClr val="tx1"/>
              </a:solidFill>
            </a:endParaRPr>
          </a:p>
          <a:p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892"/>
            <a:ext cx="5248275" cy="3952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264" y="2045653"/>
            <a:ext cx="3465746" cy="20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en-US" cap="none" dirty="0" smtClean="0">
                <a:solidFill>
                  <a:srgbClr val="FFC000"/>
                </a:solidFill>
              </a:rPr>
              <a:t>Calibrated Result:</a:t>
            </a:r>
          </a:p>
          <a:p>
            <a:endParaRPr lang="en-US" cap="none" dirty="0" smtClean="0"/>
          </a:p>
          <a:p>
            <a:r>
              <a:rPr lang="en-US" cap="none" dirty="0" smtClean="0"/>
              <a:t>           </a:t>
            </a:r>
            <a:r>
              <a:rPr lang="en-US" cap="none" dirty="0" smtClean="0">
                <a:solidFill>
                  <a:schemeClr val="tx1"/>
                </a:solidFill>
              </a:rPr>
              <a:t>Calculated SWE                          Simulated SWE                                 Calibrated SWE    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27580"/>
            <a:ext cx="3829050" cy="31813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34481" y="1312391"/>
            <a:ext cx="3810000" cy="31718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049912" y="1321916"/>
            <a:ext cx="38290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en-US" cap="none" dirty="0" smtClean="0">
                <a:solidFill>
                  <a:srgbClr val="FFC000"/>
                </a:solidFill>
              </a:rPr>
              <a:t>Required parameter determined for </a:t>
            </a:r>
            <a:r>
              <a:rPr lang="en-US" cap="none" dirty="0" smtClean="0">
                <a:solidFill>
                  <a:srgbClr val="FFC000"/>
                </a:solidFill>
              </a:rPr>
              <a:t>SMA </a:t>
            </a:r>
            <a:r>
              <a:rPr lang="en-US" cap="none" dirty="0" smtClean="0">
                <a:solidFill>
                  <a:srgbClr val="FFC000"/>
                </a:solidFill>
              </a:rPr>
              <a:t>losses </a:t>
            </a:r>
            <a:r>
              <a:rPr lang="en-US" cap="none" dirty="0" smtClean="0">
                <a:solidFill>
                  <a:srgbClr val="FFC000"/>
                </a:solidFill>
              </a:rPr>
              <a:t>using ArcGIS</a:t>
            </a:r>
          </a:p>
          <a:p>
            <a:endParaRPr lang="en-US" cap="non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41816"/>
              </p:ext>
            </p:extLst>
          </p:nvPr>
        </p:nvGraphicFramePr>
        <p:xfrm>
          <a:off x="2" y="389556"/>
          <a:ext cx="7792993" cy="6476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1479"/>
                <a:gridCol w="988541"/>
                <a:gridCol w="1046205"/>
                <a:gridCol w="2866768"/>
              </a:tblGrid>
              <a:tr h="2980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Parameter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Value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Tool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Data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Source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9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Maximum Canopy Storage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ArcGIS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NLCD 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9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Maximum Surface Storage (mm)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ArcGIS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SSURGO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5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Impervious percent (%)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ArcGIS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NLCD 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9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Maximum soil storage (Porosity)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180.03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ArcGIS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SSURGO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9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Maximum tension storage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150.89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ArcGIS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SSURGO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95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Maximum soil infiltration rate (mm/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34.07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ArcGIS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SSURGO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9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Maximum percolation rate (mm/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60.247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ArcGIS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SSURGO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20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GW1 maximum percolation rate  (mm/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60.247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ArcGIS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SSURGO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9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GW1 maximum Storage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Excel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Recession Limb </a:t>
                      </a:r>
                      <a:r>
                        <a:rPr lang="en-US" sz="1600" u="none" strike="noStrike" dirty="0" smtClean="0">
                          <a:effectLst/>
                        </a:rPr>
                        <a:t>analysis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GW 1 Coefficient (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Excel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Recession Limb </a:t>
                      </a:r>
                      <a:r>
                        <a:rPr lang="en-US" sz="1600" u="none" strike="noStrike" dirty="0" smtClean="0">
                          <a:effectLst/>
                        </a:rPr>
                        <a:t>analysis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20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GW2 Maximum percolation rate (mm/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HEC-HMS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Model Calibration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9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GW2  maximum Storage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Excel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Recession Limb </a:t>
                      </a:r>
                      <a:r>
                        <a:rPr lang="en-US" sz="1600" u="none" strike="noStrike" dirty="0" smtClean="0">
                          <a:effectLst/>
                        </a:rPr>
                        <a:t>analysis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GW 2 Coefficient (hr)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Excel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Recession Limb </a:t>
                      </a:r>
                      <a:r>
                        <a:rPr lang="en-US" sz="1600" u="none" strike="noStrike" dirty="0" smtClean="0">
                          <a:effectLst/>
                        </a:rPr>
                        <a:t>analysis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897" y="389555"/>
            <a:ext cx="4267200" cy="40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en-US" cap="none" dirty="0" smtClean="0">
                <a:solidFill>
                  <a:srgbClr val="FFC000"/>
                </a:solidFill>
              </a:rPr>
              <a:t>SSURGO Data Information:</a:t>
            </a:r>
          </a:p>
          <a:p>
            <a:endParaRPr lang="en-US" cap="non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19559"/>
              </p:ext>
            </p:extLst>
          </p:nvPr>
        </p:nvGraphicFramePr>
        <p:xfrm>
          <a:off x="0" y="2889489"/>
          <a:ext cx="23999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Map Unit (</a:t>
                      </a:r>
                      <a:r>
                        <a:rPr lang="en-US" dirty="0" err="1" smtClean="0"/>
                        <a:t>Mukey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88556"/>
              </p:ext>
            </p:extLst>
          </p:nvPr>
        </p:nvGraphicFramePr>
        <p:xfrm>
          <a:off x="3297880" y="798995"/>
          <a:ext cx="29065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5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Component1(</a:t>
                      </a:r>
                      <a:r>
                        <a:rPr lang="en-US" dirty="0" err="1" smtClean="0"/>
                        <a:t>Cokey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96890"/>
              </p:ext>
            </p:extLst>
          </p:nvPr>
        </p:nvGraphicFramePr>
        <p:xfrm>
          <a:off x="6761890" y="3330442"/>
          <a:ext cx="23999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Horizen2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Chkey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845369"/>
              </p:ext>
            </p:extLst>
          </p:nvPr>
        </p:nvGraphicFramePr>
        <p:xfrm>
          <a:off x="3297880" y="2911435"/>
          <a:ext cx="29065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5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Cokey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35926"/>
              </p:ext>
            </p:extLst>
          </p:nvPr>
        </p:nvGraphicFramePr>
        <p:xfrm>
          <a:off x="3297880" y="4674132"/>
          <a:ext cx="29065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5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Cokey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91941"/>
              </p:ext>
            </p:extLst>
          </p:nvPr>
        </p:nvGraphicFramePr>
        <p:xfrm>
          <a:off x="6761890" y="2518649"/>
          <a:ext cx="23999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Horizen1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Chkey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67538"/>
              </p:ext>
            </p:extLst>
          </p:nvPr>
        </p:nvGraphicFramePr>
        <p:xfrm>
          <a:off x="6761890" y="1521436"/>
          <a:ext cx="23999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Horizen3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Chkey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44076"/>
              </p:ext>
            </p:extLst>
          </p:nvPr>
        </p:nvGraphicFramePr>
        <p:xfrm>
          <a:off x="6761890" y="775700"/>
          <a:ext cx="23999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Horizen2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Chkey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88696"/>
              </p:ext>
            </p:extLst>
          </p:nvPr>
        </p:nvGraphicFramePr>
        <p:xfrm>
          <a:off x="6761891" y="137274"/>
          <a:ext cx="23999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Horizen1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Chkey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10129"/>
              </p:ext>
            </p:extLst>
          </p:nvPr>
        </p:nvGraphicFramePr>
        <p:xfrm>
          <a:off x="6761889" y="6160260"/>
          <a:ext cx="23999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Horizen4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Chkey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19579"/>
              </p:ext>
            </p:extLst>
          </p:nvPr>
        </p:nvGraphicFramePr>
        <p:xfrm>
          <a:off x="6761888" y="5531095"/>
          <a:ext cx="23999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Horizen3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Chkey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989270"/>
              </p:ext>
            </p:extLst>
          </p:nvPr>
        </p:nvGraphicFramePr>
        <p:xfrm>
          <a:off x="6761889" y="4871390"/>
          <a:ext cx="23999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Horizen2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Chkey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8280"/>
              </p:ext>
            </p:extLst>
          </p:nvPr>
        </p:nvGraphicFramePr>
        <p:xfrm>
          <a:off x="6761890" y="4199283"/>
          <a:ext cx="23999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Horizen1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Chkey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>
            <a:endCxn id="2" idx="3"/>
          </p:cNvCxnSpPr>
          <p:nvPr/>
        </p:nvCxnSpPr>
        <p:spPr>
          <a:xfrm>
            <a:off x="2399957" y="307490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</p:cNvCxnSpPr>
          <p:nvPr/>
        </p:nvCxnSpPr>
        <p:spPr>
          <a:xfrm>
            <a:off x="2399957" y="3074909"/>
            <a:ext cx="457200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22832" y="994141"/>
            <a:ext cx="42564" cy="386541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40453" y="3074909"/>
            <a:ext cx="557427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4" idx="1"/>
          </p:cNvCxnSpPr>
          <p:nvPr/>
        </p:nvCxnSpPr>
        <p:spPr>
          <a:xfrm flipV="1">
            <a:off x="2848918" y="984415"/>
            <a:ext cx="448962" cy="972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04464" y="3074909"/>
            <a:ext cx="245763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450227" y="2704069"/>
            <a:ext cx="0" cy="81179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4" idx="1"/>
          </p:cNvCxnSpPr>
          <p:nvPr/>
        </p:nvCxnSpPr>
        <p:spPr>
          <a:xfrm>
            <a:off x="6450227" y="2704069"/>
            <a:ext cx="311663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3" idx="1"/>
          </p:cNvCxnSpPr>
          <p:nvPr/>
        </p:nvCxnSpPr>
        <p:spPr>
          <a:xfrm>
            <a:off x="2865396" y="4859552"/>
            <a:ext cx="432484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6" idx="1"/>
          </p:cNvCxnSpPr>
          <p:nvPr/>
        </p:nvCxnSpPr>
        <p:spPr>
          <a:xfrm>
            <a:off x="6450227" y="3515862"/>
            <a:ext cx="311663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204464" y="979791"/>
            <a:ext cx="245763" cy="462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431309" y="322694"/>
            <a:ext cx="18918" cy="138416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204461" y="4859552"/>
            <a:ext cx="262239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6" idx="1"/>
          </p:cNvCxnSpPr>
          <p:nvPr/>
        </p:nvCxnSpPr>
        <p:spPr>
          <a:xfrm>
            <a:off x="6450227" y="961119"/>
            <a:ext cx="311663" cy="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7" idx="1"/>
          </p:cNvCxnSpPr>
          <p:nvPr/>
        </p:nvCxnSpPr>
        <p:spPr>
          <a:xfrm>
            <a:off x="6440768" y="322694"/>
            <a:ext cx="321123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9" idx="1"/>
          </p:cNvCxnSpPr>
          <p:nvPr/>
        </p:nvCxnSpPr>
        <p:spPr>
          <a:xfrm>
            <a:off x="6481117" y="5706354"/>
            <a:ext cx="280771" cy="1016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20" idx="1"/>
          </p:cNvCxnSpPr>
          <p:nvPr/>
        </p:nvCxnSpPr>
        <p:spPr>
          <a:xfrm flipV="1">
            <a:off x="6481117" y="5056810"/>
            <a:ext cx="280772" cy="1005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21" idx="1"/>
          </p:cNvCxnSpPr>
          <p:nvPr/>
        </p:nvCxnSpPr>
        <p:spPr>
          <a:xfrm>
            <a:off x="6483174" y="4384703"/>
            <a:ext cx="27871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15" idx="1"/>
          </p:cNvCxnSpPr>
          <p:nvPr/>
        </p:nvCxnSpPr>
        <p:spPr>
          <a:xfrm>
            <a:off x="6466700" y="1706856"/>
            <a:ext cx="295190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66700" y="4384703"/>
            <a:ext cx="9267" cy="199141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18" idx="1"/>
          </p:cNvCxnSpPr>
          <p:nvPr/>
        </p:nvCxnSpPr>
        <p:spPr>
          <a:xfrm>
            <a:off x="6483174" y="6345680"/>
            <a:ext cx="278715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560" y="4201737"/>
            <a:ext cx="2726830" cy="26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377</TotalTime>
  <Words>345</Words>
  <Application>Microsoft Office PowerPoint</Application>
  <PresentationFormat>Widescreen</PresentationFormat>
  <Paragraphs>155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salbir</dc:creator>
  <cp:lastModifiedBy>salbir</cp:lastModifiedBy>
  <cp:revision>28</cp:revision>
  <dcterms:created xsi:type="dcterms:W3CDTF">2016-11-08T01:40:19Z</dcterms:created>
  <dcterms:modified xsi:type="dcterms:W3CDTF">2016-11-08T08:00:09Z</dcterms:modified>
</cp:coreProperties>
</file>