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8" r:id="rId4"/>
    <p:sldId id="257" r:id="rId5"/>
    <p:sldId id="273" r:id="rId6"/>
    <p:sldId id="258" r:id="rId7"/>
    <p:sldId id="263" r:id="rId8"/>
    <p:sldId id="259" r:id="rId9"/>
    <p:sldId id="260" r:id="rId10"/>
    <p:sldId id="261" r:id="rId11"/>
    <p:sldId id="262" r:id="rId12"/>
    <p:sldId id="27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6" autoAdjust="0"/>
    <p:restoredTop sz="95501" autoAdjust="0"/>
  </p:normalViewPr>
  <p:slideViewPr>
    <p:cSldViewPr snapToGrid="0">
      <p:cViewPr>
        <p:scale>
          <a:sx n="75" d="100"/>
          <a:sy n="75" d="100"/>
        </p:scale>
        <p:origin x="86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9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0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880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5505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4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9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31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2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0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1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5CCF-7E77-4ACC-AFA6-FAD439E51F3C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863141-91EE-4FD8-A108-29A8C1A9B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Autofit/>
          </a:bodyPr>
          <a:lstStyle/>
          <a:p>
            <a:r>
              <a:rPr lang="en-US" sz="3600" b="1" dirty="0"/>
              <a:t>An Enhanced Canopy Cover Layer for Hydrologic Modeling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Sara A. Goeking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267" y="5848748"/>
            <a:ext cx="6255038" cy="9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51" y="624110"/>
            <a:ext cx="8911687" cy="1280890"/>
          </a:xfrm>
        </p:spPr>
        <p:txBody>
          <a:bodyPr/>
          <a:lstStyle/>
          <a:p>
            <a:r>
              <a:rPr lang="en-US" dirty="0" smtClean="0"/>
              <a:t>Statistical analysis methods: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</a:rPr>
              <a:t>Open-source</a:t>
            </a:r>
            <a:r>
              <a:rPr lang="en-US" sz="2400" dirty="0" smtClean="0"/>
              <a:t> statistical software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</a:t>
            </a:r>
            <a:r>
              <a:rPr lang="en-US" sz="2400" dirty="0" smtClean="0"/>
              <a:t>asters must have </a:t>
            </a:r>
            <a:r>
              <a:rPr lang="en-US" sz="2400" dirty="0" smtClean="0">
                <a:solidFill>
                  <a:srgbClr val="0070C0"/>
                </a:solidFill>
              </a:rPr>
              <a:t>identical resolution and extent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Flexible and efficient: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Statistical models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Validation tools</a:t>
            </a:r>
          </a:p>
        </p:txBody>
      </p:sp>
    </p:spTree>
    <p:extLst>
      <p:ext uri="{BB962C8B-B14F-4D97-AF65-F5344CB8AC3E}">
        <p14:creationId xmlns:p14="http://schemas.microsoft.com/office/powerpoint/2010/main" val="14235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872" y="605902"/>
            <a:ext cx="8911687" cy="1280890"/>
          </a:xfrm>
        </p:spPr>
        <p:txBody>
          <a:bodyPr/>
          <a:lstStyle/>
          <a:p>
            <a:r>
              <a:rPr lang="en-US" dirty="0" smtClean="0"/>
              <a:t>Validation:  </a:t>
            </a:r>
            <a:r>
              <a:rPr lang="en-US" i="1" dirty="0" smtClean="0"/>
              <a:t>k-fold cross-validation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121" y="4747845"/>
            <a:ext cx="10232571" cy="160676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Root mean square error </a:t>
            </a:r>
            <a:r>
              <a:rPr lang="en-US" sz="2400" dirty="0" smtClean="0"/>
              <a:t>(RMSE) for each of </a:t>
            </a:r>
            <a:r>
              <a:rPr lang="en-US" sz="2400" i="1" dirty="0" smtClean="0"/>
              <a:t>k</a:t>
            </a:r>
            <a:r>
              <a:rPr lang="en-US" sz="2400" dirty="0" smtClean="0"/>
              <a:t> repetitions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Accuracy</a:t>
            </a:r>
            <a:r>
              <a:rPr lang="en-US" sz="2400" dirty="0" smtClean="0"/>
              <a:t> = mean RMSE of </a:t>
            </a:r>
            <a:r>
              <a:rPr lang="en-US" sz="2400" i="1" dirty="0" smtClean="0"/>
              <a:t>k</a:t>
            </a:r>
            <a:r>
              <a:rPr lang="en-US" sz="2400" dirty="0" smtClean="0"/>
              <a:t> repetitions</a:t>
            </a:r>
          </a:p>
          <a:p>
            <a:r>
              <a:rPr lang="en-US" sz="2400" dirty="0" smtClean="0"/>
              <a:t>Compare to RMSE of canopy from plots vs. NLCD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0" y="1335547"/>
            <a:ext cx="6524398" cy="3224988"/>
          </a:xfrm>
          <a:prstGeom prst="rect">
            <a:avLst/>
          </a:prstGeom>
        </p:spPr>
      </p:pic>
      <p:pic>
        <p:nvPicPr>
          <p:cNvPr id="6" name="Picture 2" descr="Image result for rm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5648" y="1886792"/>
            <a:ext cx="4896044" cy="14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21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379" y="624110"/>
            <a:ext cx="8911687" cy="128089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45405" y="1627411"/>
            <a:ext cx="9469750" cy="40062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Short-term: 	Export raster data </a:t>
            </a:r>
            <a:r>
              <a:rPr lang="en-US" sz="2400" dirty="0" smtClean="0"/>
              <a:t>to R for </a:t>
            </a:r>
            <a:r>
              <a:rPr lang="en-US" sz="2400" dirty="0" smtClean="0">
                <a:solidFill>
                  <a:srgbClr val="0070C0"/>
                </a:solidFill>
              </a:rPr>
              <a:t>statistical analysis </a:t>
            </a:r>
            <a:r>
              <a:rPr lang="en-US" sz="2400" dirty="0" smtClean="0">
                <a:solidFill>
                  <a:srgbClr val="0070C0"/>
                </a:solidFill>
              </a:rPr>
              <a:t>						and validation</a:t>
            </a:r>
            <a:endParaRPr lang="en-US" sz="2400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Long-term:</a:t>
            </a:r>
          </a:p>
          <a:p>
            <a:pPr marL="685800" lvl="1" indent="-2222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Expand</a:t>
            </a:r>
            <a:r>
              <a:rPr lang="en-US" sz="2400" dirty="0" smtClean="0"/>
              <a:t> </a:t>
            </a:r>
            <a:r>
              <a:rPr lang="en-US" sz="2400" dirty="0"/>
              <a:t>geographic scope</a:t>
            </a:r>
          </a:p>
          <a:p>
            <a:pPr marL="685800" indent="-2222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Repeat</a:t>
            </a:r>
            <a:r>
              <a:rPr lang="en-US" sz="2400" dirty="0" smtClean="0"/>
              <a:t> for other cover layers that may affect partitioning of precipitation</a:t>
            </a:r>
          </a:p>
          <a:p>
            <a:pPr marL="1381125"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Understory vegetation </a:t>
            </a:r>
          </a:p>
          <a:p>
            <a:pPr marL="1381125" lvl="1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Litter</a:t>
            </a:r>
          </a:p>
        </p:txBody>
      </p:sp>
    </p:spTree>
    <p:extLst>
      <p:ext uri="{BB962C8B-B14F-4D97-AF65-F5344CB8AC3E}">
        <p14:creationId xmlns:p14="http://schemas.microsoft.com/office/powerpoint/2010/main" val="23721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5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45" y="0"/>
            <a:ext cx="9144000" cy="1835727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1" y="5319073"/>
            <a:ext cx="8915399" cy="1126283"/>
          </a:xfrm>
        </p:spPr>
        <p:txBody>
          <a:bodyPr>
            <a:noAutofit/>
          </a:bodyPr>
          <a:lstStyle/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Contact: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Sara Goeking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</a:rPr>
              <a:t>sgoeking@fs.fed.us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01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8856" y="0"/>
            <a:ext cx="4393721" cy="6872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992" y="624110"/>
            <a:ext cx="8911687" cy="1280890"/>
          </a:xfrm>
        </p:spPr>
        <p:txBody>
          <a:bodyPr/>
          <a:lstStyle/>
          <a:p>
            <a:r>
              <a:rPr lang="en-US" dirty="0" smtClean="0"/>
              <a:t>Why tree canopy cover?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72247" y="6090249"/>
            <a:ext cx="5466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 smtClean="0"/>
              <a:t>From Winkler et al. 2010:</a:t>
            </a:r>
          </a:p>
          <a:p>
            <a:pPr algn="r"/>
            <a:r>
              <a:rPr lang="en-US" i="1" dirty="0" smtClean="0"/>
              <a:t>Hydrologic Processes and Watershed Response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95168" y="2141846"/>
            <a:ext cx="4758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may affect </a:t>
            </a:r>
            <a:r>
              <a:rPr lang="en-US" sz="2800" dirty="0" smtClean="0">
                <a:solidFill>
                  <a:srgbClr val="0070C0"/>
                </a:solidFill>
              </a:rPr>
              <a:t>partitioning of precipitation </a:t>
            </a:r>
            <a:r>
              <a:rPr lang="en-US" sz="2800" dirty="0" smtClean="0"/>
              <a:t>into runoff versus evapotranspiration:</a:t>
            </a:r>
          </a:p>
          <a:p>
            <a:endParaRPr lang="en-US" sz="2800" dirty="0" smtClean="0"/>
          </a:p>
          <a:p>
            <a:pPr algn="ctr"/>
            <a:r>
              <a:rPr lang="en-US" sz="2800" i="1" dirty="0" smtClean="0">
                <a:solidFill>
                  <a:srgbClr val="0070C0"/>
                </a:solidFill>
              </a:rPr>
              <a:t>P = Q + E</a:t>
            </a:r>
            <a:endParaRPr lang="en-US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1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529" y="624110"/>
            <a:ext cx="8911687" cy="1280890"/>
          </a:xfrm>
        </p:spPr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574"/>
          <a:stretch/>
        </p:blipFill>
        <p:spPr>
          <a:xfrm>
            <a:off x="6582342" y="1254301"/>
            <a:ext cx="5594078" cy="55955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5123" y="1905000"/>
            <a:ext cx="5939550" cy="22584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000" dirty="0"/>
              <a:t>I</a:t>
            </a:r>
            <a:r>
              <a:rPr lang="en-US" sz="3000" dirty="0" smtClean="0"/>
              <a:t>mprove canopy cover data for use in distributed hydrologic </a:t>
            </a:r>
            <a:r>
              <a:rPr lang="en-US" sz="3000" dirty="0" smtClean="0"/>
              <a:t>models</a:t>
            </a:r>
          </a:p>
        </p:txBody>
      </p:sp>
    </p:spTree>
    <p:extLst>
      <p:ext uri="{BB962C8B-B14F-4D97-AF65-F5344CB8AC3E}">
        <p14:creationId xmlns:p14="http://schemas.microsoft.com/office/powerpoint/2010/main" val="9553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3992" y="624110"/>
            <a:ext cx="8911687" cy="1280890"/>
          </a:xfrm>
        </p:spPr>
        <p:txBody>
          <a:bodyPr/>
          <a:lstStyle/>
          <a:p>
            <a:r>
              <a:rPr lang="en-US" dirty="0" smtClean="0"/>
              <a:t>Specific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991" y="1647677"/>
            <a:ext cx="9464585" cy="18792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Short-term</a:t>
            </a:r>
            <a:r>
              <a:rPr lang="en-US" sz="2400" dirty="0" smtClean="0"/>
              <a:t>:	To prepare inputs to a </a:t>
            </a:r>
            <a:r>
              <a:rPr lang="en-US" sz="2400" dirty="0" smtClean="0">
                <a:solidFill>
                  <a:srgbClr val="0070C0"/>
                </a:solidFill>
              </a:rPr>
              <a:t>statistical model </a:t>
            </a:r>
            <a:r>
              <a:rPr lang="en-US" sz="2400" dirty="0" smtClean="0"/>
              <a:t>for 							interpolating canopy cover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i="1" dirty="0" smtClean="0"/>
              <a:t>Long-term</a:t>
            </a:r>
            <a:r>
              <a:rPr lang="en-US" sz="2400" dirty="0" smtClean="0"/>
              <a:t>: 	To produce a </a:t>
            </a:r>
            <a:r>
              <a:rPr lang="en-US" sz="2400" dirty="0" smtClean="0">
                <a:solidFill>
                  <a:srgbClr val="0070C0"/>
                </a:solidFill>
              </a:rPr>
              <a:t>spatially continuous </a:t>
            </a:r>
            <a:r>
              <a:rPr lang="en-US" sz="2400" dirty="0" smtClean="0"/>
              <a:t>tree canopy 					cover </a:t>
            </a:r>
            <a:r>
              <a:rPr lang="en-US" sz="2400" dirty="0" smtClean="0"/>
              <a:t>layer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953" y="3695427"/>
            <a:ext cx="4539528" cy="2831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3" y="3510776"/>
            <a:ext cx="2133602" cy="320040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14900" y="4903470"/>
            <a:ext cx="1863090" cy="207508"/>
          </a:xfrm>
          <a:prstGeom prst="rightArrow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2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094" y="426402"/>
            <a:ext cx="10562905" cy="1280890"/>
          </a:xfrm>
        </p:spPr>
        <p:txBody>
          <a:bodyPr/>
          <a:lstStyle/>
          <a:p>
            <a:r>
              <a:rPr lang="en-US" dirty="0" smtClean="0"/>
              <a:t>Study area: </a:t>
            </a:r>
            <a:br>
              <a:rPr lang="en-US" dirty="0" smtClean="0"/>
            </a:br>
            <a:r>
              <a:rPr lang="en-US" dirty="0" smtClean="0"/>
              <a:t>South Fork Flathead River, Montana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63" y="4026897"/>
            <a:ext cx="4539528" cy="283110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35486" y="1622523"/>
            <a:ext cx="5856513" cy="5235477"/>
            <a:chOff x="6335486" y="1622523"/>
            <a:chExt cx="5856513" cy="52354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35486" y="1622523"/>
              <a:ext cx="5856513" cy="5235477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380514" y="1622523"/>
              <a:ext cx="481148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V="1">
            <a:off x="1267097" y="1622523"/>
            <a:ext cx="6113417" cy="2766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7097" y="4480560"/>
            <a:ext cx="6113417" cy="2377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963" y="1648648"/>
            <a:ext cx="5521233" cy="41409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1059" y="2169798"/>
            <a:ext cx="5521233" cy="4140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164" y="2742124"/>
            <a:ext cx="5521233" cy="4140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88299" y="2239058"/>
            <a:ext cx="404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/>
              <a:t>n</a:t>
            </a:r>
            <a:r>
              <a:rPr lang="en-US" sz="3600" i="1" dirty="0" smtClean="0"/>
              <a:t>=119 forest plots</a:t>
            </a:r>
            <a:endParaRPr lang="en-US" sz="3600" i="1" dirty="0"/>
          </a:p>
        </p:txBody>
      </p:sp>
      <p:sp>
        <p:nvSpPr>
          <p:cNvPr id="3" name="Oval 2"/>
          <p:cNvSpPr/>
          <p:nvPr/>
        </p:nvSpPr>
        <p:spPr>
          <a:xfrm>
            <a:off x="9437077" y="3446585"/>
            <a:ext cx="82061" cy="8206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664266" y="3013257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/>
              <a:t>outlet</a:t>
            </a:r>
            <a:endParaRPr lang="en-US" sz="2000" i="1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519138" y="3312972"/>
            <a:ext cx="197254" cy="133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9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47" y="624110"/>
            <a:ext cx="8911687" cy="1280890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Data acquisition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Forest cover data (</a:t>
            </a:r>
            <a:r>
              <a:rPr lang="en-US" sz="2200" dirty="0" smtClean="0">
                <a:solidFill>
                  <a:srgbClr val="0070C0"/>
                </a:solidFill>
              </a:rPr>
              <a:t>y</a:t>
            </a:r>
            <a:r>
              <a:rPr lang="en-US" sz="2200" dirty="0" smtClean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Predictor layers (</a:t>
            </a:r>
            <a:r>
              <a:rPr lang="en-US" sz="2200" dirty="0" smtClean="0">
                <a:solidFill>
                  <a:srgbClr val="0070C0"/>
                </a:solidFill>
              </a:rPr>
              <a:t>x1, x2, x3, etc</a:t>
            </a:r>
            <a:r>
              <a:rPr lang="en-US" sz="2200" dirty="0" smtClean="0"/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</a:t>
            </a:r>
            <a:r>
              <a:rPr lang="en-US" sz="2400" dirty="0" smtClean="0"/>
              <a:t>odel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</a:t>
            </a:r>
            <a:r>
              <a:rPr lang="en-US" sz="2400" dirty="0" smtClean="0"/>
              <a:t>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78314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17319" y="1468165"/>
            <a:ext cx="10574359" cy="295465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7">
              <a:buClr>
                <a:schemeClr val="accent1"/>
              </a:buClr>
            </a:pPr>
            <a:r>
              <a:rPr lang="en-US" sz="2800" i="1" dirty="0" smtClean="0">
                <a:solidFill>
                  <a:srgbClr val="0070C0"/>
                </a:solidFill>
              </a:rPr>
              <a:t>Forest Inventory &amp; Analysis (FIA) program 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(US Forest Service)</a:t>
            </a:r>
          </a:p>
          <a:p>
            <a:pPr marL="0" lvl="7">
              <a:buClr>
                <a:schemeClr val="accent1"/>
              </a:buClr>
            </a:pPr>
            <a:endParaRPr lang="en-US" sz="1400" dirty="0" smtClean="0"/>
          </a:p>
          <a:p>
            <a:pPr marL="1828800" lvl="8" indent="-2381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Plots ~5 km apart</a:t>
            </a:r>
          </a:p>
          <a:p>
            <a:pPr marL="1828800" lvl="8" indent="-2381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Measured every 10 years</a:t>
            </a:r>
          </a:p>
          <a:p>
            <a:pPr marL="1828800" lvl="8" indent="-238125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119 plots in test watershed</a:t>
            </a:r>
          </a:p>
          <a:p>
            <a:pPr marL="225425" lvl="8">
              <a:buClr>
                <a:schemeClr val="accent1"/>
              </a:buClr>
            </a:pPr>
            <a:endParaRPr lang="en-US" sz="2400" dirty="0" smtClean="0"/>
          </a:p>
          <a:p>
            <a:pPr marL="463550" lvl="8" indent="-238125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63550" lvl="8" indent="-238125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35" y="624110"/>
            <a:ext cx="8911687" cy="844055"/>
          </a:xfrm>
        </p:spPr>
        <p:txBody>
          <a:bodyPr/>
          <a:lstStyle/>
          <a:p>
            <a:r>
              <a:rPr lang="en-US" dirty="0" smtClean="0"/>
              <a:t>Tree cover data</a:t>
            </a:r>
            <a:endParaRPr lang="en-US" dirty="0"/>
          </a:p>
        </p:txBody>
      </p:sp>
      <p:pic>
        <p:nvPicPr>
          <p:cNvPr id="5" name="Picture 3" descr="FIA_plo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8402" y="2713984"/>
            <a:ext cx="3983276" cy="3864279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8" y="2749055"/>
            <a:ext cx="2685957" cy="402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145" y="711770"/>
            <a:ext cx="2000250" cy="3971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237" y="624110"/>
            <a:ext cx="8911687" cy="1280890"/>
          </a:xfrm>
        </p:spPr>
        <p:txBody>
          <a:bodyPr/>
          <a:lstStyle/>
          <a:p>
            <a:r>
              <a:rPr lang="en-US" dirty="0" smtClean="0"/>
              <a:t>Data inputs: Predictor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93949"/>
            <a:ext cx="5611070" cy="4417273"/>
          </a:xfrm>
        </p:spPr>
        <p:txBody>
          <a:bodyPr>
            <a:noAutofit/>
          </a:bodyPr>
          <a:lstStyle/>
          <a:p>
            <a:r>
              <a:rPr lang="en-US" sz="2400" dirty="0" smtClean="0"/>
              <a:t>LANDSAT imagery</a:t>
            </a:r>
          </a:p>
          <a:p>
            <a:r>
              <a:rPr lang="en-US" sz="2400" dirty="0" smtClean="0"/>
              <a:t>STATSGO soil map units</a:t>
            </a:r>
          </a:p>
          <a:p>
            <a:r>
              <a:rPr lang="en-US" sz="2400" dirty="0" smtClean="0"/>
              <a:t>PRISM normals (precip and temp)</a:t>
            </a:r>
          </a:p>
          <a:p>
            <a:r>
              <a:rPr lang="en-US" sz="2400" dirty="0" smtClean="0"/>
              <a:t>NED</a:t>
            </a:r>
            <a:r>
              <a:rPr lang="en-US" sz="2400" dirty="0"/>
              <a:t>: 30-m </a:t>
            </a:r>
            <a:r>
              <a:rPr lang="en-US" sz="2400" dirty="0" smtClean="0"/>
              <a:t>DEM</a:t>
            </a:r>
          </a:p>
          <a:p>
            <a:r>
              <a:rPr lang="en-US" sz="2400" dirty="0"/>
              <a:t>National Land Cover Dataset </a:t>
            </a:r>
            <a:endParaRPr lang="en-US" sz="2400" dirty="0" smtClean="0"/>
          </a:p>
          <a:p>
            <a:pPr lvl="1"/>
            <a:r>
              <a:rPr lang="en-US" sz="2200" dirty="0" smtClean="0"/>
              <a:t>2011 </a:t>
            </a:r>
            <a:r>
              <a:rPr lang="en-US" sz="2200" dirty="0"/>
              <a:t>land cover </a:t>
            </a:r>
            <a:r>
              <a:rPr lang="en-US" sz="2200" dirty="0" smtClean="0"/>
              <a:t>classes</a:t>
            </a:r>
          </a:p>
          <a:p>
            <a:pPr lvl="1"/>
            <a:r>
              <a:rPr lang="en-US" sz="2200" dirty="0" smtClean="0"/>
              <a:t>2011 tree canopy cover</a:t>
            </a:r>
            <a:endParaRPr lang="en-US" sz="2200" dirty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193" y="1091804"/>
            <a:ext cx="2057400" cy="4048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5677" y="1530543"/>
            <a:ext cx="2009775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1161" y="1905000"/>
            <a:ext cx="2009775" cy="3971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9020" y="2279457"/>
            <a:ext cx="2057400" cy="3990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4268" y="2678682"/>
            <a:ext cx="2038350" cy="4010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48244" y="5900958"/>
            <a:ext cx="3579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Mean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difference = 11.8%</a:t>
            </a:r>
          </a:p>
          <a:p>
            <a:pPr marL="0" lvl="1" algn="r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RMSE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</a:t>
            </a:r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22.8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01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9548" y="1905000"/>
            <a:ext cx="8911687" cy="3698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Slope</a:t>
            </a:r>
          </a:p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Aspect (“folded” around 45°/225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°</a:t>
            </a: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Heat </a:t>
            </a:r>
            <a:r>
              <a:rPr lang="en-US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load </a:t>
            </a: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index = f(slope, aspect, latitude)</a:t>
            </a:r>
          </a:p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endParaRPr 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685800" lvl="2" indent="-228600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Wetness index = f(contributing area, slope)</a:t>
            </a:r>
          </a:p>
          <a:p>
            <a:pPr lvl="2" indent="-457200" defTabSz="457200">
              <a:spcBef>
                <a:spcPts val="1000"/>
              </a:spcBef>
              <a:buClr>
                <a:srgbClr val="A53010"/>
              </a:buClr>
              <a:buFont typeface="Wingdings 3" charset="2"/>
              <a:buChar char=""/>
            </a:pPr>
            <a:endParaRPr lang="en-US" sz="22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39" y="624110"/>
            <a:ext cx="8911687" cy="1280890"/>
          </a:xfrm>
        </p:spPr>
        <p:txBody>
          <a:bodyPr/>
          <a:lstStyle/>
          <a:p>
            <a:r>
              <a:rPr lang="en-US" dirty="0" smtClean="0"/>
              <a:t>Data inputs: DEM derivatives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390637" y="2428825"/>
            <a:ext cx="1535723" cy="132470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9355468" y="2156514"/>
            <a:ext cx="1758461" cy="17728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043431" y="179481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45°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844793" y="3910977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225°</a:t>
            </a:r>
            <a:endParaRPr lang="en-US" dirty="0"/>
          </a:p>
        </p:txBody>
      </p:sp>
      <p:cxnSp>
        <p:nvCxnSpPr>
          <p:cNvPr id="11" name="Straight Connector 10"/>
          <p:cNvCxnSpPr>
            <a:stCxn id="3" idx="0"/>
          </p:cNvCxnSpPr>
          <p:nvPr/>
        </p:nvCxnSpPr>
        <p:spPr>
          <a:xfrm flipH="1">
            <a:off x="10158498" y="2428825"/>
            <a:ext cx="1" cy="128872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3" idx="6"/>
          </p:cNvCxnSpPr>
          <p:nvPr/>
        </p:nvCxnSpPr>
        <p:spPr>
          <a:xfrm>
            <a:off x="9413370" y="3091179"/>
            <a:ext cx="151299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937925" y="20515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55790" y="288851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67231" y="3832636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22936" y="292068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135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3933" y="1264555"/>
            <a:ext cx="3521529" cy="48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727</TotalTime>
  <Words>272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Wisp</vt:lpstr>
      <vt:lpstr>An Enhanced Canopy Cover Layer for Hydrologic Modeling</vt:lpstr>
      <vt:lpstr>Why tree canopy cover?</vt:lpstr>
      <vt:lpstr>Purpose</vt:lpstr>
      <vt:lpstr>Specific objectives</vt:lpstr>
      <vt:lpstr>Study area:  South Fork Flathead River, Montana</vt:lpstr>
      <vt:lpstr>Methods</vt:lpstr>
      <vt:lpstr>Tree cover data</vt:lpstr>
      <vt:lpstr>Data inputs: Predictor data</vt:lpstr>
      <vt:lpstr>Data inputs: DEM derivatives</vt:lpstr>
      <vt:lpstr>Statistical analysis methods: R</vt:lpstr>
      <vt:lpstr>Validation:  k-fold cross-validation</vt:lpstr>
      <vt:lpstr>Next steps</vt:lpstr>
      <vt:lpstr>Questions? </vt:lpstr>
    </vt:vector>
  </TitlesOfParts>
  <Company>Forest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Goeking, Sara -FS</dc:creator>
  <cp:lastModifiedBy>Goeking, Sara -FS</cp:lastModifiedBy>
  <cp:revision>57</cp:revision>
  <dcterms:created xsi:type="dcterms:W3CDTF">2016-10-31T22:09:50Z</dcterms:created>
  <dcterms:modified xsi:type="dcterms:W3CDTF">2016-11-10T00:28:34Z</dcterms:modified>
</cp:coreProperties>
</file>