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5" r:id="rId3"/>
    <p:sldId id="299" r:id="rId4"/>
    <p:sldId id="300" r:id="rId5"/>
    <p:sldId id="256" r:id="rId6"/>
    <p:sldId id="270" r:id="rId7"/>
    <p:sldId id="275" r:id="rId8"/>
    <p:sldId id="279" r:id="rId9"/>
    <p:sldId id="268" r:id="rId10"/>
    <p:sldId id="263" r:id="rId11"/>
    <p:sldId id="26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4660"/>
  </p:normalViewPr>
  <p:slideViewPr>
    <p:cSldViewPr snapToGrid="0">
      <p:cViewPr>
        <p:scale>
          <a:sx n="80" d="100"/>
          <a:sy n="80" d="100"/>
        </p:scale>
        <p:origin x="294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958F2-2953-4F18-91CC-89FFFE35F94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A963A-BE6B-419A-BED2-9C8D950A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7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01F0-9619-40DE-907F-F29D13113581}" type="datetime1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A783-35F5-42FB-A616-B6921033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6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559D-39F5-44FC-9FC7-3B20E2250F80}" type="datetime1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A783-35F5-42FB-A616-B6921033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7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5245-D47E-45BE-A217-BA65BEB3DBEA}" type="datetime1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A783-35F5-42FB-A616-B6921033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1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0FB8-4A76-4E77-A3AC-84DA3973D10D}" type="datetime1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A783-35F5-42FB-A616-B6921033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8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C43-57E7-47F3-BC81-E97103CA6AFF}" type="datetime1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A783-35F5-42FB-A616-B6921033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4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5B8-D119-4B75-8B30-F23B679CBD92}" type="datetime1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A783-35F5-42FB-A616-B6921033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E6B1-9791-4C42-B27F-18140A946CEA}" type="datetime1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A783-35F5-42FB-A616-B6921033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5347-C8ED-4FB2-8E64-76CB04ABCE94}" type="datetime1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A783-35F5-42FB-A616-B6921033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6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4774-9868-4158-8CBF-9CA3712BA828}" type="datetime1">
              <a:rPr lang="en-US" smtClean="0"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A783-35F5-42FB-A616-B6921033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7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894-3FEF-47DE-BFBA-73BA1E2C38E2}" type="datetime1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A783-35F5-42FB-A616-B6921033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6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6C4E-CE14-4FAD-AE5F-89D56BC1B9C9}" type="datetime1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A783-35F5-42FB-A616-B6921033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4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9AEB-3810-4CFF-80DB-6EF6746B06AF}" type="datetime1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3A783-35F5-42FB-A616-B6921033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mm.ucar.edu/wrf/users/docs/user_guide_V3.8/ARWUsersGuideV3.8.pdf" TargetMode="External"/><Relationship Id="rId2" Type="http://schemas.openxmlformats.org/officeDocument/2006/relationships/hyperlink" Target="http://www.hydroshare.org/resource/b7822782896143ca8712395f6814c44b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3.wdp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12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86" y="1464532"/>
            <a:ext cx="11034713" cy="209608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cs typeface="Adobe Arabic" panose="02040503050201020203" pitchFamily="18" charset="-78"/>
              </a:rPr>
              <a:t>Implement GIS as a tool to prepare inputs data of WRF-Hydro to run and compare with NWM outputs for a small watershed in the Great Salt Lake Basins</a:t>
            </a:r>
            <a:endParaRPr lang="en-US" sz="3200" b="1" dirty="0">
              <a:cs typeface="Adobe Arabic" panose="02040503050201020203" pitchFamily="18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1" y="3658443"/>
            <a:ext cx="8048170" cy="1131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cs typeface="Adobe Arabic" panose="02040503050201020203" pitchFamily="18" charset="-78"/>
              </a:rPr>
              <a:t>Irene </a:t>
            </a:r>
            <a:r>
              <a:rPr lang="en-US" sz="2000" b="1" dirty="0" smtClean="0">
                <a:cs typeface="Adobe Arabic" panose="02040503050201020203" pitchFamily="18" charset="-78"/>
              </a:rPr>
              <a:t>Garousi-Nejad</a:t>
            </a:r>
          </a:p>
          <a:p>
            <a:r>
              <a:rPr lang="en-US" sz="2000" dirty="0" smtClean="0">
                <a:cs typeface="Adobe Arabic" panose="02040503050201020203" pitchFamily="18" charset="-78"/>
              </a:rPr>
              <a:t>Ph.D. student, Civil and Environmental Engineering, Utah State University</a:t>
            </a:r>
            <a:endParaRPr lang="en-US" sz="1800" dirty="0">
              <a:cs typeface="Adobe Arabic" panose="02040503050201020203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22728"/>
            <a:ext cx="1209675" cy="76665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13455" y="4626795"/>
            <a:ext cx="7430457" cy="1131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cs typeface="Adobe Arabic" panose="02040503050201020203" pitchFamily="18" charset="-78"/>
              </a:rPr>
              <a:t>Under supervision of: David Tarboton</a:t>
            </a:r>
          </a:p>
          <a:p>
            <a:r>
              <a:rPr lang="en-US" sz="2000" dirty="0" smtClean="0">
                <a:cs typeface="Adobe Arabic" panose="02040503050201020203" pitchFamily="18" charset="-78"/>
              </a:rPr>
              <a:t>Professor, Civil and Environmental Engineering, Utah State University</a:t>
            </a:r>
            <a:endParaRPr lang="en-US" sz="1800" dirty="0">
              <a:cs typeface="Adobe Arabic" panose="02040503050201020203" pitchFamily="18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675" y="6384368"/>
            <a:ext cx="1046225" cy="365125"/>
          </a:xfrm>
          <a:solidFill>
            <a:srgbClr val="002060"/>
          </a:solidFill>
        </p:spPr>
        <p:txBody>
          <a:bodyPr/>
          <a:lstStyle/>
          <a:p>
            <a:pPr algn="l"/>
            <a:fld id="{FAB3A783-35F5-42FB-A616-B69210334449}" type="slidenum">
              <a:rPr lang="en-US" sz="2000" b="1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pPr algn="l"/>
              <a:t>1</a:t>
            </a:fld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3" name="Slide Number Placeholder 11"/>
          <p:cNvSpPr txBox="1">
            <a:spLocks/>
          </p:cNvSpPr>
          <p:nvPr/>
        </p:nvSpPr>
        <p:spPr>
          <a:xfrm>
            <a:off x="0" y="967647"/>
            <a:ext cx="1146628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Presentation of final term project, CEE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6440</a:t>
            </a:r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61584" y="5192474"/>
            <a:ext cx="6934200" cy="1131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cs typeface="Adobe Arabic" panose="02040503050201020203" pitchFamily="18" charset="-78"/>
              </a:rPr>
              <a:t>Fall 2016</a:t>
            </a:r>
            <a:endParaRPr lang="en-US" sz="1600" dirty="0"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11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675" y="6384368"/>
            <a:ext cx="1046225" cy="365125"/>
          </a:xfrm>
          <a:solidFill>
            <a:srgbClr val="002060"/>
          </a:solidFill>
        </p:spPr>
        <p:txBody>
          <a:bodyPr/>
          <a:lstStyle/>
          <a:p>
            <a:pPr algn="l"/>
            <a:fld id="{FAB3A783-35F5-42FB-A616-B69210334449}" type="slidenum">
              <a:rPr lang="en-US" sz="2000" b="1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pPr algn="l"/>
              <a:t>10</a:t>
            </a:fld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3" name="Slide Number Placeholder 11"/>
          <p:cNvSpPr txBox="1">
            <a:spLocks/>
          </p:cNvSpPr>
          <p:nvPr/>
        </p:nvSpPr>
        <p:spPr>
          <a:xfrm>
            <a:off x="66675" y="132253"/>
            <a:ext cx="4210049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Presentation of final term project, CEE 6440, 2016</a:t>
            </a:r>
            <a:endParaRPr lang="en-US" sz="16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5" name="Slide Number Placeholder 11"/>
          <p:cNvSpPr txBox="1">
            <a:spLocks/>
          </p:cNvSpPr>
          <p:nvPr/>
        </p:nvSpPr>
        <p:spPr>
          <a:xfrm>
            <a:off x="66675" y="575642"/>
            <a:ext cx="4210049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Work left: Run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WRF-Hydro</a:t>
            </a:r>
            <a:endParaRPr lang="en-US" sz="28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575" t="18204" r="13692" b="15128"/>
          <a:stretch/>
        </p:blipFill>
        <p:spPr>
          <a:xfrm>
            <a:off x="4615543" y="132254"/>
            <a:ext cx="7315201" cy="29464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361" y="3156922"/>
            <a:ext cx="11675383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333333"/>
                </a:solidFill>
              </a:rPr>
              <a:t>The simulation period is for the month of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August 2016</a:t>
            </a:r>
            <a:r>
              <a:rPr lang="en-US" sz="2800" dirty="0" smtClean="0">
                <a:solidFill>
                  <a:srgbClr val="333333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333333"/>
                </a:solidFill>
              </a:rPr>
              <a:t>The simulation time step is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hourly</a:t>
            </a:r>
            <a:r>
              <a:rPr lang="en-US" sz="2800" dirty="0" smtClean="0">
                <a:solidFill>
                  <a:srgbClr val="333333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333333"/>
                </a:solidFill>
              </a:rPr>
              <a:t>The case study, including all variables and parameters, is submitted on HPC cluster.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333333"/>
                </a:solidFill>
              </a:rPr>
              <a:t>The streamflow output of WRF-Hydro will be compared to those from NWM.</a:t>
            </a:r>
            <a:endParaRPr lang="en-US" sz="2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675" y="6384368"/>
            <a:ext cx="1046225" cy="365125"/>
          </a:xfrm>
          <a:solidFill>
            <a:srgbClr val="002060"/>
          </a:solidFill>
        </p:spPr>
        <p:txBody>
          <a:bodyPr/>
          <a:lstStyle/>
          <a:p>
            <a:pPr algn="l"/>
            <a:fld id="{FAB3A783-35F5-42FB-A616-B69210334449}" type="slidenum">
              <a:rPr lang="en-US" sz="2000" b="1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pPr algn="l"/>
              <a:t>11</a:t>
            </a:fld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3" name="Slide Number Placeholder 11"/>
          <p:cNvSpPr txBox="1">
            <a:spLocks/>
          </p:cNvSpPr>
          <p:nvPr/>
        </p:nvSpPr>
        <p:spPr>
          <a:xfrm>
            <a:off x="66675" y="132253"/>
            <a:ext cx="4210049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Presentation of final term project, CEE 6440, 2016</a:t>
            </a:r>
            <a:endParaRPr lang="en-US" sz="16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5" name="Slide Number Placeholder 11"/>
          <p:cNvSpPr txBox="1">
            <a:spLocks/>
          </p:cNvSpPr>
          <p:nvPr/>
        </p:nvSpPr>
        <p:spPr>
          <a:xfrm>
            <a:off x="66675" y="575642"/>
            <a:ext cx="4210049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References</a:t>
            </a:r>
            <a:endParaRPr lang="en-US" sz="28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75" y="1207989"/>
            <a:ext cx="1095828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333333"/>
                </a:solidFill>
                <a:latin typeface="+mj-lt"/>
              </a:rPr>
              <a:t>Tarboton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D. (2016). Logan Digital Elevation Model,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HydroShare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dirty="0">
                <a:solidFill>
                  <a:srgbClr val="333333"/>
                </a:solidFill>
                <a:latin typeface="+mj-lt"/>
                <a:hlinkClick r:id="rId2"/>
              </a:rPr>
              <a:t>http://www.hydroshare.org/resource/b7822782896143ca8712395f6814c44b</a:t>
            </a:r>
            <a:endParaRPr lang="en-US" dirty="0">
              <a:solidFill>
                <a:srgbClr val="333333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33333"/>
                </a:solidFill>
                <a:latin typeface="+mj-lt"/>
              </a:rPr>
              <a:t>User’s guide for the advanced research WRF modeling system, version 3, </a:t>
            </a:r>
            <a:r>
              <a:rPr lang="en-US" dirty="0">
                <a:solidFill>
                  <a:srgbClr val="333333"/>
                </a:solidFill>
                <a:latin typeface="+mj-lt"/>
                <a:hlinkClick r:id="rId3"/>
              </a:rPr>
              <a:t>http://www2.mmm.ucar.edu/wrf/users/docs/user_guide_V3.8/ARWUsersGuideV3.8.pdf</a:t>
            </a:r>
            <a:endParaRPr lang="en-US" dirty="0">
              <a:solidFill>
                <a:srgbClr val="333333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33333"/>
                </a:solidFill>
                <a:latin typeface="+mj-lt"/>
              </a:rPr>
              <a:t> Sampson, K. and Gochis, D. (2015). WRF Hydro GIS Pre-Processing Tools, Version 2.2.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675" y="4805756"/>
            <a:ext cx="323532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333333"/>
                </a:solidFill>
              </a:rPr>
              <a:t>Thank you </a:t>
            </a:r>
            <a:endParaRPr lang="en-US" sz="3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675" y="6373046"/>
            <a:ext cx="1046225" cy="376447"/>
          </a:xfrm>
          <a:solidFill>
            <a:srgbClr val="002060"/>
          </a:solidFill>
        </p:spPr>
        <p:txBody>
          <a:bodyPr/>
          <a:lstStyle/>
          <a:p>
            <a:pPr algn="l"/>
            <a:fld id="{FAB3A783-35F5-42FB-A616-B69210334449}" type="slidenum">
              <a:rPr lang="en-US" sz="2000" b="1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pPr algn="l"/>
              <a:t>12</a:t>
            </a:fld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3" name="Slide Number Placeholder 11">
            <a:hlinkClick r:id="rId2" action="ppaction://hlinksldjump"/>
          </p:cNvPr>
          <p:cNvSpPr txBox="1">
            <a:spLocks/>
          </p:cNvSpPr>
          <p:nvPr/>
        </p:nvSpPr>
        <p:spPr>
          <a:xfrm>
            <a:off x="66675" y="132253"/>
            <a:ext cx="4210049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Presentation of final term project, CEE 6440, 2016</a:t>
            </a:r>
            <a:endParaRPr lang="en-US" sz="16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5" name="Slide Number Placeholder 11"/>
          <p:cNvSpPr txBox="1">
            <a:spLocks/>
          </p:cNvSpPr>
          <p:nvPr/>
        </p:nvSpPr>
        <p:spPr>
          <a:xfrm>
            <a:off x="66675" y="535578"/>
            <a:ext cx="4210049" cy="4051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GEOGRID</a:t>
            </a:r>
            <a:endParaRPr lang="en-US" sz="28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229860"/>
            <a:ext cx="6934200" cy="1131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0"/>
          <a:stretch/>
        </p:blipFill>
        <p:spPr>
          <a:xfrm>
            <a:off x="255193" y="2668012"/>
            <a:ext cx="6423814" cy="370503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6234" y="885165"/>
            <a:ext cx="11431291" cy="15595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Adobe Arabic" panose="02040503050201020203" pitchFamily="18" charset="-78"/>
              </a:rPr>
              <a:t>GEOGRID is the land surface model pre-processor component of WPS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Adobe Arabic" panose="02040503050201020203" pitchFamily="18" charset="-78"/>
              </a:rPr>
              <a:t>It acquires and interpolates land surface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cs typeface="Adobe Arabic" panose="02040503050201020203" pitchFamily="18" charset="-78"/>
              </a:rPr>
              <a:t>terrain</a:t>
            </a:r>
            <a:r>
              <a:rPr lang="en-US" sz="2400" dirty="0" smtClean="0">
                <a:latin typeface="+mn-lt"/>
                <a:cs typeface="Adobe Arabic" panose="02040503050201020203" pitchFamily="18" charset="-78"/>
              </a:rPr>
              <a:t>, </a:t>
            </a:r>
            <a:r>
              <a:rPr lang="en-US" sz="2400" b="1" dirty="0" smtClean="0">
                <a:solidFill>
                  <a:srgbClr val="FFC000"/>
                </a:solidFill>
                <a:latin typeface="+mn-lt"/>
                <a:cs typeface="Adobe Arabic" panose="02040503050201020203" pitchFamily="18" charset="-78"/>
              </a:rPr>
              <a:t>soils</a:t>
            </a:r>
            <a:r>
              <a:rPr lang="en-US" sz="2400" dirty="0" smtClean="0">
                <a:latin typeface="+mn-lt"/>
                <a:cs typeface="Adobe Arabic" panose="02040503050201020203" pitchFamily="18" charset="-78"/>
              </a:rPr>
              <a:t>, and </a:t>
            </a:r>
            <a:r>
              <a:rPr lang="en-US" sz="2400" b="1" dirty="0" smtClean="0">
                <a:solidFill>
                  <a:srgbClr val="00B050"/>
                </a:solidFill>
                <a:latin typeface="+mn-lt"/>
                <a:cs typeface="Adobe Arabic" panose="02040503050201020203" pitchFamily="18" charset="-78"/>
              </a:rPr>
              <a:t>vegetation</a:t>
            </a:r>
            <a:r>
              <a:rPr lang="en-US" sz="2400" dirty="0" smtClean="0">
                <a:latin typeface="+mn-lt"/>
                <a:cs typeface="Adobe Arabic" panose="02040503050201020203" pitchFamily="18" charset="-78"/>
              </a:rPr>
              <a:t> data from standard and readily available data products to the WRF-Hydro grid modelling. </a:t>
            </a:r>
            <a:endParaRPr lang="en-US" sz="2000" dirty="0">
              <a:latin typeface="+mn-lt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0270" y="2444692"/>
            <a:ext cx="3053776" cy="4222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07" y="-20554"/>
            <a:ext cx="6440593" cy="6878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81" y="3296"/>
            <a:ext cx="6450119" cy="6805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78" y="-7591"/>
            <a:ext cx="6518452" cy="6865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79" y="3296"/>
            <a:ext cx="6477948" cy="68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675" y="6384368"/>
            <a:ext cx="1046225" cy="365125"/>
          </a:xfrm>
          <a:solidFill>
            <a:srgbClr val="002060"/>
          </a:solidFill>
        </p:spPr>
        <p:txBody>
          <a:bodyPr/>
          <a:lstStyle/>
          <a:p>
            <a:pPr algn="l"/>
            <a:fld id="{FAB3A783-35F5-42FB-A616-B69210334449}" type="slidenum">
              <a:rPr lang="en-US" sz="2000" b="1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pPr algn="l"/>
              <a:t>2</a:t>
            </a:fld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3" name="Slide Number Placeholder 11"/>
          <p:cNvSpPr txBox="1">
            <a:spLocks/>
          </p:cNvSpPr>
          <p:nvPr/>
        </p:nvSpPr>
        <p:spPr>
          <a:xfrm>
            <a:off x="66675" y="132253"/>
            <a:ext cx="4210049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Presentation of final term project, CEE 6440, 2016</a:t>
            </a:r>
            <a:endParaRPr lang="en-US" sz="16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5" name="Slide Number Placeholder 11"/>
          <p:cNvSpPr txBox="1">
            <a:spLocks/>
          </p:cNvSpPr>
          <p:nvPr/>
        </p:nvSpPr>
        <p:spPr>
          <a:xfrm>
            <a:off x="66675" y="575642"/>
            <a:ext cx="4210049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Introduction and objective</a:t>
            </a:r>
            <a:endParaRPr lang="en-US" sz="28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06" y="260202"/>
            <a:ext cx="5568965" cy="17984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869" y="3152713"/>
            <a:ext cx="112395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smtClean="0">
                <a:solidFill>
                  <a:srgbClr val="333333"/>
                </a:solidFill>
                <a:effectLst/>
              </a:rPr>
              <a:t>The National Water Model (</a:t>
            </a:r>
            <a:r>
              <a:rPr lang="en-US" sz="2800" b="0" i="0" dirty="0" smtClean="0">
                <a:solidFill>
                  <a:srgbClr val="00B0F0"/>
                </a:solidFill>
                <a:effectLst/>
              </a:rPr>
              <a:t>NWM</a:t>
            </a:r>
            <a:r>
              <a:rPr lang="en-US" sz="2800" b="0" i="0" dirty="0" smtClean="0">
                <a:solidFill>
                  <a:srgbClr val="333333"/>
                </a:solidFill>
                <a:effectLst/>
              </a:rPr>
              <a:t>) is a hydrologic model that simulates observed and forecast streamflow over the entire continental United States (CONUS). </a:t>
            </a:r>
          </a:p>
          <a:p>
            <a:pPr algn="just"/>
            <a:r>
              <a:rPr lang="en-US" sz="2800" dirty="0" smtClean="0">
                <a:solidFill>
                  <a:srgbClr val="333333"/>
                </a:solidFill>
              </a:rPr>
              <a:t>The core of NWM is </a:t>
            </a:r>
            <a:r>
              <a:rPr lang="en-US" sz="2800" dirty="0" smtClean="0">
                <a:solidFill>
                  <a:srgbClr val="00B0F0"/>
                </a:solidFill>
              </a:rPr>
              <a:t>WRF-Hydro</a:t>
            </a:r>
            <a:r>
              <a:rPr lang="en-US" sz="2800" dirty="0" smtClean="0">
                <a:solidFill>
                  <a:srgbClr val="333333"/>
                </a:solidFill>
              </a:rPr>
              <a:t> which uses the Noah-MP land surface model. </a:t>
            </a:r>
          </a:p>
          <a:p>
            <a:pPr algn="just"/>
            <a:r>
              <a:rPr lang="en-US" sz="2800" dirty="0" smtClean="0">
                <a:solidFill>
                  <a:srgbClr val="333333"/>
                </a:solidFill>
              </a:rPr>
              <a:t>The </a:t>
            </a:r>
            <a:r>
              <a:rPr lang="en-US" sz="2800" dirty="0">
                <a:solidFill>
                  <a:srgbClr val="00B050"/>
                </a:solidFill>
              </a:rPr>
              <a:t>objective</a:t>
            </a:r>
            <a:r>
              <a:rPr lang="en-US" sz="2800" dirty="0">
                <a:solidFill>
                  <a:srgbClr val="333333"/>
                </a:solidFill>
              </a:rPr>
              <a:t> is </a:t>
            </a:r>
            <a:r>
              <a:rPr lang="en-US" sz="2800" dirty="0" smtClean="0">
                <a:solidFill>
                  <a:srgbClr val="333333"/>
                </a:solidFill>
              </a:rPr>
              <a:t>to evaluate </a:t>
            </a:r>
            <a:r>
              <a:rPr lang="en-US" sz="2800" dirty="0">
                <a:solidFill>
                  <a:srgbClr val="333333"/>
                </a:solidFill>
              </a:rPr>
              <a:t>streamflow </a:t>
            </a:r>
            <a:r>
              <a:rPr lang="en-US" sz="2800" dirty="0" smtClean="0">
                <a:solidFill>
                  <a:srgbClr val="333333"/>
                </a:solidFill>
              </a:rPr>
              <a:t>forecast in the Logan River basin</a:t>
            </a:r>
            <a:r>
              <a:rPr lang="en-US" sz="2800" dirty="0">
                <a:solidFill>
                  <a:srgbClr val="333333"/>
                </a:solidFill>
              </a:rPr>
              <a:t>, using WRF-Hydro, and compare the results with </a:t>
            </a:r>
            <a:r>
              <a:rPr lang="en-US" sz="2800" dirty="0" smtClean="0">
                <a:solidFill>
                  <a:srgbClr val="333333"/>
                </a:solidFill>
              </a:rPr>
              <a:t>the NWM outputs.</a:t>
            </a:r>
            <a:endParaRPr lang="en-US" sz="2800" dirty="0">
              <a:solidFill>
                <a:srgbClr val="333333"/>
              </a:solidFill>
            </a:endParaRPr>
          </a:p>
          <a:p>
            <a:pPr algn="just"/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13868" y="2141256"/>
            <a:ext cx="11239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333333"/>
                </a:solidFill>
              </a:rPr>
              <a:t>Streamflow </a:t>
            </a:r>
            <a:r>
              <a:rPr lang="en-US" sz="2800" dirty="0" smtClean="0">
                <a:solidFill>
                  <a:srgbClr val="FF0000"/>
                </a:solidFill>
              </a:rPr>
              <a:t>forecast</a:t>
            </a:r>
            <a:r>
              <a:rPr lang="en-US" sz="2800" dirty="0" smtClean="0">
                <a:solidFill>
                  <a:srgbClr val="333333"/>
                </a:solidFill>
              </a:rPr>
              <a:t> </a:t>
            </a:r>
            <a:r>
              <a:rPr lang="en-US" sz="2800" dirty="0">
                <a:solidFill>
                  <a:srgbClr val="333333"/>
                </a:solidFill>
              </a:rPr>
              <a:t>has been an imperative issue and has remained </a:t>
            </a:r>
            <a:r>
              <a:rPr lang="en-US" sz="2800" dirty="0" smtClean="0">
                <a:solidFill>
                  <a:srgbClr val="333333"/>
                </a:solidFill>
              </a:rPr>
              <a:t>an </a:t>
            </a:r>
            <a:r>
              <a:rPr lang="en-US" sz="2800" dirty="0">
                <a:solidFill>
                  <a:srgbClr val="333333"/>
                </a:solidFill>
              </a:rPr>
              <a:t>unsolved scientific problem among </a:t>
            </a:r>
            <a:r>
              <a:rPr lang="en-US" sz="2800" dirty="0" smtClean="0">
                <a:solidFill>
                  <a:srgbClr val="333333"/>
                </a:solidFill>
              </a:rPr>
              <a:t>hydrologists.</a:t>
            </a:r>
            <a:endParaRPr lang="en-US" sz="2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675" y="6384368"/>
            <a:ext cx="1046225" cy="365125"/>
          </a:xfrm>
          <a:solidFill>
            <a:srgbClr val="002060"/>
          </a:solidFill>
        </p:spPr>
        <p:txBody>
          <a:bodyPr/>
          <a:lstStyle/>
          <a:p>
            <a:pPr algn="l"/>
            <a:fld id="{FAB3A783-35F5-42FB-A616-B69210334449}" type="slidenum">
              <a:rPr lang="en-US" sz="2000" b="1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pPr algn="l"/>
              <a:t>3</a:t>
            </a:fld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3" name="Slide Number Placeholder 11"/>
          <p:cNvSpPr txBox="1">
            <a:spLocks/>
          </p:cNvSpPr>
          <p:nvPr/>
        </p:nvSpPr>
        <p:spPr>
          <a:xfrm>
            <a:off x="66675" y="132253"/>
            <a:ext cx="4210049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Presentation of final term project, CEE 6440, 2016</a:t>
            </a:r>
            <a:endParaRPr lang="en-US" sz="16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5" name="Slide Number Placeholder 11"/>
          <p:cNvSpPr txBox="1">
            <a:spLocks/>
          </p:cNvSpPr>
          <p:nvPr/>
        </p:nvSpPr>
        <p:spPr>
          <a:xfrm>
            <a:off x="66675" y="575642"/>
            <a:ext cx="4210049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Case Study</a:t>
            </a:r>
            <a:endParaRPr lang="en-US" sz="28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1" y="0"/>
            <a:ext cx="5036458" cy="6517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75" y="1434609"/>
            <a:ext cx="6734628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</a:rPr>
              <a:t>The Logan River watershed is located in the heart of Bear River in the western United States. </a:t>
            </a:r>
            <a:r>
              <a:rPr lang="en-US" sz="2400" dirty="0" smtClean="0">
                <a:solidFill>
                  <a:srgbClr val="333333"/>
                </a:solidFill>
              </a:rPr>
              <a:t>The Digital </a:t>
            </a:r>
            <a:r>
              <a:rPr lang="en-US" sz="2400" dirty="0">
                <a:solidFill>
                  <a:srgbClr val="333333"/>
                </a:solidFill>
              </a:rPr>
              <a:t>Elevation Model (DEM) of the Logan River watershed from USGS (Tarboton, 2016). The resolution of this DEM is </a:t>
            </a:r>
            <a:r>
              <a:rPr lang="en-US" sz="2400" b="1" dirty="0">
                <a:solidFill>
                  <a:srgbClr val="002060"/>
                </a:solidFill>
              </a:rPr>
              <a:t>30*30</a:t>
            </a:r>
            <a:r>
              <a:rPr lang="en-US" sz="2400" dirty="0">
                <a:solidFill>
                  <a:srgbClr val="333333"/>
                </a:solidFill>
              </a:rPr>
              <a:t> meters and the projection coordinate system is North America </a:t>
            </a:r>
            <a:r>
              <a:rPr lang="en-US" sz="2400" b="1" dirty="0">
                <a:solidFill>
                  <a:srgbClr val="002060"/>
                </a:solidFill>
              </a:rPr>
              <a:t>Lambert Conformal Conic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333333"/>
                </a:solidFill>
              </a:rPr>
              <a:t>since it is well suited for </a:t>
            </a:r>
            <a:r>
              <a:rPr lang="en-US" sz="2400" b="1" dirty="0">
                <a:solidFill>
                  <a:srgbClr val="002060"/>
                </a:solidFill>
              </a:rPr>
              <a:t>mid-latitudes</a:t>
            </a:r>
            <a:r>
              <a:rPr lang="en-US" sz="2400" dirty="0">
                <a:solidFill>
                  <a:srgbClr val="333333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32253"/>
            <a:ext cx="5036459" cy="6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675" y="6384368"/>
            <a:ext cx="1046225" cy="365125"/>
          </a:xfrm>
          <a:solidFill>
            <a:srgbClr val="002060"/>
          </a:solidFill>
        </p:spPr>
        <p:txBody>
          <a:bodyPr/>
          <a:lstStyle/>
          <a:p>
            <a:pPr algn="l"/>
            <a:fld id="{FAB3A783-35F5-42FB-A616-B69210334449}" type="slidenum">
              <a:rPr lang="en-US" sz="2000" b="1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pPr algn="l"/>
              <a:t>4</a:t>
            </a:fld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3" name="Slide Number Placeholder 11"/>
          <p:cNvSpPr txBox="1">
            <a:spLocks/>
          </p:cNvSpPr>
          <p:nvPr/>
        </p:nvSpPr>
        <p:spPr>
          <a:xfrm>
            <a:off x="66675" y="132253"/>
            <a:ext cx="4210049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Presentation of final term project, CEE 6440, 2016</a:t>
            </a:r>
            <a:endParaRPr lang="en-US" sz="16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5" name="Slide Number Placeholder 11"/>
          <p:cNvSpPr txBox="1">
            <a:spLocks/>
          </p:cNvSpPr>
          <p:nvPr/>
        </p:nvSpPr>
        <p:spPr>
          <a:xfrm>
            <a:off x="66675" y="575642"/>
            <a:ext cx="4210049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WRF-Hydro</a:t>
            </a:r>
            <a:endParaRPr lang="en-US" sz="28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63" y="1001866"/>
            <a:ext cx="673462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333333"/>
                </a:solidFill>
              </a:rPr>
              <a:t>Land Surface Model</a:t>
            </a:r>
            <a:endParaRPr lang="en-US" sz="2400" dirty="0">
              <a:solidFill>
                <a:srgbClr val="33333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"/>
          <a:stretch/>
        </p:blipFill>
        <p:spPr>
          <a:xfrm>
            <a:off x="343043" y="1640816"/>
            <a:ext cx="4999229" cy="373019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917292" y="1479475"/>
            <a:ext cx="189139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smtClean="0">
                <a:solidFill>
                  <a:srgbClr val="333333"/>
                </a:solidFill>
              </a:rPr>
              <a:t>Output</a:t>
            </a:r>
            <a:r>
              <a:rPr lang="en-US" sz="1400" dirty="0" smtClean="0">
                <a:solidFill>
                  <a:srgbClr val="333333"/>
                </a:solidFill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Evapotranspiration</a:t>
            </a:r>
            <a:endParaRPr lang="en-US" sz="1400" dirty="0">
              <a:solidFill>
                <a:srgbClr val="33333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Soil moisture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Snowpack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Snow melt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Runoff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Radiative exchange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Energy fluxes</a:t>
            </a: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1286" y="1055767"/>
            <a:ext cx="673462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333333"/>
                </a:solidFill>
              </a:rPr>
              <a:t>Terrain Routing model Model</a:t>
            </a:r>
            <a:endParaRPr lang="en-US" sz="2400" dirty="0">
              <a:solidFill>
                <a:srgbClr val="3333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976" t="39038" r="34360" b="24058"/>
          <a:stretch/>
        </p:blipFill>
        <p:spPr>
          <a:xfrm>
            <a:off x="6850741" y="1780639"/>
            <a:ext cx="5283200" cy="26996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038498" y="4446034"/>
            <a:ext cx="22737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rgbClr val="333333"/>
                </a:solidFill>
              </a:rPr>
              <a:t>Output</a:t>
            </a:r>
            <a:r>
              <a:rPr lang="en-US" sz="1600" dirty="0" smtClean="0">
                <a:solidFill>
                  <a:srgbClr val="333333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333333"/>
                </a:solidFill>
              </a:rPr>
              <a:t>Stream inflow,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333333"/>
                </a:solidFill>
              </a:rPr>
              <a:t>Surface water depth,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333333"/>
                </a:solidFill>
              </a:rPr>
              <a:t>Groundwater depth,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333333"/>
                </a:solidFill>
              </a:rPr>
              <a:t>Soil moisture</a:t>
            </a:r>
          </a:p>
          <a:p>
            <a:pPr algn="just">
              <a:lnSpc>
                <a:spcPct val="150000"/>
              </a:lnSpc>
            </a:pPr>
            <a:endParaRPr lang="en-US" sz="1600" dirty="0" smtClean="0">
              <a:solidFill>
                <a:srgbClr val="333333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7421" y="5774810"/>
            <a:ext cx="673462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Channel and Reservoir routing models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47454" y="5051583"/>
            <a:ext cx="2988518" cy="1777567"/>
            <a:chOff x="6343486" y="4978399"/>
            <a:chExt cx="2988518" cy="177756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59" t="27592" b="36674"/>
            <a:stretch/>
          </p:blipFill>
          <p:spPr>
            <a:xfrm>
              <a:off x="6935135" y="4978399"/>
              <a:ext cx="2396869" cy="170412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6343486" y="6390841"/>
              <a:ext cx="1322288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9431008" y="4799805"/>
            <a:ext cx="67346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smtClean="0">
                <a:solidFill>
                  <a:srgbClr val="333333"/>
                </a:solidFill>
              </a:rPr>
              <a:t>Output</a:t>
            </a:r>
            <a:r>
              <a:rPr lang="en-US" sz="1400" dirty="0" smtClean="0">
                <a:solidFill>
                  <a:srgbClr val="333333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Streamflow 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River stage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Flow velocity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333333"/>
                </a:solidFill>
              </a:rPr>
              <a:t>Reservoir storage and discharge</a:t>
            </a: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333333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0800000" flipV="1">
            <a:off x="4992459" y="2255582"/>
            <a:ext cx="1959428" cy="1383689"/>
          </a:xfrm>
          <a:prstGeom prst="bent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068658" y="715970"/>
            <a:ext cx="673462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2-way coupling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7859269" y="3672528"/>
            <a:ext cx="1482699" cy="1462779"/>
          </a:xfrm>
          <a:prstGeom prst="bent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>
            <a:off x="8163689" y="3974101"/>
            <a:ext cx="1589941" cy="1459936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467996" y="5145265"/>
            <a:ext cx="673462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1-way or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2-way coupling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  <p:bldP spid="18" grpId="0"/>
      <p:bldP spid="18" grpId="1"/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675" y="6384368"/>
            <a:ext cx="1046225" cy="365125"/>
          </a:xfrm>
          <a:solidFill>
            <a:srgbClr val="002060"/>
          </a:solidFill>
        </p:spPr>
        <p:txBody>
          <a:bodyPr/>
          <a:lstStyle/>
          <a:p>
            <a:pPr algn="l"/>
            <a:fld id="{FAB3A783-35F5-42FB-A616-B69210334449}" type="slidenum">
              <a:rPr lang="en-US" sz="2000" b="1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pPr algn="l"/>
              <a:t>5</a:t>
            </a:fld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3" name="Slide Number Placeholder 11"/>
          <p:cNvSpPr txBox="1">
            <a:spLocks/>
          </p:cNvSpPr>
          <p:nvPr/>
        </p:nvSpPr>
        <p:spPr>
          <a:xfrm>
            <a:off x="66675" y="132253"/>
            <a:ext cx="4210049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Presentation of final term project, CEE 6440, 2016</a:t>
            </a:r>
            <a:endParaRPr lang="en-US" sz="16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5" name="Slide Number Placeholder 11"/>
          <p:cNvSpPr txBox="1">
            <a:spLocks/>
          </p:cNvSpPr>
          <p:nvPr/>
        </p:nvSpPr>
        <p:spPr>
          <a:xfrm>
            <a:off x="66675" y="575642"/>
            <a:ext cx="4210049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WRF-Hydro</a:t>
            </a:r>
            <a:endParaRPr lang="en-US" sz="28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2229" y="1643145"/>
            <a:ext cx="52106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333333"/>
                </a:solidFill>
              </a:rPr>
              <a:t>Sub-grid </a:t>
            </a:r>
            <a:r>
              <a:rPr lang="en-US" sz="2400" dirty="0" smtClean="0">
                <a:solidFill>
                  <a:srgbClr val="FF0000"/>
                </a:solidFill>
              </a:rPr>
              <a:t>aggregation/disaggregation</a:t>
            </a:r>
            <a:r>
              <a:rPr lang="en-US" sz="2400" dirty="0" smtClean="0">
                <a:solidFill>
                  <a:srgbClr val="333333"/>
                </a:solidFill>
              </a:rPr>
              <a:t> is used </a:t>
            </a:r>
            <a:r>
              <a:rPr lang="en-US" sz="2400" dirty="0">
                <a:solidFill>
                  <a:srgbClr val="333333"/>
                </a:solidFill>
              </a:rPr>
              <a:t>to represent overland and subsurface flow processes on grid scales much finer </a:t>
            </a:r>
            <a:r>
              <a:rPr lang="en-US" sz="2400" dirty="0" smtClean="0">
                <a:solidFill>
                  <a:srgbClr val="333333"/>
                </a:solidFill>
              </a:rPr>
              <a:t>than the </a:t>
            </a:r>
            <a:r>
              <a:rPr lang="en-US" sz="2400" dirty="0">
                <a:solidFill>
                  <a:srgbClr val="333333"/>
                </a:solidFill>
              </a:rPr>
              <a:t>native land surface model </a:t>
            </a:r>
            <a:r>
              <a:rPr lang="en-US" sz="2400" dirty="0" smtClean="0">
                <a:solidFill>
                  <a:srgbClr val="333333"/>
                </a:solidFill>
              </a:rPr>
              <a:t>grid.</a:t>
            </a:r>
            <a:endParaRPr lang="en-US" sz="2400" dirty="0">
              <a:solidFill>
                <a:srgbClr val="333333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034" t="20289" r="22548" b="9001"/>
          <a:stretch/>
        </p:blipFill>
        <p:spPr>
          <a:xfrm>
            <a:off x="5442857" y="758204"/>
            <a:ext cx="6561162" cy="498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675" y="6384368"/>
            <a:ext cx="1046225" cy="365125"/>
          </a:xfrm>
          <a:solidFill>
            <a:srgbClr val="002060"/>
          </a:solidFill>
        </p:spPr>
        <p:txBody>
          <a:bodyPr/>
          <a:lstStyle/>
          <a:p>
            <a:pPr algn="l"/>
            <a:fld id="{FAB3A783-35F5-42FB-A616-B69210334449}" type="slidenum">
              <a:rPr lang="en-US" sz="2000" b="1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pPr algn="l"/>
              <a:t>6</a:t>
            </a:fld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3" name="Slide Number Placeholder 11"/>
          <p:cNvSpPr txBox="1">
            <a:spLocks/>
          </p:cNvSpPr>
          <p:nvPr/>
        </p:nvSpPr>
        <p:spPr>
          <a:xfrm>
            <a:off x="66675" y="132253"/>
            <a:ext cx="4210049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Presentation of final term project, CEE 6440, 2016</a:t>
            </a:r>
            <a:endParaRPr lang="en-US" sz="16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5" name="Slide Number Placeholder 11"/>
          <p:cNvSpPr txBox="1">
            <a:spLocks/>
          </p:cNvSpPr>
          <p:nvPr/>
        </p:nvSpPr>
        <p:spPr>
          <a:xfrm>
            <a:off x="66675" y="575642"/>
            <a:ext cx="4210049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WRF-Hydro</a:t>
            </a:r>
            <a:endParaRPr lang="en-US" sz="28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9247" y="1312749"/>
            <a:ext cx="1037771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inputs</a:t>
            </a:r>
            <a:r>
              <a:rPr lang="en-US" sz="2800" dirty="0">
                <a:solidFill>
                  <a:srgbClr val="333333"/>
                </a:solidFill>
              </a:rPr>
              <a:t> of WRF-Hydro can be categorized in two main </a:t>
            </a:r>
            <a:r>
              <a:rPr lang="en-US" sz="2800" dirty="0" smtClean="0">
                <a:solidFill>
                  <a:srgbClr val="333333"/>
                </a:solidFill>
              </a:rPr>
              <a:t>groups:</a:t>
            </a:r>
            <a:endParaRPr lang="en-US" sz="2800" dirty="0">
              <a:solidFill>
                <a:srgbClr val="333333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5029" y="2390863"/>
            <a:ext cx="4122057" cy="642085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Land surface and routing data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28420" y="2390863"/>
            <a:ext cx="4122057" cy="642085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Meteorological Forcing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8978" y="3404930"/>
            <a:ext cx="51941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333333"/>
                </a:solidFill>
              </a:rPr>
              <a:t>Using WRF-Hydro pre-processing utilities.</a:t>
            </a: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GEOGRID_STANDALONE.pyt</a:t>
            </a:r>
            <a:endParaRPr lang="en-US" sz="2400" b="1" i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rgbClr val="333333"/>
              </a:solidFill>
            </a:endParaRPr>
          </a:p>
          <a:p>
            <a:pPr algn="ctr"/>
            <a:endParaRPr lang="en-US" sz="2400" b="1" dirty="0" smtClean="0">
              <a:solidFill>
                <a:srgbClr val="333333"/>
              </a:solidFill>
            </a:endParaRPr>
          </a:p>
          <a:p>
            <a:pPr algn="just"/>
            <a:r>
              <a:rPr lang="en-US" dirty="0" smtClean="0">
                <a:solidFill>
                  <a:srgbClr val="333333"/>
                </a:solidFill>
              </a:rPr>
              <a:t>Developed by Kevin Sampson, GISP</a:t>
            </a:r>
          </a:p>
          <a:p>
            <a:pPr algn="just"/>
            <a:r>
              <a:rPr lang="en-US" dirty="0" smtClean="0">
                <a:solidFill>
                  <a:srgbClr val="333333"/>
                </a:solidFill>
              </a:rPr>
              <a:t>Associate Scientist, NCAR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44648" y="3404930"/>
            <a:ext cx="59726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333333"/>
                </a:solidFill>
              </a:rPr>
              <a:t>Using NCAR command language utilities.</a:t>
            </a:r>
          </a:p>
          <a:p>
            <a:pPr algn="ctr"/>
            <a:r>
              <a:rPr lang="en-US" sz="2400" b="1" i="1" dirty="0" smtClean="0">
                <a:solidFill>
                  <a:srgbClr val="6666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Download NLDAS2 </a:t>
            </a:r>
            <a:r>
              <a:rPr lang="en-US" sz="2400" b="1" i="1" dirty="0">
                <a:solidFill>
                  <a:srgbClr val="6666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data from </a:t>
            </a:r>
            <a:r>
              <a:rPr lang="en-US" sz="2400" b="1" i="1" dirty="0" smtClean="0">
                <a:solidFill>
                  <a:srgbClr val="6666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NASA and then </a:t>
            </a:r>
            <a:endParaRPr lang="en-US" sz="2400" b="1" i="1" dirty="0">
              <a:solidFill>
                <a:srgbClr val="66666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6666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re-grid </a:t>
            </a:r>
            <a:r>
              <a:rPr lang="en-US" sz="2400" b="1" i="1" dirty="0">
                <a:solidFill>
                  <a:srgbClr val="6666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NLDAS2 data to WRF-Hydro domain</a:t>
            </a:r>
          </a:p>
          <a:p>
            <a:pPr algn="just"/>
            <a:endParaRPr lang="en-US" sz="2400" dirty="0" smtClean="0">
              <a:solidFill>
                <a:srgbClr val="333333"/>
              </a:solidFill>
            </a:endParaRPr>
          </a:p>
          <a:p>
            <a:pPr algn="just"/>
            <a:endParaRPr lang="en-US" sz="2400" dirty="0">
              <a:solidFill>
                <a:srgbClr val="333333"/>
              </a:solidFill>
            </a:endParaRPr>
          </a:p>
          <a:p>
            <a:pPr algn="just"/>
            <a:r>
              <a:rPr lang="en-US" dirty="0" smtClean="0">
                <a:solidFill>
                  <a:srgbClr val="333333"/>
                </a:solidFill>
              </a:rPr>
              <a:t>Developed </a:t>
            </a:r>
            <a:r>
              <a:rPr lang="en-US" dirty="0" smtClean="0">
                <a:solidFill>
                  <a:srgbClr val="333333"/>
                </a:solidFill>
              </a:rPr>
              <a:t>by David Gochis,</a:t>
            </a:r>
          </a:p>
          <a:p>
            <a:pPr algn="just"/>
            <a:r>
              <a:rPr lang="en-US" dirty="0" smtClean="0">
                <a:solidFill>
                  <a:srgbClr val="333333"/>
                </a:solidFill>
              </a:rPr>
              <a:t>Scientist III, NCAR</a:t>
            </a:r>
          </a:p>
        </p:txBody>
      </p:sp>
    </p:spTree>
    <p:extLst>
      <p:ext uri="{BB962C8B-B14F-4D97-AF65-F5344CB8AC3E}">
        <p14:creationId xmlns:p14="http://schemas.microsoft.com/office/powerpoint/2010/main" val="38399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500479" y="1122971"/>
            <a:ext cx="2856427" cy="49404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8964" y="1121044"/>
            <a:ext cx="2950368" cy="49404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675" y="6384368"/>
            <a:ext cx="1046225" cy="365125"/>
          </a:xfrm>
          <a:solidFill>
            <a:srgbClr val="002060"/>
          </a:solidFill>
        </p:spPr>
        <p:txBody>
          <a:bodyPr/>
          <a:lstStyle/>
          <a:p>
            <a:pPr algn="l"/>
            <a:fld id="{FAB3A783-35F5-42FB-A616-B69210334449}" type="slidenum">
              <a:rPr lang="en-US" sz="2000" b="1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pPr algn="l"/>
              <a:t>7</a:t>
            </a:fld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3" name="Slide Number Placeholder 11"/>
          <p:cNvSpPr txBox="1">
            <a:spLocks/>
          </p:cNvSpPr>
          <p:nvPr/>
        </p:nvSpPr>
        <p:spPr>
          <a:xfrm>
            <a:off x="66675" y="132253"/>
            <a:ext cx="4210049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Presentation of final term project, CEE 6440, 2016</a:t>
            </a:r>
            <a:endParaRPr lang="en-US" sz="16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5" name="Slide Number Placeholder 11"/>
          <p:cNvSpPr txBox="1">
            <a:spLocks/>
          </p:cNvSpPr>
          <p:nvPr/>
        </p:nvSpPr>
        <p:spPr>
          <a:xfrm>
            <a:off x="66675" y="575642"/>
            <a:ext cx="4210049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GEOGRID_STANDALONE.pyt</a:t>
            </a:r>
            <a:endParaRPr lang="en-US" sz="28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44" y="2381591"/>
            <a:ext cx="2705100" cy="1958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3" y="1592124"/>
            <a:ext cx="1825867" cy="23628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81369" y="775864"/>
            <a:ext cx="991078" cy="815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cs typeface="Adobe Arabic" panose="02040503050201020203" pitchFamily="18" charset="-78"/>
              </a:rPr>
              <a:t>Input</a:t>
            </a:r>
            <a:endParaRPr lang="en-US" sz="2000" b="1" dirty="0">
              <a:cs typeface="Adobe Arabic" panose="02040503050201020203" pitchFamily="18" charset="-78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6" y="4039926"/>
            <a:ext cx="1580659" cy="1090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21" b="-1"/>
          <a:stretch/>
        </p:blipFill>
        <p:spPr>
          <a:xfrm>
            <a:off x="3562670" y="1378423"/>
            <a:ext cx="2760849" cy="100316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601525" y="1510675"/>
            <a:ext cx="176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Topography.nc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392202" y="776843"/>
            <a:ext cx="1164938" cy="815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cs typeface="Adobe Arabic" panose="02040503050201020203" pitchFamily="18" charset="-78"/>
              </a:rPr>
              <a:t>Output</a:t>
            </a:r>
            <a:endParaRPr lang="en-US" sz="2000" b="1" dirty="0">
              <a:cs typeface="Adobe Arabic" panose="02040503050201020203" pitchFamily="18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0084" y="5287074"/>
            <a:ext cx="2053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Other parameters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601525" y="1845338"/>
            <a:ext cx="176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Str_order.nc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01083" y="2167272"/>
            <a:ext cx="176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retdeprtfac.nc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601083" y="2510922"/>
            <a:ext cx="176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ovroughrtfac.nc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586856" y="2832856"/>
            <a:ext cx="176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longitude.nc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586199" y="3147312"/>
            <a:ext cx="176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latitude.nc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585542" y="3489453"/>
            <a:ext cx="176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landuse.nc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584885" y="3831783"/>
            <a:ext cx="176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lAKEGRID.nc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584885" y="4087029"/>
            <a:ext cx="176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gw_basns.nc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584884" y="4417836"/>
            <a:ext cx="176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frxst_pts.nc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584883" y="4767844"/>
            <a:ext cx="176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flowdirection.nc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584882" y="5085405"/>
            <a:ext cx="176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flowacc.nc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584882" y="5400826"/>
            <a:ext cx="2022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CHANNELGRID.nc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57" y="132253"/>
            <a:ext cx="8156823" cy="65899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27" y="523686"/>
            <a:ext cx="4037837" cy="59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675" y="6384368"/>
            <a:ext cx="1046225" cy="365125"/>
          </a:xfrm>
          <a:solidFill>
            <a:srgbClr val="002060"/>
          </a:solidFill>
        </p:spPr>
        <p:txBody>
          <a:bodyPr/>
          <a:lstStyle/>
          <a:p>
            <a:pPr algn="l"/>
            <a:fld id="{FAB3A783-35F5-42FB-A616-B69210334449}" type="slidenum">
              <a:rPr lang="en-US" sz="2000" b="1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pPr algn="l"/>
              <a:t>8</a:t>
            </a:fld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3" name="Slide Number Placeholder 11"/>
          <p:cNvSpPr txBox="1">
            <a:spLocks/>
          </p:cNvSpPr>
          <p:nvPr/>
        </p:nvSpPr>
        <p:spPr>
          <a:xfrm>
            <a:off x="66675" y="132253"/>
            <a:ext cx="4210049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Presentation of final term project, CEE 6440, 2016</a:t>
            </a:r>
            <a:endParaRPr lang="en-US" sz="16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5" name="Slide Number Placeholder 11"/>
          <p:cNvSpPr txBox="1">
            <a:spLocks/>
          </p:cNvSpPr>
          <p:nvPr/>
        </p:nvSpPr>
        <p:spPr>
          <a:xfrm>
            <a:off x="66675" y="575642"/>
            <a:ext cx="4210049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Topography</a:t>
            </a:r>
            <a:endParaRPr lang="en-US" sz="28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98" y="2765418"/>
            <a:ext cx="3559132" cy="3453415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75" y="1123529"/>
            <a:ext cx="1657581" cy="1743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99" y="2759292"/>
            <a:ext cx="3610479" cy="356284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5"/>
          <a:stretch/>
        </p:blipFill>
        <p:spPr>
          <a:xfrm>
            <a:off x="10145440" y="1123529"/>
            <a:ext cx="1962424" cy="17330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11235" y="1207129"/>
            <a:ext cx="329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High-resolution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NetCDF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Number of columns: 590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Number of rows: 590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Cell Size: 100 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0017" y="1231084"/>
            <a:ext cx="2473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Geogrid NetCDF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Number of columns: 59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Number of rows: 59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Cell Size: 1000 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0" y="2490552"/>
            <a:ext cx="2834727" cy="33586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57463" y="1260653"/>
            <a:ext cx="2636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DEM Raster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Number of columns: 1179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Number of rows: 1696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Cell Size: 30 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26" y="1231083"/>
            <a:ext cx="1518323" cy="16254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034609" y="1123529"/>
            <a:ext cx="0" cy="5625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11235" y="1048117"/>
            <a:ext cx="0" cy="5625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86814" y="940767"/>
            <a:ext cx="4021049" cy="5808725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1"/>
          <p:cNvSpPr txBox="1">
            <a:spLocks/>
          </p:cNvSpPr>
          <p:nvPr/>
        </p:nvSpPr>
        <p:spPr>
          <a:xfrm>
            <a:off x="66675" y="143691"/>
            <a:ext cx="4210049" cy="35368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Presentation of final term project, CEE 6440, 2016</a:t>
            </a:r>
            <a:endParaRPr lang="en-US" sz="16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15" name="Slide Number Placeholder 11"/>
          <p:cNvSpPr txBox="1">
            <a:spLocks/>
          </p:cNvSpPr>
          <p:nvPr/>
        </p:nvSpPr>
        <p:spPr>
          <a:xfrm>
            <a:off x="66675" y="575642"/>
            <a:ext cx="4210049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t>Channel Grid</a:t>
            </a:r>
            <a:endParaRPr lang="en-US" sz="28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7" y="1019031"/>
            <a:ext cx="4680045" cy="4731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6" y="1658077"/>
            <a:ext cx="6211350" cy="376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5"/>
          <a:stretch/>
        </p:blipFill>
        <p:spPr>
          <a:xfrm>
            <a:off x="1027693" y="5420380"/>
            <a:ext cx="1464913" cy="12936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2900" y="5051048"/>
            <a:ext cx="647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675" y="6384368"/>
            <a:ext cx="1046225" cy="365125"/>
          </a:xfrm>
          <a:solidFill>
            <a:srgbClr val="002060"/>
          </a:solidFill>
        </p:spPr>
        <p:txBody>
          <a:bodyPr/>
          <a:lstStyle/>
          <a:p>
            <a:pPr algn="l"/>
            <a:fld id="{FAB3A783-35F5-42FB-A616-B69210334449}" type="slidenum">
              <a:rPr lang="en-US" sz="2000" b="1" smtClean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rPr>
              <a:pPr algn="l"/>
              <a:t>9</a:t>
            </a:fld>
            <a:endParaRPr lang="en-US" sz="2000" b="1" dirty="0">
              <a:solidFill>
                <a:schemeClr val="bg1"/>
              </a:solidFill>
              <a:latin typeface="+mj-lt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55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669</Words>
  <Application>Microsoft Office PowerPoint</Application>
  <PresentationFormat>Widescreen</PresentationFormat>
  <Paragraphs>126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Arabic</vt:lpstr>
      <vt:lpstr>Arial</vt:lpstr>
      <vt:lpstr>Calibri</vt:lpstr>
      <vt:lpstr>Calibri Light</vt:lpstr>
      <vt:lpstr>Times New Roman</vt:lpstr>
      <vt:lpstr>Office Theme</vt:lpstr>
      <vt:lpstr>Implement GIS as a tool to prepare inputs data of WRF-Hydro to run and compare with NWM outputs for a small watershed in the Great Salt Lake Basins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 GIS as a tool to prepare inputs data of WRF-Hydro to run and compare with NWM outputs for a small watershed in the Great Salt Lake Basins</dc:title>
  <dc:creator>Irene</dc:creator>
  <cp:lastModifiedBy>Irene</cp:lastModifiedBy>
  <cp:revision>107</cp:revision>
  <dcterms:created xsi:type="dcterms:W3CDTF">2016-11-04T20:02:08Z</dcterms:created>
  <dcterms:modified xsi:type="dcterms:W3CDTF">2016-11-10T16:20:32Z</dcterms:modified>
</cp:coreProperties>
</file>