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958"/>
    <a:srgbClr val="D4E9FF"/>
    <a:srgbClr val="C1E0FF"/>
    <a:srgbClr val="54432F"/>
    <a:srgbClr val="99864B"/>
    <a:srgbClr val="022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E:\Lab3D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Little</a:t>
            </a:r>
            <a:r>
              <a:rPr lang="en-US" sz="1600" baseline="0"/>
              <a:t> Bear River Mendon Rd temperature and DO saturation vs time  </a:t>
            </a:r>
            <a:r>
              <a:rPr lang="en-US" sz="1600"/>
              <a:t> </a:t>
            </a:r>
          </a:p>
        </c:rich>
      </c:tx>
      <c:layout>
        <c:manualLayout>
          <c:xMode val="edge"/>
          <c:yMode val="edge"/>
          <c:x val="0.1100983773965641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Sheet1!$C$42</c:f>
              <c:strCache>
                <c:ptCount val="1"/>
                <c:pt idx="0">
                  <c:v>Theoretical DO (mg/L) Table 1</c:v>
                </c:pt>
              </c:strCache>
            </c:strRef>
          </c:tx>
          <c:spPr>
            <a:ln w="158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/>
            </c:spPr>
          </c:marker>
          <c:cat>
            <c:numRef>
              <c:f>Sheet1!$F$43:$F$91</c:f>
              <c:numCache>
                <c:formatCode>General</c:formatCode>
                <c:ptCount val="4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</c:numCache>
            </c:numRef>
          </c:cat>
          <c:val>
            <c:numRef>
              <c:f>Sheet1!$C$43:$C$91</c:f>
              <c:numCache>
                <c:formatCode>0.00</c:formatCode>
                <c:ptCount val="49"/>
                <c:pt idx="0">
                  <c:v>8.3353199999999994</c:v>
                </c:pt>
                <c:pt idx="1">
                  <c:v>8.3353199999999994</c:v>
                </c:pt>
                <c:pt idx="2">
                  <c:v>8.3529600000000013</c:v>
                </c:pt>
                <c:pt idx="3">
                  <c:v>8.3529600000000013</c:v>
                </c:pt>
                <c:pt idx="4">
                  <c:v>8.3705999999999996</c:v>
                </c:pt>
                <c:pt idx="5">
                  <c:v>8.3882399999999997</c:v>
                </c:pt>
                <c:pt idx="6">
                  <c:v>8.3882399999999997</c:v>
                </c:pt>
                <c:pt idx="7">
                  <c:v>8.4058799999999998</c:v>
                </c:pt>
                <c:pt idx="8">
                  <c:v>8.4058799999999998</c:v>
                </c:pt>
                <c:pt idx="9">
                  <c:v>8.4058799999999998</c:v>
                </c:pt>
                <c:pt idx="10">
                  <c:v>8.4235199999999999</c:v>
                </c:pt>
                <c:pt idx="11">
                  <c:v>8.4235199999999999</c:v>
                </c:pt>
                <c:pt idx="12">
                  <c:v>8.4235199999999999</c:v>
                </c:pt>
                <c:pt idx="13">
                  <c:v>8.44116</c:v>
                </c:pt>
                <c:pt idx="14">
                  <c:v>8.44116</c:v>
                </c:pt>
                <c:pt idx="15">
                  <c:v>8.4588000000000001</c:v>
                </c:pt>
                <c:pt idx="16">
                  <c:v>8.4588000000000001</c:v>
                </c:pt>
                <c:pt idx="17">
                  <c:v>8.44116</c:v>
                </c:pt>
                <c:pt idx="18">
                  <c:v>8.4235199999999999</c:v>
                </c:pt>
                <c:pt idx="19">
                  <c:v>8.4058799999999998</c:v>
                </c:pt>
                <c:pt idx="20">
                  <c:v>8.3705999999999996</c:v>
                </c:pt>
                <c:pt idx="21">
                  <c:v>8.3353199999999994</c:v>
                </c:pt>
                <c:pt idx="22">
                  <c:v>8.3000399999999992</c:v>
                </c:pt>
                <c:pt idx="23">
                  <c:v>8.2471199999999989</c:v>
                </c:pt>
                <c:pt idx="24">
                  <c:v>8.2294800000000006</c:v>
                </c:pt>
                <c:pt idx="25">
                  <c:v>8.1765600000000003</c:v>
                </c:pt>
                <c:pt idx="26">
                  <c:v>8.1412800000000001</c:v>
                </c:pt>
                <c:pt idx="27">
                  <c:v>8.0891999999999999</c:v>
                </c:pt>
                <c:pt idx="28">
                  <c:v>8.0556000000000001</c:v>
                </c:pt>
                <c:pt idx="29">
                  <c:v>8.0388000000000002</c:v>
                </c:pt>
                <c:pt idx="30">
                  <c:v>8.0220000000000002</c:v>
                </c:pt>
                <c:pt idx="31">
                  <c:v>8.0051999999999985</c:v>
                </c:pt>
                <c:pt idx="32">
                  <c:v>8.0051999999999985</c:v>
                </c:pt>
                <c:pt idx="33">
                  <c:v>8.0220000000000002</c:v>
                </c:pt>
                <c:pt idx="34">
                  <c:v>8.0388000000000002</c:v>
                </c:pt>
                <c:pt idx="35">
                  <c:v>8.0556000000000001</c:v>
                </c:pt>
                <c:pt idx="36">
                  <c:v>8.0891999999999999</c:v>
                </c:pt>
                <c:pt idx="37">
                  <c:v>8.1412800000000001</c:v>
                </c:pt>
                <c:pt idx="38">
                  <c:v>8.1765600000000003</c:v>
                </c:pt>
                <c:pt idx="39">
                  <c:v>8.2118399999999987</c:v>
                </c:pt>
                <c:pt idx="40">
                  <c:v>8.2471199999999989</c:v>
                </c:pt>
                <c:pt idx="41">
                  <c:v>8.2647600000000008</c:v>
                </c:pt>
                <c:pt idx="42">
                  <c:v>8.2647600000000008</c:v>
                </c:pt>
                <c:pt idx="43">
                  <c:v>8.2647600000000008</c:v>
                </c:pt>
                <c:pt idx="44">
                  <c:v>8.2647600000000008</c:v>
                </c:pt>
                <c:pt idx="45">
                  <c:v>8.2471199999999989</c:v>
                </c:pt>
                <c:pt idx="46">
                  <c:v>8.2471199999999989</c:v>
                </c:pt>
                <c:pt idx="47">
                  <c:v>8.2471199999999989</c:v>
                </c:pt>
                <c:pt idx="48">
                  <c:v>8.2471199999999989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Sheet1!$B$42</c:f>
              <c:strCache>
                <c:ptCount val="1"/>
                <c:pt idx="0">
                  <c:v>Measured DO (mg/L)</c:v>
                </c:pt>
              </c:strCache>
            </c:strRef>
          </c:tx>
          <c:spPr>
            <a:ln w="158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</c:marker>
          <c:val>
            <c:numRef>
              <c:f>Sheet1!$B$43:$B$91</c:f>
              <c:numCache>
                <c:formatCode>0.00</c:formatCode>
                <c:ptCount val="49"/>
                <c:pt idx="0">
                  <c:v>6.3916659999999998</c:v>
                </c:pt>
                <c:pt idx="1">
                  <c:v>6.3916659999999998</c:v>
                </c:pt>
                <c:pt idx="2">
                  <c:v>6.375</c:v>
                </c:pt>
                <c:pt idx="3">
                  <c:v>6.3533340000000003</c:v>
                </c:pt>
                <c:pt idx="4">
                  <c:v>6.3366660000000001</c:v>
                </c:pt>
                <c:pt idx="5">
                  <c:v>6.3116659999999998</c:v>
                </c:pt>
                <c:pt idx="6">
                  <c:v>6.2866669999999996</c:v>
                </c:pt>
                <c:pt idx="7">
                  <c:v>6.28</c:v>
                </c:pt>
                <c:pt idx="8">
                  <c:v>6.2416660000000004</c:v>
                </c:pt>
                <c:pt idx="9">
                  <c:v>6.2016660000000003</c:v>
                </c:pt>
                <c:pt idx="10">
                  <c:v>6.19</c:v>
                </c:pt>
                <c:pt idx="11">
                  <c:v>6.165</c:v>
                </c:pt>
                <c:pt idx="12">
                  <c:v>6.1233329999999997</c:v>
                </c:pt>
                <c:pt idx="13">
                  <c:v>6.0983330000000002</c:v>
                </c:pt>
                <c:pt idx="14">
                  <c:v>6.0783329999999998</c:v>
                </c:pt>
                <c:pt idx="15">
                  <c:v>6.0966670000000001</c:v>
                </c:pt>
                <c:pt idx="16">
                  <c:v>6.1283339999999997</c:v>
                </c:pt>
                <c:pt idx="17">
                  <c:v>6.199999</c:v>
                </c:pt>
                <c:pt idx="18">
                  <c:v>6.335</c:v>
                </c:pt>
                <c:pt idx="19">
                  <c:v>6.5716669999999997</c:v>
                </c:pt>
                <c:pt idx="20">
                  <c:v>6.8833330000000004</c:v>
                </c:pt>
                <c:pt idx="21">
                  <c:v>7.1733339999999997</c:v>
                </c:pt>
                <c:pt idx="22">
                  <c:v>7.4683339999999996</c:v>
                </c:pt>
                <c:pt idx="23">
                  <c:v>7.7383329999999999</c:v>
                </c:pt>
                <c:pt idx="24">
                  <c:v>7.9416659999999997</c:v>
                </c:pt>
                <c:pt idx="25">
                  <c:v>8.1316670000000002</c:v>
                </c:pt>
                <c:pt idx="26">
                  <c:v>8.3483339999999995</c:v>
                </c:pt>
                <c:pt idx="27">
                  <c:v>8.5083330000000004</c:v>
                </c:pt>
                <c:pt idx="28">
                  <c:v>8.6016659999999998</c:v>
                </c:pt>
                <c:pt idx="29">
                  <c:v>8.6933340000000001</c:v>
                </c:pt>
                <c:pt idx="30">
                  <c:v>8.7583339999999996</c:v>
                </c:pt>
                <c:pt idx="31">
                  <c:v>8.7883329999999997</c:v>
                </c:pt>
                <c:pt idx="32">
                  <c:v>8.7183329999999994</c:v>
                </c:pt>
                <c:pt idx="33">
                  <c:v>8.6483340000000002</c:v>
                </c:pt>
                <c:pt idx="34">
                  <c:v>8.5166660000000007</c:v>
                </c:pt>
                <c:pt idx="35">
                  <c:v>8.3516659999999998</c:v>
                </c:pt>
                <c:pt idx="36">
                  <c:v>8.1166660000000004</c:v>
                </c:pt>
                <c:pt idx="37">
                  <c:v>7.8550000000000004</c:v>
                </c:pt>
                <c:pt idx="38">
                  <c:v>7.5916670000000002</c:v>
                </c:pt>
                <c:pt idx="39">
                  <c:v>7.2933339999999998</c:v>
                </c:pt>
                <c:pt idx="40">
                  <c:v>7.0133340000000004</c:v>
                </c:pt>
                <c:pt idx="41">
                  <c:v>6.8266660000000003</c:v>
                </c:pt>
                <c:pt idx="42">
                  <c:v>6.6950000000000003</c:v>
                </c:pt>
                <c:pt idx="43">
                  <c:v>6.6050000000000004</c:v>
                </c:pt>
                <c:pt idx="44">
                  <c:v>6.5383329999999997</c:v>
                </c:pt>
                <c:pt idx="45">
                  <c:v>6.5183330000000002</c:v>
                </c:pt>
                <c:pt idx="46">
                  <c:v>6.551666</c:v>
                </c:pt>
                <c:pt idx="47">
                  <c:v>6.5283340000000001</c:v>
                </c:pt>
                <c:pt idx="48">
                  <c:v>6.5049999999999999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4688192"/>
        <c:axId val="414688584"/>
      </c:lineChart>
      <c:lineChart>
        <c:grouping val="standard"/>
        <c:varyColors val="0"/>
        <c:ser>
          <c:idx val="2"/>
          <c:order val="2"/>
          <c:tx>
            <c:strRef>
              <c:f>Sheet1!$A$42</c:f>
              <c:strCache>
                <c:ptCount val="1"/>
                <c:pt idx="0">
                  <c:v>Temperature °C</c:v>
                </c:pt>
              </c:strCache>
            </c:strRef>
          </c:tx>
          <c:spPr>
            <a:ln w="158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</c:marker>
          <c:val>
            <c:numRef>
              <c:f>Sheet1!$A$43:$A$91</c:f>
              <c:numCache>
                <c:formatCode>General</c:formatCode>
                <c:ptCount val="49"/>
                <c:pt idx="0">
                  <c:v>15.7</c:v>
                </c:pt>
                <c:pt idx="1">
                  <c:v>15.7</c:v>
                </c:pt>
                <c:pt idx="2">
                  <c:v>15.6</c:v>
                </c:pt>
                <c:pt idx="3">
                  <c:v>15.6</c:v>
                </c:pt>
                <c:pt idx="4">
                  <c:v>15.5</c:v>
                </c:pt>
                <c:pt idx="5">
                  <c:v>15.4</c:v>
                </c:pt>
                <c:pt idx="6">
                  <c:v>15.4</c:v>
                </c:pt>
                <c:pt idx="7">
                  <c:v>15.3</c:v>
                </c:pt>
                <c:pt idx="8">
                  <c:v>15.3</c:v>
                </c:pt>
                <c:pt idx="9">
                  <c:v>15.3</c:v>
                </c:pt>
                <c:pt idx="10">
                  <c:v>15.2</c:v>
                </c:pt>
                <c:pt idx="11">
                  <c:v>15.2</c:v>
                </c:pt>
                <c:pt idx="12">
                  <c:v>15.2</c:v>
                </c:pt>
                <c:pt idx="13">
                  <c:v>15.1</c:v>
                </c:pt>
                <c:pt idx="14">
                  <c:v>15.1</c:v>
                </c:pt>
                <c:pt idx="15">
                  <c:v>15</c:v>
                </c:pt>
                <c:pt idx="16">
                  <c:v>15</c:v>
                </c:pt>
                <c:pt idx="17">
                  <c:v>15.1</c:v>
                </c:pt>
                <c:pt idx="18">
                  <c:v>15.2</c:v>
                </c:pt>
                <c:pt idx="19">
                  <c:v>15.3</c:v>
                </c:pt>
                <c:pt idx="20">
                  <c:v>15.5</c:v>
                </c:pt>
                <c:pt idx="21">
                  <c:v>15.7</c:v>
                </c:pt>
                <c:pt idx="22">
                  <c:v>15.9</c:v>
                </c:pt>
                <c:pt idx="23">
                  <c:v>16.2</c:v>
                </c:pt>
                <c:pt idx="24">
                  <c:v>16.3</c:v>
                </c:pt>
                <c:pt idx="25">
                  <c:v>16.600000000000001</c:v>
                </c:pt>
                <c:pt idx="26">
                  <c:v>16.8</c:v>
                </c:pt>
                <c:pt idx="27">
                  <c:v>17.100000000000001</c:v>
                </c:pt>
                <c:pt idx="28">
                  <c:v>17.3</c:v>
                </c:pt>
                <c:pt idx="29">
                  <c:v>17.399999999999999</c:v>
                </c:pt>
                <c:pt idx="30">
                  <c:v>17.5</c:v>
                </c:pt>
                <c:pt idx="31">
                  <c:v>17.600000000000001</c:v>
                </c:pt>
                <c:pt idx="32">
                  <c:v>17.600000000000001</c:v>
                </c:pt>
                <c:pt idx="33">
                  <c:v>17.5</c:v>
                </c:pt>
                <c:pt idx="34">
                  <c:v>17.399999999999999</c:v>
                </c:pt>
                <c:pt idx="35">
                  <c:v>17.3</c:v>
                </c:pt>
                <c:pt idx="36">
                  <c:v>17.100000000000001</c:v>
                </c:pt>
                <c:pt idx="37">
                  <c:v>16.8</c:v>
                </c:pt>
                <c:pt idx="38">
                  <c:v>16.600000000000001</c:v>
                </c:pt>
                <c:pt idx="39">
                  <c:v>16.399999999999999</c:v>
                </c:pt>
                <c:pt idx="40">
                  <c:v>16.2</c:v>
                </c:pt>
                <c:pt idx="41">
                  <c:v>16.100000000000001</c:v>
                </c:pt>
                <c:pt idx="42">
                  <c:v>16.100000000000001</c:v>
                </c:pt>
                <c:pt idx="43">
                  <c:v>16.100000000000001</c:v>
                </c:pt>
                <c:pt idx="44">
                  <c:v>16.100000000000001</c:v>
                </c:pt>
                <c:pt idx="45">
                  <c:v>16.2</c:v>
                </c:pt>
                <c:pt idx="46">
                  <c:v>16.2</c:v>
                </c:pt>
                <c:pt idx="47">
                  <c:v>16.2</c:v>
                </c:pt>
                <c:pt idx="48">
                  <c:v>16.2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4688976"/>
        <c:axId val="414691720"/>
      </c:lineChart>
      <c:catAx>
        <c:axId val="4146881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Time (Hours)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688584"/>
        <c:crosses val="autoZero"/>
        <c:auto val="1"/>
        <c:lblAlgn val="ctr"/>
        <c:lblOffset val="100"/>
        <c:noMultiLvlLbl val="0"/>
      </c:catAx>
      <c:valAx>
        <c:axId val="414688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dirty="0" smtClean="0"/>
                  <a:t>Percent DO </a:t>
                </a:r>
                <a:r>
                  <a:rPr lang="en-US" sz="1000" dirty="0"/>
                  <a:t>Saturation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688192"/>
        <c:crosses val="autoZero"/>
        <c:crossBetween val="between"/>
      </c:valAx>
      <c:valAx>
        <c:axId val="41469172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Temperature (C)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688976"/>
        <c:crosses val="max"/>
        <c:crossBetween val="between"/>
      </c:valAx>
      <c:catAx>
        <c:axId val="414688976"/>
        <c:scaling>
          <c:orientation val="minMax"/>
        </c:scaling>
        <c:delete val="1"/>
        <c:axPos val="b"/>
        <c:majorTickMark val="none"/>
        <c:minorTickMark val="none"/>
        <c:tickLblPos val="nextTo"/>
        <c:crossAx val="4146917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733725415860596E-2"/>
          <c:y val="0.91344371016122983"/>
          <c:w val="0.67344356375581294"/>
          <c:h val="5.38181946006749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solidFill>
                  <a:srgbClr val="022B68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bg1">
                <a:alpha val="14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rgbClr val="022B68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rgbClr val="022B68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bg1">
                <a:alpha val="32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kern="1200">
                <a:solidFill>
                  <a:srgbClr val="022B68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0A80-E872-44E8-BC8C-884F2AA07922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7.pd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1A070-80AB-B544-9A8C-1802EBBBD33F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 descr="stackedlogo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6109447" y="5549900"/>
            <a:ext cx="2667000" cy="10033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rgbClr val="042958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Font typeface="Wingdings" pitchFamily="2" charset="2"/>
        <a:buChar char=""/>
        <a:defRPr sz="2400" kern="1200">
          <a:solidFill>
            <a:srgbClr val="042958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Wingdings" pitchFamily="2" charset="2"/>
        <a:buChar char=""/>
        <a:defRPr sz="2200" kern="1200">
          <a:solidFill>
            <a:srgbClr val="042958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Wingdings" pitchFamily="2" charset="2"/>
        <a:buChar char=""/>
        <a:defRPr sz="2000" kern="1200">
          <a:solidFill>
            <a:srgbClr val="042958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Wingdings" pitchFamily="2" charset="2"/>
        <a:buChar char=""/>
        <a:defRPr sz="1800" kern="1200">
          <a:solidFill>
            <a:srgbClr val="042958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Wingdings" pitchFamily="2" charset="2"/>
        <a:buChar char=""/>
        <a:defRPr sz="1800" kern="1200">
          <a:solidFill>
            <a:srgbClr val="04295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2106519"/>
          </a:xfrm>
        </p:spPr>
        <p:txBody>
          <a:bodyPr/>
          <a:lstStyle/>
          <a:p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GIS as a tool to help determine the effects of aquatic systems polluted with nutrients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Term Project </a:t>
            </a:r>
          </a:p>
          <a:p>
            <a:r>
              <a:rPr lang="en-US" dirty="0">
                <a:effectLst/>
              </a:rPr>
              <a:t>Phillip Udom</a:t>
            </a:r>
          </a:p>
          <a:p>
            <a:r>
              <a:rPr lang="en-US" dirty="0">
                <a:effectLst/>
              </a:rPr>
              <a:t>December 1, 2015</a:t>
            </a:r>
          </a:p>
          <a:p>
            <a:r>
              <a:rPr lang="en-US" dirty="0">
                <a:effectLst/>
              </a:rPr>
              <a:t>CEE 6440 – GIS in Water Resources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>
                <a:effectLst/>
              </a:rPr>
              <a:t>Results and </a:t>
            </a:r>
            <a:r>
              <a:rPr lang="en-US" sz="4000" b="1" dirty="0" smtClean="0">
                <a:effectLst/>
              </a:rPr>
              <a:t>Discussions</a:t>
            </a:r>
            <a:br>
              <a:rPr lang="en-US" sz="4000" b="1" dirty="0" smtClean="0">
                <a:effectLst/>
              </a:rPr>
            </a:br>
            <a:r>
              <a:rPr lang="en-US" sz="2400" i="1" dirty="0">
                <a:effectLst/>
              </a:rPr>
              <a:t>Figure </a:t>
            </a:r>
            <a:r>
              <a:rPr lang="en-US" sz="2400" i="1" dirty="0">
                <a:effectLst/>
              </a:rPr>
              <a:t>5</a:t>
            </a:r>
            <a:r>
              <a:rPr lang="en-US" sz="2400" i="1" dirty="0" smtClean="0">
                <a:effectLst/>
              </a:rPr>
              <a:t>. </a:t>
            </a:r>
            <a:r>
              <a:rPr lang="en-US" sz="2400" i="1" dirty="0">
                <a:effectLst/>
              </a:rPr>
              <a:t>Graphical illustration of the Temperature and Percent DO Saturation versus time</a:t>
            </a:r>
            <a:r>
              <a:rPr lang="en-US" sz="4000" dirty="0">
                <a:effectLst/>
              </a:rPr>
              <a:t/>
            </a:r>
            <a:br>
              <a:rPr lang="en-US" sz="4000" dirty="0">
                <a:effectLst/>
              </a:rPr>
            </a:br>
            <a:endParaRPr lang="en-US" sz="4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023176"/>
              </p:ext>
            </p:extLst>
          </p:nvPr>
        </p:nvGraphicFramePr>
        <p:xfrm>
          <a:off x="685800" y="1600200"/>
          <a:ext cx="7770813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6555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Summary and 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data obtained from the water lab and GIS based tools helped show the effects of a polluted aquatic system.</a:t>
            </a:r>
          </a:p>
          <a:p>
            <a:r>
              <a:rPr lang="en-US" dirty="0" smtClean="0"/>
              <a:t>The Logan River is not polluted with nutrients compared to the Little Bear River that shows effects of a polluted aquatic system.`</a:t>
            </a:r>
          </a:p>
          <a:p>
            <a:r>
              <a:rPr lang="en-US" dirty="0" smtClean="0"/>
              <a:t>Better management practices can help control the phosphorus problem.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039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404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/>
              <a:t>Introduction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0813" cy="4343400"/>
          </a:xfrm>
        </p:spPr>
        <p:txBody>
          <a:bodyPr>
            <a:normAutofit/>
          </a:bodyPr>
          <a:lstStyle/>
          <a:p>
            <a:r>
              <a:rPr lang="en-US" dirty="0"/>
              <a:t>An aquatic system is said to be polluted with nutrients when there is a noticeable increase in oxygen concentration due to photosynthesis during the day and a drop in oxygen concentrations at night due to respiration. </a:t>
            </a:r>
            <a:endParaRPr lang="en-US" dirty="0" smtClean="0"/>
          </a:p>
          <a:p>
            <a:r>
              <a:rPr lang="en-US" dirty="0"/>
              <a:t>Of all the nutrients required for aquatic plant growth, phosphorus typically limits plant growth</a:t>
            </a:r>
            <a:r>
              <a:rPr lang="en-US" dirty="0" smtClean="0"/>
              <a:t>.</a:t>
            </a:r>
          </a:p>
          <a:p>
            <a:r>
              <a:rPr lang="en-US" dirty="0"/>
              <a:t>An increase or addition of phosphorus to an aquatic system leads to an explosion of plant growth, a process called eutrophication.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362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0813" cy="4267200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problem with Eutrophication </a:t>
            </a:r>
          </a:p>
          <a:p>
            <a:pPr lvl="1"/>
            <a:r>
              <a:rPr lang="en-US" sz="2800" dirty="0"/>
              <a:t>The purpose of this project is to use GIS as a tool to help facilitate analyses and integrate information from the Utah Water Research Laboratory, College of Engineering, Utah State University and other data obtained using CUAHSI </a:t>
            </a:r>
            <a:r>
              <a:rPr lang="en-US" sz="2800" dirty="0" smtClean="0"/>
              <a:t>HydroDesktop.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2800" dirty="0" smtClean="0"/>
              <a:t>                                                                           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>
                <a:effectLst/>
              </a:rPr>
              <a:t>Materials and Methods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0813" cy="4419600"/>
          </a:xfrm>
        </p:spPr>
        <p:txBody>
          <a:bodyPr/>
          <a:lstStyle/>
          <a:p>
            <a:r>
              <a:rPr lang="en-US" dirty="0"/>
              <a:t>Samples and data from the Logan River and Little Bear River will be compared to determine if the river system is clean or polluted</a:t>
            </a:r>
            <a:r>
              <a:rPr lang="en-US" dirty="0" smtClean="0"/>
              <a:t>.</a:t>
            </a:r>
          </a:p>
          <a:p>
            <a:r>
              <a:rPr lang="en-US" dirty="0"/>
              <a:t>T</a:t>
            </a:r>
            <a:r>
              <a:rPr lang="en-US" dirty="0" smtClean="0"/>
              <a:t>hree </a:t>
            </a:r>
            <a:r>
              <a:rPr lang="en-US" dirty="0"/>
              <a:t>methods were used to determine dissolved oxygen concentrations namely: Iodometric (with azide modification), field kit, and membrane </a:t>
            </a:r>
            <a:r>
              <a:rPr lang="en-US" dirty="0" smtClean="0"/>
              <a:t>probes.</a:t>
            </a:r>
          </a:p>
        </p:txBody>
      </p:sp>
    </p:spTree>
    <p:extLst>
      <p:ext uri="{BB962C8B-B14F-4D97-AF65-F5344CB8AC3E}">
        <p14:creationId xmlns:p14="http://schemas.microsoft.com/office/powerpoint/2010/main" val="1676129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>
                <a:effectLst/>
              </a:rPr>
              <a:t>Materials and Methods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CUAHSI HydroDesktop was used to obtain 24-hr continuous monitoring data of dissolved </a:t>
            </a:r>
            <a:r>
              <a:rPr lang="en-US" dirty="0" smtClean="0"/>
              <a:t>oxygen from </a:t>
            </a:r>
            <a:r>
              <a:rPr lang="en-US" dirty="0"/>
              <a:t>the Logan River </a:t>
            </a:r>
            <a:r>
              <a:rPr lang="en-US" dirty="0" smtClean="0"/>
              <a:t>and </a:t>
            </a:r>
            <a:r>
              <a:rPr lang="en-US" dirty="0"/>
              <a:t>Little Bear River</a:t>
            </a:r>
            <a:r>
              <a:rPr lang="en-US" dirty="0" smtClean="0"/>
              <a:t>.</a:t>
            </a:r>
          </a:p>
          <a:p>
            <a:r>
              <a:rPr lang="en-US" dirty="0"/>
              <a:t>Data from the Utah Water Research Laboratory, College of Engineering, Utah State University was also used to </a:t>
            </a:r>
            <a:r>
              <a:rPr lang="en-US" dirty="0" smtClean="0"/>
              <a:t>obtain </a:t>
            </a:r>
            <a:r>
              <a:rPr lang="en-US" dirty="0"/>
              <a:t>a time series of observation from water quality monitoring site in the both Rivers.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98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>
                <a:effectLst/>
              </a:rPr>
              <a:t>Results and Discussions</a:t>
            </a:r>
            <a:r>
              <a:rPr lang="en-US" sz="4000" dirty="0">
                <a:effectLst/>
              </a:rPr>
              <a:t/>
            </a:r>
            <a:br>
              <a:rPr lang="en-US" sz="4000" dirty="0">
                <a:effectLst/>
              </a:rPr>
            </a:br>
            <a:r>
              <a:rPr lang="en-US" sz="4000" i="1" dirty="0">
                <a:effectLst/>
              </a:rPr>
              <a:t> </a:t>
            </a:r>
            <a:r>
              <a:rPr lang="en-US" sz="2400" i="1" dirty="0" smtClean="0">
                <a:effectLst/>
              </a:rPr>
              <a:t>Figure </a:t>
            </a:r>
            <a:r>
              <a:rPr lang="en-US" sz="2400" i="1" dirty="0">
                <a:effectLst/>
              </a:rPr>
              <a:t>1</a:t>
            </a:r>
            <a:r>
              <a:rPr lang="en-US" sz="2400" i="1" dirty="0" smtClean="0">
                <a:effectLst/>
              </a:rPr>
              <a:t>. </a:t>
            </a:r>
            <a:r>
              <a:rPr lang="en-US" sz="2400" i="1" dirty="0">
                <a:effectLst/>
              </a:rPr>
              <a:t>Logan River </a:t>
            </a:r>
            <a:r>
              <a:rPr lang="en-US" sz="2400" i="1" dirty="0" smtClean="0">
                <a:effectLst/>
              </a:rPr>
              <a:t>watershed/land cover</a:t>
            </a:r>
            <a:r>
              <a:rPr lang="en-US" sz="4000" dirty="0">
                <a:effectLst/>
              </a:rPr>
              <a:t/>
            </a:r>
            <a:br>
              <a:rPr lang="en-US" sz="4000" dirty="0">
                <a:effectLst/>
              </a:rPr>
            </a:br>
            <a:endParaRPr lang="en-US" sz="4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" y="1447800"/>
            <a:ext cx="8000999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4379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>
                <a:effectLst/>
              </a:rPr>
              <a:t>Results and </a:t>
            </a:r>
            <a:r>
              <a:rPr lang="en-US" sz="4000" b="1" dirty="0" smtClean="0">
                <a:effectLst/>
              </a:rPr>
              <a:t>Discussions</a:t>
            </a:r>
            <a:br>
              <a:rPr lang="en-US" sz="4000" b="1" dirty="0" smtClean="0">
                <a:effectLst/>
              </a:rPr>
            </a:br>
            <a:r>
              <a:rPr lang="en-US" sz="2400" i="1" dirty="0">
                <a:effectLst/>
              </a:rPr>
              <a:t>Figure </a:t>
            </a:r>
            <a:r>
              <a:rPr lang="en-US" sz="2400" i="1" dirty="0" smtClean="0">
                <a:effectLst/>
              </a:rPr>
              <a:t>2. </a:t>
            </a:r>
            <a:r>
              <a:rPr lang="en-US" sz="2400" i="1" dirty="0">
                <a:effectLst/>
              </a:rPr>
              <a:t>Little Bear River Watershed/Cropland</a:t>
            </a:r>
            <a:r>
              <a:rPr lang="en-US" sz="4000" dirty="0">
                <a:effectLst/>
              </a:rPr>
              <a:t/>
            </a:r>
            <a:br>
              <a:rPr lang="en-US" sz="4000" dirty="0">
                <a:effectLst/>
              </a:rPr>
            </a:br>
            <a:endParaRPr lang="en-US" sz="4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8077200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6479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18413" cy="1371600"/>
          </a:xfrm>
        </p:spPr>
        <p:txBody>
          <a:bodyPr/>
          <a:lstStyle/>
          <a:p>
            <a:pPr algn="l"/>
            <a:r>
              <a:rPr lang="en-US" sz="4000" b="1" dirty="0" smtClean="0">
                <a:effectLst/>
              </a:rPr>
              <a:t/>
            </a:r>
            <a:br>
              <a:rPr lang="en-US" sz="4000" b="1" dirty="0" smtClean="0">
                <a:effectLst/>
              </a:rPr>
            </a:br>
            <a:r>
              <a:rPr lang="en-US" sz="4000" b="1" dirty="0" smtClean="0">
                <a:effectLst/>
              </a:rPr>
              <a:t>Results </a:t>
            </a:r>
            <a:r>
              <a:rPr lang="en-US" sz="4000" b="1" dirty="0">
                <a:effectLst/>
              </a:rPr>
              <a:t>and </a:t>
            </a:r>
            <a:r>
              <a:rPr lang="en-US" sz="4000" b="1" dirty="0" smtClean="0">
                <a:effectLst/>
              </a:rPr>
              <a:t>Discussions</a:t>
            </a:r>
            <a:br>
              <a:rPr lang="en-US" sz="4000" b="1" dirty="0" smtClean="0">
                <a:effectLst/>
              </a:rPr>
            </a:br>
            <a:r>
              <a:rPr lang="en-US" sz="2400" i="1" dirty="0">
                <a:effectLst/>
              </a:rPr>
              <a:t> </a:t>
            </a:r>
            <a:r>
              <a:rPr lang="en-US" sz="2400" i="1" dirty="0" smtClean="0">
                <a:effectLst/>
              </a:rPr>
              <a:t>Figure </a:t>
            </a:r>
            <a:r>
              <a:rPr lang="en-US" sz="2400" i="1" dirty="0">
                <a:effectLst/>
              </a:rPr>
              <a:t>3</a:t>
            </a:r>
            <a:r>
              <a:rPr lang="en-US" sz="2400" i="1" dirty="0" smtClean="0">
                <a:effectLst/>
              </a:rPr>
              <a:t>. </a:t>
            </a:r>
            <a:r>
              <a:rPr lang="en-US" sz="2400" i="1" dirty="0">
                <a:effectLst/>
              </a:rPr>
              <a:t>Graph of DO levels in the Logan River</a:t>
            </a:r>
            <a:r>
              <a:rPr lang="en-US" sz="4000" dirty="0">
                <a:effectLst/>
              </a:rPr>
              <a:t/>
            </a:r>
            <a:br>
              <a:rPr lang="en-US" sz="4000" dirty="0">
                <a:effectLst/>
              </a:rPr>
            </a:br>
            <a:endParaRPr lang="en-US" sz="4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618413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1653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>
                <a:effectLst/>
              </a:rPr>
              <a:t>Results and </a:t>
            </a:r>
            <a:r>
              <a:rPr lang="en-US" sz="4000" b="1" dirty="0" smtClean="0">
                <a:effectLst/>
              </a:rPr>
              <a:t>Discussions</a:t>
            </a:r>
            <a:br>
              <a:rPr lang="en-US" sz="4000" b="1" dirty="0" smtClean="0">
                <a:effectLst/>
              </a:rPr>
            </a:br>
            <a:r>
              <a:rPr lang="en-US" sz="2400" i="1" dirty="0">
                <a:effectLst/>
              </a:rPr>
              <a:t>Figure </a:t>
            </a:r>
            <a:r>
              <a:rPr lang="en-US" sz="2400" i="1" dirty="0">
                <a:effectLst/>
              </a:rPr>
              <a:t>4</a:t>
            </a:r>
            <a:r>
              <a:rPr lang="en-US" sz="2400" i="1" dirty="0" smtClean="0">
                <a:effectLst/>
              </a:rPr>
              <a:t>. </a:t>
            </a:r>
            <a:r>
              <a:rPr lang="en-US" sz="2400" i="1" dirty="0">
                <a:effectLst/>
              </a:rPr>
              <a:t>Graph of DO levels in the Little Bear River</a:t>
            </a:r>
            <a:endParaRPr lang="en-US" sz="2400" dirty="0">
              <a:effectLst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770813" cy="4495799"/>
          </a:xfrm>
          <a:prstGeom prst="rect">
            <a:avLst/>
          </a:prstGeom>
          <a:noFill/>
          <a:ln>
            <a:noFill/>
          </a:ln>
          <a:effectLst>
            <a:outerShdw blurRad="38100" dist="50800" dir="5400000" sx="83000" sy="83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018887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866</TotalTime>
  <Words>359</Words>
  <Application>Microsoft Office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Calisto MT</vt:lpstr>
      <vt:lpstr>Times New Roman</vt:lpstr>
      <vt:lpstr>Wingdings</vt:lpstr>
      <vt:lpstr>Folio</vt:lpstr>
      <vt:lpstr>GIS as a tool to help determine the effects of aquatic systems polluted with nutrients</vt:lpstr>
      <vt:lpstr>Introduction</vt:lpstr>
      <vt:lpstr>Introduction</vt:lpstr>
      <vt:lpstr>Materials and Methods </vt:lpstr>
      <vt:lpstr>Materials and Methods</vt:lpstr>
      <vt:lpstr>Results and Discussions  Figure 1. Logan River watershed/land cover </vt:lpstr>
      <vt:lpstr>Results and Discussions Figure 2. Little Bear River Watershed/Cropland </vt:lpstr>
      <vt:lpstr> Results and Discussions  Figure 3. Graph of DO levels in the Logan River </vt:lpstr>
      <vt:lpstr>Results and Discussions Figure 4. Graph of DO levels in the Little Bear River</vt:lpstr>
      <vt:lpstr>Results and Discussions Figure 5. Graphical illustration of the Temperature and Percent DO Saturation versus time </vt:lpstr>
      <vt:lpstr>Summary and Conclusion </vt:lpstr>
      <vt:lpstr>QUESTIONS?</vt:lpstr>
    </vt:vector>
  </TitlesOfParts>
  <Company>Utah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Bell</dc:creator>
  <cp:lastModifiedBy>phillip udom</cp:lastModifiedBy>
  <cp:revision>22</cp:revision>
  <dcterms:created xsi:type="dcterms:W3CDTF">2008-10-17T17:19:54Z</dcterms:created>
  <dcterms:modified xsi:type="dcterms:W3CDTF">2015-12-01T17:17:37Z</dcterms:modified>
</cp:coreProperties>
</file>